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99"/>
  </p:notesMasterIdLst>
  <p:handoutMasterIdLst>
    <p:handoutMasterId r:id="rId100"/>
  </p:handoutMasterIdLst>
  <p:sldIdLst>
    <p:sldId id="331" r:id="rId2"/>
    <p:sldId id="332" r:id="rId3"/>
    <p:sldId id="333" r:id="rId4"/>
    <p:sldId id="6478" r:id="rId5"/>
    <p:sldId id="435" r:id="rId6"/>
    <p:sldId id="361" r:id="rId7"/>
    <p:sldId id="334" r:id="rId8"/>
    <p:sldId id="2123" r:id="rId9"/>
    <p:sldId id="336" r:id="rId10"/>
    <p:sldId id="337" r:id="rId11"/>
    <p:sldId id="394" r:id="rId12"/>
    <p:sldId id="441" r:id="rId13"/>
    <p:sldId id="335" r:id="rId14"/>
    <p:sldId id="921" r:id="rId15"/>
    <p:sldId id="438" r:id="rId16"/>
    <p:sldId id="439" r:id="rId17"/>
    <p:sldId id="433" r:id="rId18"/>
    <p:sldId id="410" r:id="rId19"/>
    <p:sldId id="437" r:id="rId20"/>
    <p:sldId id="2129" r:id="rId21"/>
    <p:sldId id="2132" r:id="rId22"/>
    <p:sldId id="2133" r:id="rId23"/>
    <p:sldId id="2134" r:id="rId24"/>
    <p:sldId id="2135" r:id="rId25"/>
    <p:sldId id="2136" r:id="rId26"/>
    <p:sldId id="2103" r:id="rId27"/>
    <p:sldId id="931" r:id="rId28"/>
    <p:sldId id="2086" r:id="rId29"/>
    <p:sldId id="6481" r:id="rId30"/>
    <p:sldId id="1577" r:id="rId31"/>
    <p:sldId id="2104" r:id="rId32"/>
    <p:sldId id="6471" r:id="rId33"/>
    <p:sldId id="2091" r:id="rId34"/>
    <p:sldId id="367" r:id="rId35"/>
    <p:sldId id="355" r:id="rId36"/>
    <p:sldId id="6458" r:id="rId37"/>
    <p:sldId id="6459" r:id="rId38"/>
    <p:sldId id="1555" r:id="rId39"/>
    <p:sldId id="1556" r:id="rId40"/>
    <p:sldId id="6460" r:id="rId41"/>
    <p:sldId id="6410" r:id="rId42"/>
    <p:sldId id="6422" r:id="rId43"/>
    <p:sldId id="6437" r:id="rId44"/>
    <p:sldId id="6433" r:id="rId45"/>
    <p:sldId id="6449" r:id="rId46"/>
    <p:sldId id="6443" r:id="rId47"/>
    <p:sldId id="1557" r:id="rId48"/>
    <p:sldId id="881" r:id="rId49"/>
    <p:sldId id="1559" r:id="rId50"/>
    <p:sldId id="2097" r:id="rId51"/>
    <p:sldId id="925" r:id="rId52"/>
    <p:sldId id="2090" r:id="rId53"/>
    <p:sldId id="6461" r:id="rId54"/>
    <p:sldId id="6482" r:id="rId55"/>
    <p:sldId id="6483" r:id="rId56"/>
    <p:sldId id="951" r:id="rId57"/>
    <p:sldId id="6463" r:id="rId58"/>
    <p:sldId id="2117" r:id="rId59"/>
    <p:sldId id="2118" r:id="rId60"/>
    <p:sldId id="2119" r:id="rId61"/>
    <p:sldId id="2120" r:id="rId62"/>
    <p:sldId id="2121" r:id="rId63"/>
    <p:sldId id="6462" r:id="rId64"/>
    <p:sldId id="952" r:id="rId65"/>
    <p:sldId id="2093" r:id="rId66"/>
    <p:sldId id="6464" r:id="rId67"/>
    <p:sldId id="2124" r:id="rId68"/>
    <p:sldId id="6466" r:id="rId69"/>
    <p:sldId id="6465" r:id="rId70"/>
    <p:sldId id="6467" r:id="rId71"/>
    <p:sldId id="6468" r:id="rId72"/>
    <p:sldId id="2094" r:id="rId73"/>
    <p:sldId id="474" r:id="rId74"/>
    <p:sldId id="909" r:id="rId75"/>
    <p:sldId id="6470" r:id="rId76"/>
    <p:sldId id="2087" r:id="rId77"/>
    <p:sldId id="945" r:id="rId78"/>
    <p:sldId id="946" r:id="rId79"/>
    <p:sldId id="6473" r:id="rId80"/>
    <p:sldId id="2127" r:id="rId81"/>
    <p:sldId id="2128" r:id="rId82"/>
    <p:sldId id="6455" r:id="rId83"/>
    <p:sldId id="6476" r:id="rId84"/>
    <p:sldId id="6477" r:id="rId85"/>
    <p:sldId id="2099" r:id="rId86"/>
    <p:sldId id="947" r:id="rId87"/>
    <p:sldId id="287" r:id="rId88"/>
    <p:sldId id="890" r:id="rId89"/>
    <p:sldId id="6453" r:id="rId90"/>
    <p:sldId id="6452" r:id="rId91"/>
    <p:sldId id="2096" r:id="rId92"/>
    <p:sldId id="2102" r:id="rId93"/>
    <p:sldId id="2126" r:id="rId94"/>
    <p:sldId id="6472" r:id="rId95"/>
    <p:sldId id="6479" r:id="rId96"/>
    <p:sldId id="6480" r:id="rId97"/>
    <p:sldId id="443" r:id="rId98"/>
  </p:sldIdLst>
  <p:sldSz cx="12192000" cy="6858000"/>
  <p:notesSz cx="6858000" cy="9144000"/>
  <p:embeddedFontLst>
    <p:embeddedFont>
      <p:font typeface="Amazon Ember" panose="020B0603020204020204" pitchFamily="34" charset="0"/>
      <p:regular r:id="rId101"/>
      <p:bold r:id="rId102"/>
      <p:italic r:id="rId103"/>
      <p:boldItalic r:id="rId104"/>
    </p:embeddedFont>
    <p:embeddedFont>
      <p:font typeface="Amazon Ember Display" panose="020B0603020204020204" pitchFamily="34" charset="0"/>
      <p:regular r:id="rId105"/>
      <p:bold r:id="rId106"/>
      <p:italic r:id="rId107"/>
      <p:boldItalic r:id="rId108"/>
    </p:embeddedFont>
    <p:embeddedFont>
      <p:font typeface="Amazon Ember Display Light" panose="020B0603020204020204" pitchFamily="34" charset="0"/>
      <p:regular r:id="rId109"/>
      <p:bold r:id="rId110"/>
      <p:italic r:id="rId111"/>
      <p:boldItalic r:id="rId112"/>
    </p:embeddedFont>
    <p:embeddedFont>
      <p:font typeface="Amazon Ember Mono" panose="020B0603020204020204" pitchFamily="34" charset="0"/>
      <p:regular r:id="rId113"/>
      <p:bold r:id="rId114"/>
      <p:italic r:id="rId115"/>
      <p:boldItalic r:id="rId116"/>
    </p:embeddedFont>
    <p:embeddedFont>
      <p:font typeface="Amazon Ember Regular" panose="020B0603020204020204" pitchFamily="34" charset="0"/>
      <p:regular r:id="rId117"/>
      <p:bold r:id="rId118"/>
      <p:italic r:id="rId119"/>
      <p:boldItalic r:id="rId120"/>
    </p:embeddedFont>
    <p:embeddedFont>
      <p:font typeface="AmazonEmber" panose="020B0603020204020204" pitchFamily="34" charset="0"/>
      <p:regular r:id="rId121"/>
      <p:bold r:id="rId122"/>
      <p:italic r:id="rId123"/>
      <p:boldItalic r:id="rId124"/>
    </p:embeddedFont>
    <p:embeddedFont>
      <p:font typeface="Lucida Console" panose="020B0609040504020204" pitchFamily="49" charset="0"/>
      <p:regular r:id="rId125"/>
    </p:embeddedFont>
    <p:embeddedFont>
      <p:font typeface="Segoe UI" panose="020B0502040204020203" pitchFamily="34" charset="0"/>
      <p:regular r:id="rId126"/>
      <p:bold r:id="rId127"/>
      <p:italic r:id="rId128"/>
      <p:boldItalic r:id="rId1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A3"/>
    <a:srgbClr val="2C0E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0" autoAdjust="0"/>
    <p:restoredTop sz="77113" autoAdjust="0"/>
  </p:normalViewPr>
  <p:slideViewPr>
    <p:cSldViewPr snapToGrid="0">
      <p:cViewPr varScale="1">
        <p:scale>
          <a:sx n="93" d="100"/>
          <a:sy n="93" d="100"/>
        </p:scale>
        <p:origin x="1584" y="208"/>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7.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123" Type="http://schemas.openxmlformats.org/officeDocument/2006/relationships/font" Target="fonts/font23.fntdata"/><Relationship Id="rId128" Type="http://schemas.openxmlformats.org/officeDocument/2006/relationships/font" Target="fonts/font2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font" Target="fonts/font18.fntdata"/><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129" Type="http://schemas.openxmlformats.org/officeDocument/2006/relationships/font" Target="fonts/font2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font" Target="fonts/font5.fntdata"/><Relationship Id="rId12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 Id="rId12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1.fntdata"/><Relationship Id="rId12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2.fntdata"/><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step-functions/latest/dg/cw-logs.html"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aws.amazon.com/step-functions/latest/apireference/API_StartSyncExecution.html" TargetMode="External"/><Relationship Id="rId4" Type="http://schemas.openxmlformats.org/officeDocument/2006/relationships/hyperlink" Target="https://docs.aws.amazon.com/step-functions/latest/apireference/API_StartExecution.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parallel-state.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docs.aws.amazon.com/sagemaker/latest/dg/API_CreateTransformJob.html" TargetMode="External"/><Relationship Id="rId13" Type="http://schemas.openxmlformats.org/officeDocument/2006/relationships/hyperlink" Target="https://docs.aws.amazon.com/emr/latest/APIReference/API_CancelSteps.html" TargetMode="External"/><Relationship Id="rId3" Type="http://schemas.openxmlformats.org/officeDocument/2006/relationships/hyperlink" Target="https://docs.aws.amazon.com/sagemaker/latest/dg/API_UpdateEndpoint.html" TargetMode="External"/><Relationship Id="rId7" Type="http://schemas.openxmlformats.org/officeDocument/2006/relationships/hyperlink" Target="https://docs.aws.amazon.com/sagemaker/latest/dg/API_CreateTrainingJob.html" TargetMode="External"/><Relationship Id="rId12" Type="http://schemas.openxmlformats.org/officeDocument/2006/relationships/hyperlink" Target="https://docs.aws.amazon.com/emr/latest/APIReference/API_AddJobFlowSteps.html" TargetMode="External"/><Relationship Id="rId2" Type="http://schemas.openxmlformats.org/officeDocument/2006/relationships/slide" Target="../slides/slide50.xml"/><Relationship Id="rId16" Type="http://schemas.openxmlformats.org/officeDocument/2006/relationships/hyperlink" Target="https://docs.aws.amazon.com/databrew/latest/dg/API_StartJobRun.html" TargetMode="External"/><Relationship Id="rId1" Type="http://schemas.openxmlformats.org/officeDocument/2006/relationships/notesMaster" Target="../notesMasters/notesMaster1.xml"/><Relationship Id="rId6" Type="http://schemas.openxmlformats.org/officeDocument/2006/relationships/hyperlink" Target="https://docs.aws.amazon.com/sagemaker/latest/dg/API_CreateModel.html" TargetMode="External"/><Relationship Id="rId11" Type="http://schemas.openxmlformats.org/officeDocument/2006/relationships/hyperlink" Target="https://docs.aws.amazon.com/emr/latest/APIReference/API_TerminateJobFlows.html" TargetMode="External"/><Relationship Id="rId5" Type="http://schemas.openxmlformats.org/officeDocument/2006/relationships/hyperlink" Target="https://docs.aws.amazon.com/sagemaker/latest/dg/API_CreateLabelingJob.html" TargetMode="External"/><Relationship Id="rId15" Type="http://schemas.openxmlformats.org/officeDocument/2006/relationships/hyperlink" Target="https://docs.aws.amazon.com/emr/latest/APIReference/API_ModifyInstanceGroups.html" TargetMode="External"/><Relationship Id="rId10" Type="http://schemas.openxmlformats.org/officeDocument/2006/relationships/hyperlink" Target="https://docs.aws.amazon.com/emr/latest/APIReference/API_SetTerminationProtection.html" TargetMode="External"/><Relationship Id="rId4" Type="http://schemas.openxmlformats.org/officeDocument/2006/relationships/hyperlink" Target="https://docs.aws.amazon.com/sagemaker/latest/dg/API_CreateHyperParameterTuningJob.html" TargetMode="External"/><Relationship Id="rId9" Type="http://schemas.openxmlformats.org/officeDocument/2006/relationships/hyperlink" Target="https://docs.aws.amazon.com/emr/latest/APIReference/API_RunJobFlow.html" TargetMode="External"/><Relationship Id="rId14" Type="http://schemas.openxmlformats.org/officeDocument/2006/relationships/hyperlink" Target="https://docs.aws.amazon.com/emr/latest/APIReference/API_ModifyInstanceFleet.html" TargetMode="Externa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docs.aws.amazon.com/sagemaker/latest/dg/API_CreateTransformJob.html" TargetMode="External"/><Relationship Id="rId13" Type="http://schemas.openxmlformats.org/officeDocument/2006/relationships/hyperlink" Target="https://docs.aws.amazon.com/emr/latest/APIReference/API_CancelSteps.html" TargetMode="External"/><Relationship Id="rId3" Type="http://schemas.openxmlformats.org/officeDocument/2006/relationships/hyperlink" Target="https://docs.aws.amazon.com/sagemaker/latest/dg/API_UpdateEndpoint.html" TargetMode="External"/><Relationship Id="rId7" Type="http://schemas.openxmlformats.org/officeDocument/2006/relationships/hyperlink" Target="https://docs.aws.amazon.com/sagemaker/latest/dg/API_CreateTrainingJob.html" TargetMode="External"/><Relationship Id="rId12" Type="http://schemas.openxmlformats.org/officeDocument/2006/relationships/hyperlink" Target="https://docs.aws.amazon.com/emr/latest/APIReference/API_AddJobFlowSteps.html"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docs.aws.amazon.com/sagemaker/latest/dg/API_CreateModel.html" TargetMode="External"/><Relationship Id="rId11" Type="http://schemas.openxmlformats.org/officeDocument/2006/relationships/hyperlink" Target="https://docs.aws.amazon.com/emr/latest/APIReference/API_TerminateJobFlows.html" TargetMode="External"/><Relationship Id="rId5" Type="http://schemas.openxmlformats.org/officeDocument/2006/relationships/hyperlink" Target="https://docs.aws.amazon.com/sagemaker/latest/dg/API_CreateLabelingJob.html" TargetMode="External"/><Relationship Id="rId15" Type="http://schemas.openxmlformats.org/officeDocument/2006/relationships/hyperlink" Target="https://docs.aws.amazon.com/emr/latest/APIReference/API_ModifyInstanceGroups.html" TargetMode="External"/><Relationship Id="rId10" Type="http://schemas.openxmlformats.org/officeDocument/2006/relationships/hyperlink" Target="https://docs.aws.amazon.com/emr/latest/APIReference/API_SetTerminationProtection.html" TargetMode="External"/><Relationship Id="rId4" Type="http://schemas.openxmlformats.org/officeDocument/2006/relationships/hyperlink" Target="https://docs.aws.amazon.com/sagemaker/latest/dg/API_CreateHyperParameterTuningJob.html" TargetMode="External"/><Relationship Id="rId9" Type="http://schemas.openxmlformats.org/officeDocument/2006/relationships/hyperlink" Target="https://docs.aws.amazon.com/emr/latest/APIReference/API_RunJobFlow.html" TargetMode="External"/><Relationship Id="rId14" Type="http://schemas.openxmlformats.org/officeDocument/2006/relationships/hyperlink" Target="https://docs.aws.amazon.com/emr/latest/APIReference/API_ModifyInstanceFleet.htm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paths.html"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docs.aws.amazon.com/step-functions/latest/dg/concepts-activities.html" TargetMode="External"/><Relationship Id="rId5" Type="http://schemas.openxmlformats.org/officeDocument/2006/relationships/hyperlink" Target="https://docs.aws.amazon.com/step-functions/latest/dg/concepts-service-integrations.html" TargetMode="External"/><Relationship Id="rId4" Type="http://schemas.openxmlformats.org/officeDocument/2006/relationships/hyperlink" Target="https://github.com/json-path/JsonPath"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aws.amazon.com/step-functions/latest/dg/procedure-cw-metrics.html"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docs.aws.amazon.com/step-functions/latest/dg/cw-logs.html"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2242217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4089131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4051866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1" dirty="0">
                <a:solidFill>
                  <a:schemeClr val="accent1"/>
                </a:solidFill>
                <a:ea typeface="Amazon Ember" panose="020B0603020204020204" pitchFamily="34" charset="0"/>
                <a:cs typeface="Amazon Ember" panose="020B0603020204020204" pitchFamily="34" charset="0"/>
              </a:rPr>
              <a:t>Build and update apps quickly </a:t>
            </a:r>
          </a:p>
          <a:p>
            <a:pPr marL="0" marR="0" lvl="0" indent="0" algn="l" defTabSz="914400" rtl="0" eaLnBrk="1" fontAlgn="auto" latinLnBrk="0" hangingPunct="1">
              <a:lnSpc>
                <a:spcPct val="100000"/>
              </a:lnSpc>
              <a:spcBef>
                <a:spcPts val="0"/>
              </a:spcBef>
              <a:spcAft>
                <a:spcPts val="300"/>
              </a:spcAft>
              <a:buClrTx/>
              <a:buSzTx/>
              <a:buFontTx/>
              <a:buNone/>
              <a:tabLst/>
              <a:defRPr/>
            </a:pPr>
            <a:r>
              <a:rPr lang="en-CA" sz="1200" dirty="0">
                <a:ea typeface="Amazon Ember" panose="020B0603020204020204" pitchFamily="34" charset="0"/>
                <a:cs typeface="Amazon Ember" panose="020B0603020204020204" pitchFamily="34" charset="0"/>
              </a:rPr>
              <a:t>AWS Step Functions lets you build visual workflows that enable fast translation of business requirements into technical requirements. You can build applications in a matter of minutes, and when needs change, you can swap or reorganize components without customizing any code.</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1" dirty="0">
                <a:solidFill>
                  <a:schemeClr val="accent1"/>
                </a:solidFill>
                <a:ea typeface="Amazon Ember" panose="020B0603020204020204" pitchFamily="34" charset="0"/>
                <a:cs typeface="Amazon Ember" panose="020B0603020204020204" pitchFamily="34" charset="0"/>
              </a:rPr>
              <a:t>Write less code</a:t>
            </a:r>
          </a:p>
          <a:p>
            <a:pPr marL="0" marR="0" lvl="0" indent="0" algn="l" defTabSz="914400" rtl="0" eaLnBrk="1" fontAlgn="auto" latinLnBrk="0" hangingPunct="1">
              <a:lnSpc>
                <a:spcPct val="100000"/>
              </a:lnSpc>
              <a:spcBef>
                <a:spcPts val="0"/>
              </a:spcBef>
              <a:spcAft>
                <a:spcPts val="300"/>
              </a:spcAft>
              <a:buClrTx/>
              <a:buSzTx/>
              <a:buFontTx/>
              <a:buNone/>
              <a:tabLst/>
              <a:defRPr/>
            </a:pPr>
            <a:r>
              <a:rPr lang="en-CA" sz="1200" dirty="0">
                <a:ea typeface="Amazon Ember" panose="020B0603020204020204" pitchFamily="34" charset="0"/>
                <a:cs typeface="Amazon Ember" panose="020B0603020204020204" pitchFamily="34" charset="0"/>
              </a:rPr>
              <a:t>AWS Step Functions manages the logic of your application for you, and implements basic primitives such as branching, parallel execution, and timeouts. This removes extra code that may be repeated in your microservices and functions.</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1" dirty="0">
                <a:solidFill>
                  <a:schemeClr val="accent1"/>
                </a:solidFill>
                <a:ea typeface="Amazon Ember" panose="020B0603020204020204" pitchFamily="34" charset="0"/>
                <a:cs typeface="Amazon Ember" panose="020B0603020204020204" pitchFamily="34" charset="0"/>
              </a:rPr>
              <a:t>Improve resiliency</a:t>
            </a:r>
          </a:p>
          <a:p>
            <a:pPr marL="0" marR="0" lvl="0" indent="0" algn="l" defTabSz="914400" rtl="0" eaLnBrk="1" fontAlgn="auto" latinLnBrk="0" hangingPunct="1">
              <a:lnSpc>
                <a:spcPct val="100000"/>
              </a:lnSpc>
              <a:spcBef>
                <a:spcPts val="0"/>
              </a:spcBef>
              <a:spcAft>
                <a:spcPts val="300"/>
              </a:spcAft>
              <a:buClrTx/>
              <a:buSzTx/>
              <a:buFontTx/>
              <a:buNone/>
              <a:tabLst/>
              <a:defRPr/>
            </a:pPr>
            <a:r>
              <a:rPr lang="en-CA" sz="1200" dirty="0">
                <a:ea typeface="Amazon Ember" panose="020B0603020204020204" pitchFamily="34" charset="0"/>
                <a:cs typeface="Amazon Ember" panose="020B0603020204020204" pitchFamily="34" charset="0"/>
              </a:rPr>
              <a:t>AWS Step Functions manages state, checkpoints and restarts for you to make sure that your application executes in order and as expected. Built-in try/catch, retry and rollback capabilities deal with errors and exceptions automatically. </a:t>
            </a: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1" dirty="0">
              <a:solidFill>
                <a:schemeClr val="accent1"/>
              </a:solidFill>
              <a:ea typeface="Amazon Ember" panose="020B0603020204020204" pitchFamily="34" charset="0"/>
              <a:cs typeface="Amazon Ember" panose="020B0603020204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679143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916826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555396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we will explore some application patterns using Step Functions.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184624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575161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401988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705788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93531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Lambdas</a:t>
            </a:r>
            <a:r>
              <a:rPr lang="en-US" baseline="0" dirty="0"/>
              <a:t> are stateless, event driven functions that exist in the cloud.</a:t>
            </a:r>
            <a:endParaRPr lang="en-US" dirty="0"/>
          </a:p>
          <a:p>
            <a:endParaRPr lang="en-US" baseline="0" dirty="0"/>
          </a:p>
          <a:p>
            <a:r>
              <a:rPr lang="en-US" baseline="0" dirty="0"/>
              <a:t>But there aren’t that many apps with only one function, one entry point, one module, one component.  So there’ll be more than one function. {NEXT}</a:t>
            </a:r>
          </a:p>
          <a:p>
            <a:endParaRPr lang="en-US" baseline="0" dirty="0"/>
          </a:p>
          <a:p>
            <a:pPr marL="0" marR="0" lvl="0" indent="0" algn="l" defTabSz="457200" rtl="0" eaLnBrk="1" fontAlgn="base" latinLnBrk="0" hangingPunct="1">
              <a:lnSpc>
                <a:spcPct val="100000"/>
              </a:lnSpc>
              <a:spcBef>
                <a:spcPct val="30000"/>
              </a:spcBef>
              <a:spcAft>
                <a:spcPct val="0"/>
              </a:spcAft>
              <a:buClrTx/>
              <a:buSzTx/>
              <a:buFontTx/>
              <a:buNone/>
              <a:tabLst/>
              <a:defRPr/>
            </a:pPr>
            <a:r>
              <a:rPr lang="en-US" baseline="0" dirty="0"/>
              <a:t>In fact, it’ll be common to have LOTS of functions, lots of them talking to each other. {NEXT}</a:t>
            </a:r>
          </a:p>
          <a:p>
            <a:endParaRPr lang="en-US" baseline="0" dirty="0"/>
          </a:p>
          <a:p>
            <a:pPr marL="0" marR="0" lvl="0" indent="0" algn="l" defTabSz="457200" rtl="0" eaLnBrk="1" fontAlgn="base" latinLnBrk="0" hangingPunct="1">
              <a:lnSpc>
                <a:spcPct val="100000"/>
              </a:lnSpc>
              <a:spcBef>
                <a:spcPct val="30000"/>
              </a:spcBef>
              <a:spcAft>
                <a:spcPct val="0"/>
              </a:spcAft>
              <a:buClrTx/>
              <a:buSzTx/>
              <a:buFontTx/>
              <a:buNone/>
              <a:tabLst/>
              <a:defRPr/>
            </a:pPr>
            <a:r>
              <a:rPr lang="en-US" baseline="0" dirty="0"/>
              <a:t>And in fact applications, serverless or not, tend to have databases. {NEXT}</a:t>
            </a:r>
          </a:p>
          <a:p>
            <a:endParaRPr lang="en-US" baseline="0" dirty="0"/>
          </a:p>
          <a:p>
            <a:pPr marL="0" marR="0" lvl="0" indent="0" algn="l" defTabSz="457200" rtl="0" eaLnBrk="1" fontAlgn="base" latinLnBrk="0" hangingPunct="1">
              <a:lnSpc>
                <a:spcPct val="100000"/>
              </a:lnSpc>
              <a:spcBef>
                <a:spcPct val="30000"/>
              </a:spcBef>
              <a:spcAft>
                <a:spcPct val="0"/>
              </a:spcAft>
              <a:buClrTx/>
              <a:buSzTx/>
              <a:buFontTx/>
              <a:buNone/>
              <a:tabLst/>
              <a:defRPr/>
            </a:pPr>
            <a:r>
              <a:rPr lang="en-US" baseline="0" dirty="0"/>
              <a:t>And in the cloud, I notice that a lot of them have queues of one kind or another. {NEXT}</a:t>
            </a:r>
          </a:p>
          <a:p>
            <a:endParaRPr lang="en-US" baseline="0" dirty="0"/>
          </a:p>
          <a:p>
            <a:pPr marL="0" marR="0" lvl="0" indent="0" algn="l" defTabSz="457200" rtl="0" eaLnBrk="1" fontAlgn="base" latinLnBrk="0" hangingPunct="1">
              <a:lnSpc>
                <a:spcPct val="100000"/>
              </a:lnSpc>
              <a:spcBef>
                <a:spcPct val="30000"/>
              </a:spcBef>
              <a:spcAft>
                <a:spcPct val="0"/>
              </a:spcAft>
              <a:buClrTx/>
              <a:buSzTx/>
              <a:buFontTx/>
              <a:buNone/>
              <a:tabLst/>
              <a:defRPr/>
            </a:pPr>
            <a:r>
              <a:rPr lang="en-US" baseline="0" dirty="0"/>
              <a:t>Some of the Lambda functions, connect to servers. {NEXT}</a:t>
            </a:r>
          </a:p>
          <a:p>
            <a:r>
              <a:rPr lang="en-US" baseline="0" dirty="0"/>
              <a:t> </a:t>
            </a:r>
          </a:p>
          <a:p>
            <a:r>
              <a:rPr lang="en-US" baseline="0" dirty="0"/>
              <a:t>This is more like what an actual modern serverless app might really look like.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358002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we will explore some application patterns using Step Functions.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1327188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557665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256282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endParaRPr lang="en-US" dirty="0"/>
          </a:p>
          <a:p>
            <a:pPr algn="l">
              <a:buFont typeface="Arial" panose="020B0604020202020204" pitchFamily="34" charset="0"/>
              <a:buChar char="•"/>
            </a:pPr>
            <a:r>
              <a:rPr lang="en-GB" b="1" i="0" dirty="0">
                <a:solidFill>
                  <a:srgbClr val="16191F"/>
                </a:solidFill>
                <a:effectLst/>
                <a:latin typeface="Amazon Ember" panose="020B0603020204020204" pitchFamily="34" charset="0"/>
              </a:rPr>
              <a:t>Asynchronous Express Workflows</a:t>
            </a:r>
            <a:r>
              <a:rPr lang="en-GB" b="0" i="0" dirty="0">
                <a:solidFill>
                  <a:srgbClr val="16191F"/>
                </a:solidFill>
                <a:effectLst/>
                <a:latin typeface="Amazon Ember" panose="020B0603020204020204" pitchFamily="34" charset="0"/>
              </a:rPr>
              <a:t> return confirmation that the workflow was started, but don't wait for the workflow to complete. To get the result, you must poll the service's </a:t>
            </a:r>
            <a:r>
              <a:rPr lang="en-GB" b="0" i="0" u="none" strike="noStrike" dirty="0">
                <a:solidFill>
                  <a:srgbClr val="16191F"/>
                </a:solidFill>
                <a:effectLst/>
                <a:latin typeface="Amazon Ember" panose="020B0603020204020204" pitchFamily="34" charset="0"/>
                <a:hlinkClick r:id="rId3"/>
              </a:rPr>
              <a:t>CloudWatch Logs</a:t>
            </a:r>
            <a:r>
              <a:rPr lang="en-GB" b="0" i="0" dirty="0">
                <a:solidFill>
                  <a:srgbClr val="16191F"/>
                </a:solidFill>
                <a:effectLst/>
                <a:latin typeface="Amazon Ember" panose="020B0603020204020204" pitchFamily="34" charset="0"/>
              </a:rPr>
              <a:t>. You can use Asynchronous Express Workflows when you don't require immediate response output, such as messaging services or data processing that other services don't depend on. You can start Asynchronous Express Workflows in response to an event, by a nested workflow in Step Functions, or by using the </a:t>
            </a:r>
            <a:r>
              <a:rPr lang="en-GB" b="0" i="0" u="none" strike="noStrike" dirty="0">
                <a:solidFill>
                  <a:srgbClr val="16191F"/>
                </a:solidFill>
                <a:effectLst/>
                <a:latin typeface="Amazon Ember" panose="020B0603020204020204" pitchFamily="34" charset="0"/>
                <a:hlinkClick r:id="rId4"/>
              </a:rPr>
              <a:t>StartExecution</a:t>
            </a:r>
            <a:r>
              <a:rPr lang="en-GB" b="0" i="0" dirty="0">
                <a:solidFill>
                  <a:srgbClr val="16191F"/>
                </a:solidFill>
                <a:effectLst/>
                <a:latin typeface="Amazon Ember" panose="020B0603020204020204" pitchFamily="34" charset="0"/>
              </a:rPr>
              <a:t> API call.</a:t>
            </a:r>
          </a:p>
          <a:p>
            <a:pPr algn="l">
              <a:buFont typeface="Arial" panose="020B0604020202020204" pitchFamily="34" charset="0"/>
              <a:buChar char="•"/>
            </a:pPr>
            <a:endParaRPr lang="en-GB" b="0" i="0" dirty="0">
              <a:solidFill>
                <a:srgbClr val="16191F"/>
              </a:solidFill>
              <a:effectLst/>
              <a:latin typeface="Amazon Ember" panose="020B0603020204020204" pitchFamily="34" charset="0"/>
            </a:endParaRPr>
          </a:p>
          <a:p>
            <a:pPr algn="l">
              <a:buFont typeface="Arial" panose="020B0604020202020204" pitchFamily="34" charset="0"/>
              <a:buChar char="•"/>
            </a:pPr>
            <a:r>
              <a:rPr lang="en-GB" b="1" i="0" dirty="0">
                <a:solidFill>
                  <a:srgbClr val="16191F"/>
                </a:solidFill>
                <a:effectLst/>
                <a:latin typeface="Amazon Ember" panose="020B0603020204020204" pitchFamily="34" charset="0"/>
              </a:rPr>
              <a:t>Synchronous Express Workflows</a:t>
            </a:r>
            <a:r>
              <a:rPr lang="en-GB" b="0" i="0" dirty="0">
                <a:solidFill>
                  <a:srgbClr val="16191F"/>
                </a:solidFill>
                <a:effectLst/>
                <a:latin typeface="Amazon Ember" panose="020B0603020204020204" pitchFamily="34" charset="0"/>
              </a:rPr>
              <a:t> start a workflow, wait until it completes, and then return the result. Synchronous Express Workflows can be used to orchestrate microservices. With Synchronous Express Workflows, you can develop applications without the need to develop additional code to handle errors, retries, or run parallel tasks. You can run Synchronous Express Workflows invoked from Amazon API Gateway, AWS Lambda, or by using the </a:t>
            </a:r>
            <a:r>
              <a:rPr lang="en-GB" b="0" i="0" u="none" strike="noStrike" dirty="0">
                <a:solidFill>
                  <a:srgbClr val="16191F"/>
                </a:solidFill>
                <a:effectLst/>
                <a:latin typeface="Amazon Ember" panose="020B0603020204020204" pitchFamily="34" charset="0"/>
                <a:hlinkClick r:id="rId5"/>
              </a:rPr>
              <a:t>StartSyncExecution</a:t>
            </a:r>
            <a:r>
              <a:rPr lang="en-GB" b="0" i="0" dirty="0">
                <a:solidFill>
                  <a:srgbClr val="16191F"/>
                </a:solidFill>
                <a:effectLst/>
                <a:latin typeface="Amazon Ember" panose="020B0603020204020204" pitchFamily="34" charset="0"/>
              </a:rPr>
              <a:t> API call.</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488271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SG" b="0" dirty="0"/>
              <a:t>Another point to call out is that you only get the execution history with tooling for visual debugging in the management console with Standard Workflows. Express Workflows can only send logs to Amazon CloudWatch.</a:t>
            </a:r>
          </a:p>
          <a:p>
            <a:endParaRPr lang="en-SG" b="0" dirty="0"/>
          </a:p>
          <a:p>
            <a:r>
              <a:rPr lang="en-SG" b="0" dirty="0"/>
              <a:t>Also, Express workflows are not designed to support use cases that require the execution to pause and resume, like you saw with the Standard Workflow examples earlier in this talk.</a:t>
            </a:r>
          </a:p>
          <a:p>
            <a:r>
              <a:rPr lang="en-US" sz="1200" b="0" i="0" kern="1200" dirty="0">
                <a:solidFill>
                  <a:schemeClr val="tx1"/>
                </a:solidFill>
                <a:effectLst/>
                <a:latin typeface="+mn-lt"/>
                <a:ea typeface="+mn-ea"/>
                <a:cs typeface="+mn-cs"/>
              </a:rPr>
              <a:t>When using Express Workflows, make sure your state machine logic is idempotent and should not be affected adversely by multiple concurrent executions of the same input.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Express workflow has to be idempotent</a:t>
            </a:r>
            <a:endParaRPr lang="en-SG" b="0" dirty="0"/>
          </a:p>
        </p:txBody>
      </p:sp>
    </p:spTree>
    <p:extLst>
      <p:ext uri="{BB962C8B-B14F-4D97-AF65-F5344CB8AC3E}">
        <p14:creationId xmlns:p14="http://schemas.microsoft.com/office/powerpoint/2010/main" val="3824047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SG" b="0" dirty="0"/>
              <a:t>Another point to call out is that you only get the execution history with tooling for visual debugging in the management console with Standard Workflows. Express Workflows can only send logs to Amazon CloudWatch.</a:t>
            </a:r>
          </a:p>
          <a:p>
            <a:endParaRPr lang="en-SG" b="0" dirty="0"/>
          </a:p>
          <a:p>
            <a:r>
              <a:rPr lang="en-SG" b="0" dirty="0"/>
              <a:t>Also, Express workflows are not designed to support use cases that require the execution to pause and resume, like you saw with the Standard Workflow examples earlier in this talk.</a:t>
            </a:r>
          </a:p>
          <a:p>
            <a:r>
              <a:rPr lang="en-US" sz="1200" b="0" i="0" kern="1200" dirty="0">
                <a:solidFill>
                  <a:schemeClr val="tx1"/>
                </a:solidFill>
                <a:effectLst/>
                <a:latin typeface="+mn-lt"/>
                <a:ea typeface="+mn-ea"/>
                <a:cs typeface="+mn-cs"/>
              </a:rPr>
              <a:t>When using Express Workflows, make sure your state machine logic is idempotent and should not be affected adversely by multiple concurrent executions of the same input.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Express workflow has to be idempotent</a:t>
            </a:r>
            <a:endParaRPr lang="en-SG" b="0" dirty="0"/>
          </a:p>
        </p:txBody>
      </p:sp>
    </p:spTree>
    <p:extLst>
      <p:ext uri="{BB962C8B-B14F-4D97-AF65-F5344CB8AC3E}">
        <p14:creationId xmlns:p14="http://schemas.microsoft.com/office/powerpoint/2010/main" val="1404585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we will explore some application patterns using Step Functions.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937690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Firstly, here is an exhaustive list of all of the state types defined in the Amazon States Language today. You've already seen examples of most of these in this talk.  The first one we haven't talked about yet is the Map state type. This state type is very similar to the Map function or concept from functional programming.  In programming, you might use a map function to apply a function to each item in an array of values, returning a new array of the same size, with the function results from each application. Similarly, the Map state type allows you to process each of an input array's items with its own state machine, returning an array of results. What's even cooler is that you can configure the maximum degree of parallelism for the Map state to use, which is incredibly useful for doing lots of work at once, or limiting the simultaneous processing if you need to.</a:t>
            </a:r>
          </a:p>
          <a:p>
            <a:endParaRPr lang="en-US" dirty="0"/>
          </a:p>
          <a:p>
            <a:r>
              <a:rPr lang="en-US" dirty="0"/>
              <a:t>Two of the other new state types we haven't talked about yet are the Succeed and Fail states. These are simple states that you can use to semantically signal a successful or failed execution. Each will cause the state machine to stop execution as well.</a:t>
            </a:r>
          </a:p>
          <a:p>
            <a:endParaRPr lang="en-US" dirty="0"/>
          </a:p>
          <a:p>
            <a:r>
              <a:rPr lang="en-US" dirty="0"/>
              <a:t>Finally, the Pass state type is very simple and allows you to just take input and pass it through to output without performing any work. It's very useful when you're first beginning to sketch out a Step Function workflow definition, as you can use these Pass states like placeholders to be replaced by other State types later as you flesh things out.</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34</a:t>
            </a:fld>
            <a:endParaRPr lang="en-AU" dirty="0"/>
          </a:p>
        </p:txBody>
      </p:sp>
    </p:spTree>
    <p:extLst>
      <p:ext uri="{BB962C8B-B14F-4D97-AF65-F5344CB8AC3E}">
        <p14:creationId xmlns:p14="http://schemas.microsoft.com/office/powerpoint/2010/main" val="3014993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Task state performs work. This could be calling an AWS Lambda function, which is a very common use case.  But you can also use Task states to wait for a polling worker process, running basically anywhere, to pick work up from a Step Function, perform some computation, and return a result back to the workflow. And, a Task state can also be used to invoke APIs in other AWS services that Step Functions is integrated with. </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35</a:t>
            </a:fld>
            <a:endParaRPr lang="en-AU" dirty="0"/>
          </a:p>
        </p:txBody>
      </p:sp>
    </p:spTree>
    <p:extLst>
      <p:ext uri="{BB962C8B-B14F-4D97-AF65-F5344CB8AC3E}">
        <p14:creationId xmlns:p14="http://schemas.microsoft.com/office/powerpoint/2010/main" val="2765196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Task state performs work. This could be calling an AWS Lambda function, which is a very common use case.  But you can also use Task states to wait for a polling worker process, running basically anywhere, to pick work up from a Step Function, perform some computation, and return a result back to the workflow. And, a Task state can also be used to invoke APIs in other AWS services that Step Functions is integrated with. </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36</a:t>
            </a:fld>
            <a:endParaRPr lang="en-AU" dirty="0"/>
          </a:p>
        </p:txBody>
      </p:sp>
    </p:spTree>
    <p:extLst>
      <p:ext uri="{BB962C8B-B14F-4D97-AF65-F5344CB8AC3E}">
        <p14:creationId xmlns:p14="http://schemas.microsoft.com/office/powerpoint/2010/main" val="1292849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324145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The </a:t>
            </a:r>
            <a:r>
              <a:rPr lang="en-US" dirty="0"/>
              <a:t>Parallel</a:t>
            </a:r>
            <a:r>
              <a:rPr lang="en-US" sz="1920" b="0" i="0" kern="1200" dirty="0">
                <a:solidFill>
                  <a:schemeClr val="tx1"/>
                </a:solidFill>
                <a:effectLst/>
                <a:latin typeface="Amazon Ember Regular" charset="0"/>
                <a:ea typeface="+mn-ea"/>
                <a:cs typeface="+mn-cs"/>
              </a:rPr>
              <a:t> state (</a:t>
            </a:r>
            <a:r>
              <a:rPr lang="en-US" dirty="0"/>
              <a:t>"Type": "Parallel"</a:t>
            </a:r>
            <a:r>
              <a:rPr lang="en-US" sz="1920" b="0" i="0" kern="1200" dirty="0">
                <a:solidFill>
                  <a:schemeClr val="tx1"/>
                </a:solidFill>
                <a:effectLst/>
                <a:latin typeface="Amazon Ember Regular" charset="0"/>
                <a:ea typeface="+mn-ea"/>
                <a:cs typeface="+mn-cs"/>
              </a:rPr>
              <a:t>) can be used to create parallel branches of execution in your state machine.</a:t>
            </a:r>
          </a:p>
          <a:p>
            <a:r>
              <a:rPr lang="en-US" sz="1920" b="0" i="0" kern="1200" dirty="0">
                <a:solidFill>
                  <a:schemeClr val="tx1"/>
                </a:solidFill>
                <a:effectLst/>
                <a:latin typeface="Amazon Ember Regular" charset="0"/>
                <a:ea typeface="+mn-ea"/>
                <a:cs typeface="+mn-cs"/>
              </a:rPr>
              <a:t>A </a:t>
            </a:r>
            <a:r>
              <a:rPr lang="en-US" dirty="0"/>
              <a:t>Parallel</a:t>
            </a:r>
            <a:r>
              <a:rPr lang="en-US" sz="1920" b="0" i="0" kern="1200" dirty="0">
                <a:solidFill>
                  <a:schemeClr val="tx1"/>
                </a:solidFill>
                <a:effectLst/>
                <a:latin typeface="Amazon Ember Regular" charset="0"/>
                <a:ea typeface="+mn-ea"/>
                <a:cs typeface="+mn-cs"/>
              </a:rPr>
              <a:t> state provides each branch with a copy of its own input data (subject to modification by the </a:t>
            </a:r>
            <a:r>
              <a:rPr lang="en-US" dirty="0" err="1"/>
              <a:t>InputPath</a:t>
            </a:r>
            <a:r>
              <a:rPr lang="en-US" sz="1920" b="0" i="0" kern="1200" dirty="0">
                <a:solidFill>
                  <a:schemeClr val="tx1"/>
                </a:solidFill>
                <a:effectLst/>
                <a:latin typeface="Amazon Ember Regular" charset="0"/>
                <a:ea typeface="+mn-ea"/>
                <a:cs typeface="+mn-cs"/>
              </a:rPr>
              <a:t> field). It generates output that is an array with one element for each branch, containing the output from that branch.</a:t>
            </a:r>
          </a:p>
          <a:p>
            <a:r>
              <a:rPr lang="en-US" sz="1920" b="0" i="0" kern="1200" dirty="0">
                <a:solidFill>
                  <a:schemeClr val="tx1"/>
                </a:solidFill>
                <a:effectLst/>
                <a:latin typeface="Amazon Ember Regular" charset="0"/>
                <a:ea typeface="+mn-ea"/>
                <a:cs typeface="+mn-cs"/>
              </a:rPr>
              <a:t>When a parallel state fails, invoked Lambda functions continue to run and activity workers processing a task token are not stopped.</a:t>
            </a:r>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38</a:t>
            </a:fld>
            <a:endParaRPr lang="en-AU" dirty="0"/>
          </a:p>
        </p:txBody>
      </p:sp>
    </p:spTree>
    <p:extLst>
      <p:ext uri="{BB962C8B-B14F-4D97-AF65-F5344CB8AC3E}">
        <p14:creationId xmlns:p14="http://schemas.microsoft.com/office/powerpoint/2010/main" val="303312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The </a:t>
            </a:r>
            <a:r>
              <a:rPr lang="en-US" dirty="0"/>
              <a:t>Map</a:t>
            </a:r>
            <a:r>
              <a:rPr lang="en-US" sz="1920" b="0" i="0" kern="1200" dirty="0">
                <a:solidFill>
                  <a:schemeClr val="tx1"/>
                </a:solidFill>
                <a:effectLst/>
                <a:latin typeface="Amazon Ember Regular" charset="0"/>
                <a:ea typeface="+mn-ea"/>
                <a:cs typeface="+mn-cs"/>
              </a:rPr>
              <a:t> state (</a:t>
            </a:r>
            <a:r>
              <a:rPr lang="en-US" dirty="0"/>
              <a:t>"Type": "Map"</a:t>
            </a:r>
            <a:r>
              <a:rPr lang="en-US" sz="1920" b="0" i="0" kern="1200" dirty="0">
                <a:solidFill>
                  <a:schemeClr val="tx1"/>
                </a:solidFill>
                <a:effectLst/>
                <a:latin typeface="Amazon Ember Regular" charset="0"/>
                <a:ea typeface="+mn-ea"/>
                <a:cs typeface="+mn-cs"/>
              </a:rPr>
              <a:t>) can be used to run a set of steps for each element of an input array. While the </a:t>
            </a:r>
            <a:r>
              <a:rPr lang="en-US" u="none" strike="noStrike" dirty="0">
                <a:effectLst/>
                <a:hlinkClick r:id="rId3"/>
              </a:rPr>
              <a:t>Parallel</a:t>
            </a:r>
            <a:r>
              <a:rPr lang="en-US" sz="1920" b="0" i="0" kern="1200" dirty="0">
                <a:solidFill>
                  <a:schemeClr val="tx1"/>
                </a:solidFill>
                <a:effectLst/>
                <a:latin typeface="Amazon Ember Regular" charset="0"/>
                <a:ea typeface="+mn-ea"/>
                <a:cs typeface="+mn-cs"/>
              </a:rPr>
              <a:t> state executes multiple branches of steps using the same input, a </a:t>
            </a:r>
            <a:r>
              <a:rPr lang="en-US" dirty="0"/>
              <a:t>Map</a:t>
            </a:r>
            <a:r>
              <a:rPr lang="en-US" sz="1920" b="0" i="0" kern="1200" dirty="0">
                <a:solidFill>
                  <a:schemeClr val="tx1"/>
                </a:solidFill>
                <a:effectLst/>
                <a:latin typeface="Amazon Ember Regular" charset="0"/>
                <a:ea typeface="+mn-ea"/>
                <a:cs typeface="+mn-cs"/>
              </a:rPr>
              <a:t> state will execute the same steps for multiple entries of an array in the state input.</a:t>
            </a:r>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Concurrent </a:t>
            </a:r>
            <a:r>
              <a:rPr lang="en-US" sz="1920" b="0" i="0" u="none" strike="noStrike" kern="1200" dirty="0" err="1">
                <a:solidFill>
                  <a:schemeClr val="tx1"/>
                </a:solidFill>
                <a:effectLst/>
                <a:latin typeface="Amazon Ember Regular" charset="0"/>
                <a:ea typeface="+mn-ea"/>
                <a:cs typeface="+mn-cs"/>
              </a:rPr>
              <a:t>iteratations</a:t>
            </a:r>
            <a:r>
              <a:rPr lang="en-US" sz="1920" b="0" i="0" u="none" strike="noStrike" kern="1200" dirty="0">
                <a:solidFill>
                  <a:schemeClr val="tx1"/>
                </a:solidFill>
                <a:effectLst/>
                <a:latin typeface="Amazon Ember Regular" charset="0"/>
                <a:ea typeface="+mn-ea"/>
                <a:cs typeface="+mn-cs"/>
              </a:rPr>
              <a:t> may be limited. When this occurs, some iterations will not begin until previous iterations have completed. The likelihood of this occurring increases when your input array has more than 40 items.</a:t>
            </a:r>
          </a:p>
          <a:p>
            <a:br>
              <a:rPr lang="en-US" dirty="0"/>
            </a:br>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39</a:t>
            </a:fld>
            <a:endParaRPr lang="en-AU" dirty="0"/>
          </a:p>
        </p:txBody>
      </p:sp>
    </p:spTree>
    <p:extLst>
      <p:ext uri="{BB962C8B-B14F-4D97-AF65-F5344CB8AC3E}">
        <p14:creationId xmlns:p14="http://schemas.microsoft.com/office/powerpoint/2010/main" val="3306339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40</a:t>
            </a:fld>
            <a:endParaRPr lang="en-AU" dirty="0"/>
          </a:p>
        </p:txBody>
      </p:sp>
    </p:spTree>
    <p:extLst>
      <p:ext uri="{BB962C8B-B14F-4D97-AF65-F5344CB8AC3E}">
        <p14:creationId xmlns:p14="http://schemas.microsoft.com/office/powerpoint/2010/main" val="4043619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current map state is being renamed to Inline Map, this enables dynamic parallelism. I pass in a list and the map state runs the same steps for each item in that list. </a:t>
            </a:r>
          </a:p>
          <a:p>
            <a:endParaRPr lang="en-US" dirty="0"/>
          </a:p>
          <a:p>
            <a:pPr algn="l"/>
            <a:r>
              <a:rPr lang="en-CA" sz="1200" b="0" i="0" u="none" strike="noStrike" dirty="0">
                <a:solidFill>
                  <a:srgbClr val="000000"/>
                </a:solidFill>
                <a:effectLst/>
                <a:latin typeface="Calibri" panose="020F0502020204030204" pitchFamily="34" charset="0"/>
              </a:rPr>
              <a:t>Map state simplifies the problem of parallel processing for you so there’s no need to handle multi-threading, concurrent operations, and all the complexity that comes with managing this at scale.</a:t>
            </a:r>
          </a:p>
          <a:p>
            <a:pPr algn="l"/>
            <a:r>
              <a:rPr lang="en-CA" sz="1200" b="0" i="0" u="none" strike="noStrike" dirty="0">
                <a:solidFill>
                  <a:srgbClr val="000000"/>
                </a:solidFill>
                <a:effectLst/>
                <a:latin typeface="Calibri" panose="020F0502020204030204" pitchFamily="34" charset="0"/>
              </a:rPr>
              <a:t> </a:t>
            </a:r>
            <a:endParaRPr lang="en-US" dirty="0"/>
          </a:p>
          <a:p>
            <a:endParaRPr lang="en-US" dirty="0"/>
          </a:p>
          <a:p>
            <a:r>
              <a:rPr lang="en-US" dirty="0"/>
              <a:t>This has been a very popular feature and customers have built some powerful systems with it, but it does have some limitations</a:t>
            </a:r>
          </a:p>
          <a:p>
            <a:endParaRPr lang="en-US" dirty="0"/>
          </a:p>
          <a:p>
            <a:pPr algn="l"/>
            <a:r>
              <a:rPr lang="en-CA" sz="1200" b="0" i="0" u="none" strike="noStrike" dirty="0">
                <a:solidFill>
                  <a:srgbClr val="000000"/>
                </a:solidFill>
                <a:effectLst/>
                <a:latin typeface="Calibri" panose="020F0502020204030204" pitchFamily="34" charset="0"/>
              </a:rPr>
              <a:t>Map state simplifies the problem of parallel processing for you so there’s no need to handle multi-threading, concurrent operations, and all the complexity that comes with managing this at scale.</a:t>
            </a:r>
          </a:p>
          <a:p>
            <a:pPr algn="l"/>
            <a:r>
              <a:rPr lang="en-CA" sz="1200" b="0" i="0" u="none" strike="noStrike" dirty="0">
                <a:solidFill>
                  <a:srgbClr val="000000"/>
                </a:solidFill>
                <a:effectLst/>
                <a:latin typeface="Calibri" panose="020F0502020204030204" pitchFamily="34" charset="0"/>
              </a:rPr>
              <a:t> </a:t>
            </a:r>
          </a:p>
          <a:p>
            <a:pPr algn="l"/>
            <a:r>
              <a:rPr lang="en-CA" sz="1200" b="0" i="0" u="none" strike="noStrike" dirty="0">
                <a:solidFill>
                  <a:srgbClr val="000000"/>
                </a:solidFill>
                <a:effectLst/>
                <a:latin typeface="Calibri" panose="020F0502020204030204" pitchFamily="34" charset="0"/>
              </a:rPr>
              <a:t>Map state allows customers to efficiently process data and they told us they want to do even more.</a:t>
            </a:r>
          </a:p>
          <a:p>
            <a:pPr algn="l"/>
            <a:r>
              <a:rPr lang="en-CA" sz="1200" b="0" i="0" u="none" strike="noStrike" dirty="0">
                <a:solidFill>
                  <a:srgbClr val="000000"/>
                </a:solidFill>
                <a:effectLst/>
                <a:latin typeface="Calibri" panose="020F0502020204030204" pitchFamily="34" charset="0"/>
              </a:rPr>
              <a:t> </a:t>
            </a:r>
          </a:p>
          <a:p>
            <a:pPr algn="l"/>
            <a:r>
              <a:rPr lang="en-CA" sz="1200" b="0" i="0" u="none" strike="noStrike" dirty="0">
                <a:solidFill>
                  <a:srgbClr val="000000"/>
                </a:solidFill>
                <a:effectLst/>
                <a:latin typeface="Calibri" panose="020F0502020204030204" pitchFamily="34" charset="0"/>
              </a:rPr>
              <a:t>Some of the challenges they were encountering for large-scale parallel processing was the execution history limit of 25K events, they wanted a larger number of concurrent iterations, and an easy way to process data larger than 256KB.</a:t>
            </a:r>
          </a:p>
          <a:p>
            <a:pPr algn="l"/>
            <a:r>
              <a:rPr lang="en-CA" sz="1200" b="0" i="0" u="none" strike="noStrike" dirty="0">
                <a:solidFill>
                  <a:srgbClr val="000000"/>
                </a:solidFill>
                <a:effectLst/>
                <a:latin typeface="Calibri" panose="020F0502020204030204" pitchFamily="34" charset="0"/>
              </a:rPr>
              <a:t> </a:t>
            </a:r>
          </a:p>
          <a:p>
            <a:pPr algn="l"/>
            <a:r>
              <a:rPr lang="en-CA" sz="1200" b="0" i="0" u="none" strike="noStrike" dirty="0">
                <a:solidFill>
                  <a:srgbClr val="000000"/>
                </a:solidFill>
                <a:effectLst/>
                <a:latin typeface="Calibri" panose="020F0502020204030204" pitchFamily="34" charset="0"/>
              </a:rPr>
              <a:t>We improve by observing and listening to customers, so that is exactly what we did.</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765338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You can imagine if you wanted to process thousands of objects that you’d want something that looks like this. And before today there were some ways to build things like this, but it took some work.</a:t>
            </a:r>
          </a:p>
        </p:txBody>
      </p:sp>
      <p:sp>
        <p:nvSpPr>
          <p:cNvPr id="4" name="Slide Number Placeholder 3"/>
          <p:cNvSpPr>
            <a:spLocks noGrp="1"/>
          </p:cNvSpPr>
          <p:nvPr>
            <p:ph type="sldNum" sz="quarter" idx="5"/>
          </p:nvPr>
        </p:nvSpPr>
        <p:spPr/>
        <p:txBody>
          <a:bodyPr/>
          <a:lstStyle/>
          <a:p>
            <a:fld id="{A3D89E5F-BEEF-42A1-A57B-E5A736D51194}" type="slidenum">
              <a:rPr lang="en-US" smtClean="0"/>
              <a:pPr/>
              <a:t>42</a:t>
            </a:fld>
            <a:endParaRPr lang="en-US"/>
          </a:p>
        </p:txBody>
      </p:sp>
    </p:spTree>
    <p:extLst>
      <p:ext uri="{BB962C8B-B14F-4D97-AF65-F5344CB8AC3E}">
        <p14:creationId xmlns:p14="http://schemas.microsoft.com/office/powerpoint/2010/main" val="2521872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CA" sz="1800" b="0" i="0" u="none" strike="noStrike" dirty="0">
                <a:solidFill>
                  <a:srgbClr val="000000"/>
                </a:solidFill>
                <a:effectLst/>
                <a:latin typeface="Calibri" panose="020F0502020204030204" pitchFamily="34" charset="0"/>
              </a:rPr>
              <a:t>Introducing Distributed Map, unrivalled parallelism for large scale workloads.</a:t>
            </a:r>
          </a:p>
          <a:p>
            <a:pPr algn="l"/>
            <a:r>
              <a:rPr lang="en-CA" sz="1800" b="0" i="0" u="none" strike="noStrike" dirty="0">
                <a:solidFill>
                  <a:srgbClr val="000000"/>
                </a:solidFill>
                <a:effectLst/>
                <a:latin typeface="Calibri" panose="020F0502020204030204" pitchFamily="34" charset="0"/>
              </a:rPr>
              <a:t> </a:t>
            </a:r>
          </a:p>
          <a:p>
            <a:pPr algn="l"/>
            <a:r>
              <a:rPr lang="en-CA" sz="1800" b="0" i="0" u="none" strike="noStrike" dirty="0">
                <a:solidFill>
                  <a:srgbClr val="000000"/>
                </a:solidFill>
                <a:effectLst/>
                <a:latin typeface="Calibri" panose="020F0502020204030204" pitchFamily="34" charset="0"/>
              </a:rPr>
              <a:t>(slide focus)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2889034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CA" b="0" i="0" u="none" strike="noStrike" dirty="0">
                <a:solidFill>
                  <a:srgbClr val="000000"/>
                </a:solidFill>
                <a:effectLst/>
                <a:latin typeface="Calibri" panose="020F0502020204030204" pitchFamily="34" charset="0"/>
              </a:rPr>
              <a:t>First two bullets on slide</a:t>
            </a:r>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44</a:t>
            </a:fld>
            <a:endParaRPr lang="en-AU" dirty="0"/>
          </a:p>
        </p:txBody>
      </p:sp>
    </p:spTree>
    <p:extLst>
      <p:ext uri="{BB962C8B-B14F-4D97-AF65-F5344CB8AC3E}">
        <p14:creationId xmlns:p14="http://schemas.microsoft.com/office/powerpoint/2010/main" val="204828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CA" b="0" i="0" u="none" strike="noStrike" dirty="0">
                <a:solidFill>
                  <a:srgbClr val="000000"/>
                </a:solidFill>
                <a:effectLst/>
                <a:latin typeface="Calibri" panose="020F0502020204030204" pitchFamily="34" charset="0"/>
              </a:rPr>
              <a:t>Last two bullet point on slide</a:t>
            </a:r>
          </a:p>
          <a:p>
            <a:endParaRPr lang="en-CA" b="0" i="0" u="none" strike="noStrike" dirty="0">
              <a:solidFill>
                <a:srgbClr val="000000"/>
              </a:solidFill>
              <a:effectLst/>
              <a:latin typeface="Calibri" panose="020F0502020204030204" pitchFamily="34" charset="0"/>
            </a:endParaRPr>
          </a:p>
          <a:p>
            <a:r>
              <a:rPr lang="en-CA" b="0" i="0" u="none" strike="noStrike" dirty="0">
                <a:solidFill>
                  <a:srgbClr val="000000"/>
                </a:solidFill>
                <a:effectLst/>
                <a:latin typeface="Calibri" panose="020F0502020204030204" pitchFamily="34" charset="0"/>
              </a:rPr>
              <a:t>Seed the Standard or Express workflow topics, but leave the full explanation for the corresponding section</a:t>
            </a:r>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45</a:t>
            </a:fld>
            <a:endParaRPr lang="en-AU" dirty="0"/>
          </a:p>
        </p:txBody>
      </p:sp>
    </p:spTree>
    <p:extLst>
      <p:ext uri="{BB962C8B-B14F-4D97-AF65-F5344CB8AC3E}">
        <p14:creationId xmlns:p14="http://schemas.microsoft.com/office/powerpoint/2010/main" val="4042247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CA" sz="1800" b="0" i="0" u="none" strike="noStrike" dirty="0">
                <a:solidFill>
                  <a:srgbClr val="000000"/>
                </a:solidFill>
                <a:effectLst/>
                <a:latin typeface="Calibri" panose="020F0502020204030204" pitchFamily="34" charset="0"/>
              </a:rPr>
              <a:t>Now we’ve made it easy to choose an input source, your Amazon S3 bucket, Step Functions manages each child workflow to process each item from your input source, and then you can choose to write your results back to an Amazon S3 bucket.</a:t>
            </a:r>
          </a:p>
          <a:p>
            <a:pPr algn="l"/>
            <a:br>
              <a:rPr lang="en-CA" sz="1800" b="0" i="0" u="none" strike="noStrike" dirty="0">
                <a:solidFill>
                  <a:srgbClr val="000000"/>
                </a:solidFill>
                <a:effectLst/>
                <a:latin typeface="Calibri" panose="020F0502020204030204" pitchFamily="34" charset="0"/>
              </a:rPr>
            </a:br>
            <a:r>
              <a:rPr lang="en-CA" sz="1800" b="0" i="0" u="none" strike="noStrike" dirty="0">
                <a:solidFill>
                  <a:srgbClr val="000000"/>
                </a:solidFill>
                <a:effectLst/>
                <a:latin typeface="Calibri" panose="020F0502020204030204" pitchFamily="34" charset="0"/>
              </a:rPr>
              <a:t>We’ve made it easy to choose the type of workflow that you’d like to use to process your data, an Express Workflow or a Standard Workflow, batch the data as you see fit, and support concurrent iterations of up to 10K.</a:t>
            </a:r>
          </a:p>
          <a:p>
            <a:pPr algn="l"/>
            <a:r>
              <a:rPr lang="en-CA" sz="1800" b="0" i="0" u="none" strike="noStrike" dirty="0">
                <a:solidFill>
                  <a:srgbClr val="000000"/>
                </a:solidFill>
                <a:effectLst/>
                <a:latin typeface="Calibri" panose="020F0502020204030204" pitchFamily="34" charset="0"/>
              </a:rPr>
              <a:t> </a:t>
            </a:r>
          </a:p>
          <a:p>
            <a:pPr algn="l"/>
            <a:r>
              <a:rPr lang="en-CA" sz="1800" b="0" i="0" u="none" strike="noStrike" dirty="0">
                <a:solidFill>
                  <a:srgbClr val="000000"/>
                </a:solidFill>
                <a:effectLst/>
                <a:latin typeface="Calibri" panose="020F0502020204030204" pitchFamily="34" charset="0"/>
              </a:rPr>
              <a:t>Before we dive deeper, let’s see Distributed Map in action with a demo..</a:t>
            </a:r>
          </a:p>
          <a:p>
            <a:pPr algn="l"/>
            <a:r>
              <a:rPr lang="en-CA" sz="1800" b="1" i="0" u="none" strike="noStrike" dirty="0">
                <a:solidFill>
                  <a:srgbClr val="000000"/>
                </a:solidFill>
                <a:effectLst/>
                <a:latin typeface="Calibri" panose="020F0502020204030204" pitchFamily="34" charset="0"/>
              </a:rPr>
              <a:t> </a:t>
            </a:r>
            <a:endParaRPr lang="en-CA" sz="1800" b="0" i="0" u="none" strike="noStrike"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A3D89E5F-BEEF-42A1-A57B-E5A736D51194}" type="slidenum">
              <a:rPr lang="en-US" smtClean="0"/>
              <a:pPr/>
              <a:t>46</a:t>
            </a:fld>
            <a:endParaRPr lang="en-US"/>
          </a:p>
        </p:txBody>
      </p:sp>
    </p:spTree>
    <p:extLst>
      <p:ext uri="{BB962C8B-B14F-4D97-AF65-F5344CB8AC3E}">
        <p14:creationId xmlns:p14="http://schemas.microsoft.com/office/powerpoint/2010/main" val="4269472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Pass state is useful in debugging as it can add more information into the output send it as input to the next state.</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47</a:t>
            </a:fld>
            <a:endParaRPr lang="en-AU" dirty="0"/>
          </a:p>
        </p:txBody>
      </p:sp>
    </p:spTree>
    <p:extLst>
      <p:ext uri="{BB962C8B-B14F-4D97-AF65-F5344CB8AC3E}">
        <p14:creationId xmlns:p14="http://schemas.microsoft.com/office/powerpoint/2010/main" val="189229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think of a scenario</a:t>
            </a:r>
            <a:r>
              <a:rPr lang="en-US" baseline="0" dirty="0"/>
              <a:t> when </a:t>
            </a:r>
            <a:r>
              <a:rPr lang="en-US" dirty="0"/>
              <a:t>workflows</a:t>
            </a:r>
            <a:r>
              <a:rPr lang="en-US" baseline="0" dirty="0"/>
              <a:t> come into play. </a:t>
            </a:r>
          </a:p>
          <a:p>
            <a:endParaRPr lang="en-US" dirty="0"/>
          </a:p>
          <a:p>
            <a:r>
              <a:rPr lang="en-US" dirty="0"/>
              <a:t>I want to book a</a:t>
            </a:r>
            <a:r>
              <a:rPr lang="en-US" baseline="0" dirty="0"/>
              <a:t> vacation to the grand canyon.  But I want to unwind the reservation if I cannot rent a car, cancelling my flights and my hotels.</a:t>
            </a:r>
            <a:endParaRPr lang="en-US" dirty="0"/>
          </a:p>
        </p:txBody>
      </p:sp>
      <p:sp>
        <p:nvSpPr>
          <p:cNvPr id="4" name="Slide Number Placeholder 3"/>
          <p:cNvSpPr>
            <a:spLocks noGrp="1"/>
          </p:cNvSpPr>
          <p:nvPr>
            <p:ph type="sldNum" sz="quarter" idx="10"/>
          </p:nvPr>
        </p:nvSpPr>
        <p:spPr/>
        <p:txBody>
          <a:bodyPr/>
          <a:lstStyle/>
          <a:p>
            <a:pPr>
              <a:defRPr/>
            </a:pPr>
            <a:fld id="{E18BB08B-838F-5C4E-BBBB-C89B3F2EC831}" type="slidenum">
              <a:rPr lang="en-US" smtClean="0"/>
              <a:pPr>
                <a:defRPr/>
              </a:pPr>
              <a:t>6</a:t>
            </a:fld>
            <a:endParaRPr lang="en-US" dirty="0"/>
          </a:p>
        </p:txBody>
      </p:sp>
    </p:spTree>
    <p:extLst>
      <p:ext uri="{BB962C8B-B14F-4D97-AF65-F5344CB8AC3E}">
        <p14:creationId xmlns:p14="http://schemas.microsoft.com/office/powerpoint/2010/main" val="1113826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we will explore some application patterns using Step Functions.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923109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Standard Workflows and Express Workflows support the same set of service integrations but do not support the same integration patterns. Express Workflows do not support Run a Job (.sync) or Wait for Callback (.</a:t>
            </a:r>
            <a:r>
              <a:rPr lang="en-US" sz="1200" b="0" i="0" kern="1200" dirty="0" err="1">
                <a:solidFill>
                  <a:schemeClr val="tx1"/>
                </a:solidFill>
                <a:effectLst/>
                <a:latin typeface="+mn-lt"/>
                <a:ea typeface="+mn-ea"/>
                <a:cs typeface="+mn-cs"/>
              </a:rPr>
              <a:t>waitForTaskToken</a:t>
            </a:r>
            <a:r>
              <a:rPr lang="en-US" sz="1200" b="0" i="0" kern="1200" dirty="0">
                <a:solidFill>
                  <a:schemeClr val="tx1"/>
                </a:solidFill>
                <a:effectLst/>
                <a:latin typeface="+mn-lt"/>
                <a:ea typeface="+mn-ea"/>
                <a:cs typeface="+mn-cs"/>
              </a:rPr>
              <a:t>). Express support only </a:t>
            </a:r>
            <a:r>
              <a:rPr lang="en-US" sz="1200" b="0" i="0" kern="1200" dirty="0" err="1">
                <a:solidFill>
                  <a:schemeClr val="tx1"/>
                </a:solidFill>
                <a:effectLst/>
                <a:latin typeface="+mn-lt"/>
                <a:ea typeface="+mn-ea"/>
                <a:cs typeface="+mn-cs"/>
              </a:rPr>
              <a:t>statefunction</a:t>
            </a:r>
            <a:r>
              <a:rPr lang="en-US" sz="1200" b="0" i="0" kern="1200" dirty="0">
                <a:solidFill>
                  <a:schemeClr val="tx1"/>
                </a:solidFill>
                <a:effectLst/>
                <a:latin typeface="+mn-lt"/>
                <a:ea typeface="+mn-ea"/>
                <a:cs typeface="+mn-cs"/>
              </a:rPr>
              <a:t> integration with sync</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For integrated services such as AWS Batch and Amazon ECS, Step Functions can wait for a request to complete before progressing to the next state. To have Step Functions wait, specify the "Resource" field in your task state definition with the .sync suffix appended after the resource URI.</a:t>
            </a:r>
          </a:p>
          <a:p>
            <a:br>
              <a:rPr lang="en-US" dirty="0"/>
            </a:br>
            <a:r>
              <a:rPr lang="en-US" sz="1200" b="0" i="0" kern="1200" dirty="0">
                <a:solidFill>
                  <a:schemeClr val="tx1"/>
                </a:solidFill>
                <a:effectLst/>
                <a:latin typeface="+mn-lt"/>
                <a:ea typeface="+mn-ea"/>
                <a:cs typeface="+mn-cs"/>
              </a:rPr>
              <a:t> A task might need to wait for a human approval, integrate with a third party, or call legacy systems. For tasks like these, you can pause Step Functions indefinitely, and wait for an external process or workflow to complete.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AU" sz="700" b="0" i="0" u="none" strike="noStrike" kern="1200" cap="none" spc="0" normalizeH="0" baseline="0" noProof="0" smtClean="0">
                <a:ln>
                  <a:noFill/>
                </a:ln>
                <a:solidFill>
                  <a:srgbClr val="282828"/>
                </a:solidFill>
                <a:effectLst/>
                <a:uLnTx/>
                <a:uFillTx/>
                <a:latin typeface="Amazon Ember" charset="0"/>
                <a:ea typeface="Amazon Ember" charset="0"/>
                <a:cs typeface="Amazon Ember" charset="0"/>
              </a:rPr>
              <a:pPr marL="0" marR="0" lvl="0" indent="0" algn="r" defTabSz="1097212" rtl="0" eaLnBrk="1" fontAlgn="auto" latinLnBrk="0" hangingPunct="1">
                <a:lnSpc>
                  <a:spcPct val="100000"/>
                </a:lnSpc>
                <a:spcBef>
                  <a:spcPts val="0"/>
                </a:spcBef>
                <a:spcAft>
                  <a:spcPts val="0"/>
                </a:spcAft>
                <a:buClrTx/>
                <a:buSzTx/>
                <a:buFontTx/>
                <a:buNone/>
                <a:tabLst/>
                <a:defRPr/>
              </a:pPr>
              <a:t>49</a:t>
            </a:fld>
            <a:endParaRPr kumimoji="0" lang="en-AU"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Tree>
    <p:extLst>
      <p:ext uri="{BB962C8B-B14F-4D97-AF65-F5344CB8AC3E}">
        <p14:creationId xmlns:p14="http://schemas.microsoft.com/office/powerpoint/2010/main" val="25932342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You can sue Step Functions for for more than orchestrating Lambda.  We support 12 separate service integrations today.  Containers, ML, data </a:t>
            </a:r>
            <a:r>
              <a:rPr lang="en-US" dirty="0" err="1"/>
              <a:t>sicence</a:t>
            </a:r>
            <a:r>
              <a:rPr lang="en-US" dirty="0"/>
              <a:t>, messaging and will be adding more over time.</a:t>
            </a:r>
          </a:p>
          <a:p>
            <a:endParaRPr lang="en-US" dirty="0"/>
          </a:p>
          <a:p>
            <a:r>
              <a:rPr lang="en-US" dirty="0"/>
              <a:t>Lambda: Invoke</a:t>
            </a:r>
          </a:p>
          <a:p>
            <a:r>
              <a:rPr lang="en-US" dirty="0"/>
              <a:t>Bedrock: Invoke</a:t>
            </a:r>
          </a:p>
          <a:p>
            <a:r>
              <a:rPr lang="en-US" dirty="0"/>
              <a:t>Batch – Submit Job</a:t>
            </a:r>
          </a:p>
          <a:p>
            <a:r>
              <a:rPr lang="en-US" dirty="0"/>
              <a:t>DDB: Get/Put/Delete/Update Item</a:t>
            </a:r>
          </a:p>
          <a:p>
            <a:r>
              <a:rPr lang="en-US" dirty="0"/>
              <a:t>ECS/Fargate: </a:t>
            </a:r>
            <a:r>
              <a:rPr lang="en-US" dirty="0" err="1"/>
              <a:t>RunTask</a:t>
            </a:r>
            <a:endParaRPr lang="en-US" dirty="0"/>
          </a:p>
          <a:p>
            <a:r>
              <a:rPr lang="en-US" dirty="0"/>
              <a:t>SNS: Publish</a:t>
            </a:r>
          </a:p>
          <a:p>
            <a:r>
              <a:rPr lang="en-US" dirty="0"/>
              <a:t>SQS: </a:t>
            </a:r>
            <a:r>
              <a:rPr lang="en-US" dirty="0" err="1"/>
              <a:t>SendMessage</a:t>
            </a:r>
            <a:endParaRPr lang="en-US" dirty="0"/>
          </a:p>
          <a:p>
            <a:r>
              <a:rPr lang="en-US" dirty="0"/>
              <a:t>Glue: </a:t>
            </a:r>
            <a:r>
              <a:rPr lang="en-US" dirty="0" err="1"/>
              <a:t>StartJobRun</a:t>
            </a:r>
            <a:endParaRPr lang="en-US" dirty="0"/>
          </a:p>
          <a:p>
            <a:r>
              <a:rPr lang="en-US" dirty="0" err="1"/>
              <a:t>SageMaker</a:t>
            </a:r>
            <a:r>
              <a:rPr lang="en-US" dirty="0"/>
              <a:t>: </a:t>
            </a:r>
            <a:r>
              <a:rPr lang="en-US" dirty="0" err="1"/>
              <a:t>CreateEndPoint</a:t>
            </a:r>
            <a:r>
              <a:rPr lang="en-US" dirty="0"/>
              <a:t>, </a:t>
            </a:r>
            <a:r>
              <a:rPr lang="en-US" dirty="0" err="1"/>
              <a:t>CreateEndpointConfig</a:t>
            </a:r>
            <a:r>
              <a:rPr lang="en-US" dirty="0"/>
              <a:t>, </a:t>
            </a:r>
            <a:r>
              <a:rPr lang="en-US" sz="1920" b="0" i="0" u="none" strike="noStrike" kern="1200" dirty="0">
                <a:solidFill>
                  <a:schemeClr val="tx1"/>
                </a:solidFill>
                <a:effectLst/>
                <a:latin typeface="Amazon Ember Regular" charset="0"/>
                <a:ea typeface="+mn-ea"/>
                <a:cs typeface="+mn-cs"/>
                <a:hlinkClick r:id="rId3"/>
              </a:rPr>
              <a:t>UpdateEndpoint</a:t>
            </a:r>
            <a:r>
              <a:rPr lang="en-US" dirty="0"/>
              <a:t> </a:t>
            </a:r>
            <a:r>
              <a:rPr lang="en-US" sz="1920" b="0" i="0" u="none" strike="noStrike" kern="1200" dirty="0">
                <a:solidFill>
                  <a:schemeClr val="tx1"/>
                </a:solidFill>
                <a:effectLst/>
                <a:latin typeface="Amazon Ember Regular" charset="0"/>
                <a:ea typeface="+mn-ea"/>
                <a:cs typeface="+mn-cs"/>
                <a:hlinkClick r:id="rId4"/>
              </a:rPr>
              <a:t>CreateHyperParameterTuningJob</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a:solidFill>
                  <a:schemeClr val="tx1"/>
                </a:solidFill>
                <a:effectLst/>
                <a:latin typeface="Amazon Ember Regular" charset="0"/>
                <a:ea typeface="+mn-ea"/>
                <a:cs typeface="+mn-cs"/>
                <a:hlinkClick r:id="rId5"/>
              </a:rPr>
              <a:t>CreateLabelingJob</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a:solidFill>
                  <a:schemeClr val="tx1"/>
                </a:solidFill>
                <a:effectLst/>
                <a:latin typeface="Amazon Ember Regular" charset="0"/>
                <a:ea typeface="+mn-ea"/>
                <a:cs typeface="+mn-cs"/>
                <a:hlinkClick r:id="rId6"/>
              </a:rPr>
              <a:t>CreateModel</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a:solidFill>
                  <a:schemeClr val="tx1"/>
                </a:solidFill>
                <a:effectLst/>
                <a:latin typeface="Amazon Ember Regular" charset="0"/>
                <a:ea typeface="+mn-ea"/>
                <a:cs typeface="+mn-cs"/>
                <a:hlinkClick r:id="rId7"/>
              </a:rPr>
              <a:t>CreateTrainingJob</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a:solidFill>
                  <a:schemeClr val="tx1"/>
                </a:solidFill>
                <a:effectLst/>
                <a:latin typeface="Amazon Ember Regular" charset="0"/>
                <a:ea typeface="+mn-ea"/>
                <a:cs typeface="+mn-cs"/>
                <a:hlinkClick r:id="rId8"/>
              </a:rPr>
              <a:t>CreateTransformJob</a:t>
            </a:r>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EMR: </a:t>
            </a:r>
            <a:r>
              <a:rPr lang="en-US" sz="1920" b="0" i="1" kern="1200" dirty="0" err="1">
                <a:solidFill>
                  <a:schemeClr val="tx1"/>
                </a:solidFill>
                <a:effectLst/>
                <a:latin typeface="Amazon Ember Regular" charset="0"/>
                <a:ea typeface="+mn-ea"/>
                <a:cs typeface="+mn-cs"/>
              </a:rPr>
              <a:t>createCluster-</a:t>
            </a:r>
            <a:r>
              <a:rPr lang="en-US" sz="1920" b="0" i="0" u="none" strike="noStrike" kern="1200" dirty="0" err="1">
                <a:solidFill>
                  <a:schemeClr val="tx1"/>
                </a:solidFill>
                <a:effectLst/>
                <a:latin typeface="Amazon Ember Regular" charset="0"/>
                <a:ea typeface="+mn-ea"/>
                <a:cs typeface="+mn-cs"/>
                <a:hlinkClick r:id="rId9"/>
              </a:rPr>
              <a:t>runJobFlow</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setClusterTerminationProtection</a:t>
            </a:r>
            <a:r>
              <a:rPr lang="en-US" sz="1920" b="0" i="1" kern="1200" dirty="0">
                <a:solidFill>
                  <a:schemeClr val="tx1"/>
                </a:solidFill>
                <a:effectLst/>
                <a:latin typeface="Amazon Ember Regular" charset="0"/>
                <a:ea typeface="+mn-ea"/>
                <a:cs typeface="+mn-cs"/>
              </a:rPr>
              <a:t> – </a:t>
            </a:r>
            <a:r>
              <a:rPr lang="en-US" sz="1920" b="0" i="0" u="none" strike="noStrike" kern="1200" dirty="0">
                <a:solidFill>
                  <a:schemeClr val="tx1"/>
                </a:solidFill>
                <a:effectLst/>
                <a:latin typeface="Amazon Ember Regular" charset="0"/>
                <a:ea typeface="+mn-ea"/>
                <a:cs typeface="+mn-cs"/>
                <a:hlinkClick r:id="rId10"/>
              </a:rPr>
              <a:t>setTerminationProtection</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terminateCluster</a:t>
            </a:r>
            <a:r>
              <a:rPr lang="en-US" sz="1920" b="0" i="1" kern="1200" dirty="0">
                <a:solidFill>
                  <a:schemeClr val="tx1"/>
                </a:solidFill>
                <a:effectLst/>
                <a:latin typeface="Amazon Ember Regular" charset="0"/>
                <a:ea typeface="+mn-ea"/>
                <a:cs typeface="+mn-cs"/>
              </a:rPr>
              <a:t> – </a:t>
            </a:r>
            <a:r>
              <a:rPr lang="en-US" sz="1920" b="0" i="0" u="none" strike="noStrike" kern="1200" dirty="0">
                <a:solidFill>
                  <a:schemeClr val="tx1"/>
                </a:solidFill>
                <a:effectLst/>
                <a:latin typeface="Amazon Ember Regular" charset="0"/>
                <a:ea typeface="+mn-ea"/>
                <a:cs typeface="+mn-cs"/>
                <a:hlinkClick r:id="rId11"/>
              </a:rPr>
              <a:t>terminateJobFlows</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addStep</a:t>
            </a:r>
            <a:r>
              <a:rPr lang="en-US" sz="1920" b="0" i="1" kern="1200" dirty="0">
                <a:solidFill>
                  <a:schemeClr val="tx1"/>
                </a:solidFill>
                <a:effectLst/>
                <a:latin typeface="Amazon Ember Regular" charset="0"/>
                <a:ea typeface="+mn-ea"/>
                <a:cs typeface="+mn-cs"/>
              </a:rPr>
              <a:t> – </a:t>
            </a:r>
            <a:r>
              <a:rPr lang="en-US" sz="1920" b="0" i="0" u="none" strike="noStrike" kern="1200" dirty="0">
                <a:solidFill>
                  <a:schemeClr val="tx1"/>
                </a:solidFill>
                <a:effectLst/>
                <a:latin typeface="Amazon Ember Regular" charset="0"/>
                <a:ea typeface="+mn-ea"/>
                <a:cs typeface="+mn-cs"/>
                <a:hlinkClick r:id="rId12"/>
              </a:rPr>
              <a:t>addJobFlowSteps</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cancelStep-</a:t>
            </a:r>
            <a:r>
              <a:rPr lang="en-US" sz="1920" b="0" i="0" u="none" strike="noStrike" kern="1200" dirty="0" err="1">
                <a:solidFill>
                  <a:schemeClr val="tx1"/>
                </a:solidFill>
                <a:effectLst/>
                <a:latin typeface="Amazon Ember Regular" charset="0"/>
                <a:ea typeface="+mn-ea"/>
                <a:cs typeface="+mn-cs"/>
                <a:hlinkClick r:id="rId13"/>
              </a:rPr>
              <a:t>cancelSteps</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modifyInstanceFleetByName-</a:t>
            </a:r>
            <a:r>
              <a:rPr lang="en-US" sz="1920" b="0" i="0" u="none" strike="noStrike" kern="1200" dirty="0" err="1">
                <a:solidFill>
                  <a:schemeClr val="tx1"/>
                </a:solidFill>
                <a:effectLst/>
                <a:latin typeface="Amazon Ember Regular" charset="0"/>
                <a:ea typeface="+mn-ea"/>
                <a:cs typeface="+mn-cs"/>
                <a:hlinkClick r:id="rId14"/>
              </a:rPr>
              <a:t>modifyInstanceFleet</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modifyInstanceGroupByName-</a:t>
            </a:r>
            <a:r>
              <a:rPr lang="en-US" sz="1920" b="0" i="0" u="none" strike="noStrike" kern="1200" dirty="0" err="1">
                <a:solidFill>
                  <a:schemeClr val="tx1"/>
                </a:solidFill>
                <a:effectLst/>
                <a:latin typeface="Amazon Ember Regular" charset="0"/>
                <a:ea typeface="+mn-ea"/>
                <a:cs typeface="+mn-cs"/>
                <a:hlinkClick r:id="rId15"/>
              </a:rPr>
              <a:t>modifyInstanceGroups</a:t>
            </a:r>
            <a:r>
              <a:rPr lang="en-US" sz="1920" b="0" i="0" u="none" strike="noStrike" kern="1200" dirty="0">
                <a:solidFill>
                  <a:schemeClr val="tx1"/>
                </a:solidFill>
                <a:effectLst/>
                <a:latin typeface="Amazon Ember Regular" charset="0"/>
                <a:ea typeface="+mn-ea"/>
                <a:cs typeface="+mn-cs"/>
              </a:rPr>
              <a:t>, </a:t>
            </a:r>
          </a:p>
          <a:p>
            <a:r>
              <a:rPr lang="en-US" sz="1920" b="0" i="0" u="none" strike="noStrike" kern="1200" dirty="0">
                <a:solidFill>
                  <a:schemeClr val="tx1"/>
                </a:solidFill>
                <a:effectLst/>
                <a:latin typeface="Amazon Ember Regular" charset="0"/>
                <a:ea typeface="+mn-ea"/>
                <a:cs typeface="+mn-cs"/>
              </a:rPr>
              <a:t>Code Build: Start/Stop Build, </a:t>
            </a:r>
            <a:r>
              <a:rPr lang="en-US" sz="1920" b="0" i="0" kern="1200" dirty="0" err="1">
                <a:solidFill>
                  <a:schemeClr val="tx1"/>
                </a:solidFill>
                <a:effectLst/>
                <a:latin typeface="Amazon Ember Regular" charset="0"/>
                <a:ea typeface="+mn-ea"/>
                <a:cs typeface="+mn-cs"/>
              </a:rPr>
              <a:t>BatchDeleteBuilds</a:t>
            </a:r>
            <a:r>
              <a:rPr lang="en-US" sz="1920" b="0" i="0" kern="1200" dirty="0">
                <a:solidFill>
                  <a:schemeClr val="tx1"/>
                </a:solidFill>
                <a:effectLst/>
                <a:latin typeface="Amazon Ember Regular" charset="0"/>
                <a:ea typeface="+mn-ea"/>
                <a:cs typeface="+mn-cs"/>
              </a:rPr>
              <a:t>, </a:t>
            </a:r>
            <a:r>
              <a:rPr lang="en-US" sz="1920" b="0" i="0" kern="1200" dirty="0" err="1">
                <a:solidFill>
                  <a:schemeClr val="tx1"/>
                </a:solidFill>
                <a:effectLst/>
                <a:latin typeface="Amazon Ember Regular" charset="0"/>
                <a:ea typeface="+mn-ea"/>
                <a:cs typeface="+mn-cs"/>
              </a:rPr>
              <a:t>BatchGetReports</a:t>
            </a:r>
            <a:endParaRPr lang="en-US" sz="1920" b="0" i="0"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SFN: </a:t>
            </a:r>
            <a:r>
              <a:rPr lang="en-US" sz="1920" b="0" i="0" u="none" strike="noStrike" kern="1200" dirty="0" err="1">
                <a:solidFill>
                  <a:schemeClr val="tx1"/>
                </a:solidFill>
                <a:effectLst/>
                <a:latin typeface="Amazon Ember Regular" charset="0"/>
                <a:ea typeface="+mn-ea"/>
                <a:cs typeface="+mn-cs"/>
              </a:rPr>
              <a:t>StartExecution</a:t>
            </a:r>
            <a:endParaRPr lang="en-US" sz="1920" b="0" i="0" u="none" strike="noStrike"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u="none" strike="noStrike" kern="1200" dirty="0">
                <a:solidFill>
                  <a:schemeClr val="tx1"/>
                </a:solidFill>
                <a:effectLst/>
                <a:latin typeface="Amazon Ember Regular" charset="0"/>
                <a:ea typeface="+mn-ea"/>
                <a:cs typeface="+mn-cs"/>
              </a:rPr>
              <a:t>EKS: </a:t>
            </a:r>
            <a:r>
              <a:rPr lang="en-US" sz="1920" b="1" i="0" u="none" strike="noStrike" kern="1200" dirty="0" err="1">
                <a:solidFill>
                  <a:schemeClr val="tx1"/>
                </a:solidFill>
                <a:effectLst/>
                <a:latin typeface="Amazon Ember Regular" charset="0"/>
                <a:ea typeface="+mn-ea"/>
                <a:cs typeface="+mn-cs"/>
              </a:rPr>
              <a:t>RunJob</a:t>
            </a:r>
            <a:r>
              <a:rPr lang="en-US" sz="1920" b="0" i="0" u="none" strike="noStrike" kern="1200" dirty="0">
                <a:solidFill>
                  <a:schemeClr val="tx1"/>
                </a:solidFill>
                <a:effectLst/>
                <a:latin typeface="Amazon Ember Regular" charset="0"/>
                <a:ea typeface="+mn-ea"/>
                <a:cs typeface="+mn-cs"/>
              </a:rPr>
              <a:t>, Call, </a:t>
            </a:r>
            <a:r>
              <a:rPr lang="en-US" sz="1920" b="0" i="0" u="none" strike="noStrike" kern="1200" dirty="0" err="1">
                <a:solidFill>
                  <a:schemeClr val="tx1"/>
                </a:solidFill>
                <a:effectLst/>
                <a:latin typeface="Amazon Ember Regular" charset="0"/>
                <a:ea typeface="+mn-ea"/>
                <a:cs typeface="+mn-cs"/>
              </a:rPr>
              <a:t>CreateCluster</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err="1">
                <a:solidFill>
                  <a:schemeClr val="tx1"/>
                </a:solidFill>
                <a:effectLst/>
                <a:latin typeface="Amazon Ember Regular" charset="0"/>
                <a:ea typeface="+mn-ea"/>
                <a:cs typeface="+mn-cs"/>
              </a:rPr>
              <a:t>DeleteCluster</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err="1">
                <a:solidFill>
                  <a:schemeClr val="tx1"/>
                </a:solidFill>
                <a:effectLst/>
                <a:latin typeface="Amazon Ember Regular" charset="0"/>
                <a:ea typeface="+mn-ea"/>
                <a:cs typeface="+mn-cs"/>
              </a:rPr>
              <a:t>CreateFargateProfile</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err="1">
                <a:solidFill>
                  <a:schemeClr val="tx1"/>
                </a:solidFill>
                <a:effectLst/>
                <a:latin typeface="Amazon Ember Regular" charset="0"/>
                <a:ea typeface="+mn-ea"/>
                <a:cs typeface="+mn-cs"/>
              </a:rPr>
              <a:t>DeleteFargateProfile</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err="1">
                <a:solidFill>
                  <a:schemeClr val="tx1"/>
                </a:solidFill>
                <a:effectLst/>
                <a:latin typeface="Amazon Ember Regular" charset="0"/>
                <a:ea typeface="+mn-ea"/>
                <a:cs typeface="+mn-cs"/>
              </a:rPr>
              <a:t>CreateNodeGroup</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err="1">
                <a:solidFill>
                  <a:schemeClr val="tx1"/>
                </a:solidFill>
                <a:effectLst/>
                <a:latin typeface="Amazon Ember Regular" charset="0"/>
                <a:ea typeface="+mn-ea"/>
                <a:cs typeface="+mn-cs"/>
              </a:rPr>
              <a:t>DeleteNodeGroup</a:t>
            </a:r>
            <a:endParaRPr lang="en-US" sz="1920" b="0" i="0" u="none" strike="noStrike"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u="none" strike="noStrike" kern="1200" dirty="0" err="1">
                <a:solidFill>
                  <a:schemeClr val="tx1"/>
                </a:solidFill>
                <a:effectLst/>
                <a:latin typeface="Amazon Ember Regular" charset="0"/>
                <a:ea typeface="+mn-ea"/>
                <a:cs typeface="+mn-cs"/>
              </a:rPr>
              <a:t>DataBrew</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a:solidFill>
                  <a:schemeClr val="tx1"/>
                </a:solidFill>
                <a:effectLst/>
                <a:latin typeface="Amazon Ember Regular" charset="0"/>
                <a:ea typeface="+mn-ea"/>
                <a:cs typeface="+mn-cs"/>
                <a:hlinkClick r:id="rId16"/>
              </a:rPr>
              <a:t>StartJobRun</a:t>
            </a:r>
            <a:endParaRPr lang="en-US" sz="1920" b="0" i="0" u="none" strike="noStrike"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i="0" u="none" strike="noStrike" kern="1200" dirty="0" err="1">
                <a:solidFill>
                  <a:schemeClr val="tx1"/>
                </a:solidFill>
                <a:effectLst/>
                <a:latin typeface="Amazon Ember Regular" charset="0"/>
                <a:ea typeface="+mn-ea"/>
                <a:cs typeface="+mn-cs"/>
              </a:rPr>
              <a:t>EventBridge</a:t>
            </a:r>
            <a:r>
              <a:rPr lang="en-US" sz="1920" b="1" i="0" u="none" strike="noStrike" kern="1200" dirty="0">
                <a:solidFill>
                  <a:schemeClr val="tx1"/>
                </a:solidFill>
                <a:effectLst/>
                <a:latin typeface="Amazon Ember Regular" charset="0"/>
                <a:ea typeface="+mn-ea"/>
                <a:cs typeface="+mn-cs"/>
              </a:rPr>
              <a:t>: </a:t>
            </a:r>
            <a:r>
              <a:rPr lang="en-US" sz="1920" b="1" i="0" u="none" strike="noStrike" kern="1200" dirty="0" err="1">
                <a:solidFill>
                  <a:schemeClr val="tx1"/>
                </a:solidFill>
                <a:effectLst/>
                <a:latin typeface="Amazon Ember Regular" charset="0"/>
                <a:ea typeface="+mn-ea"/>
                <a:cs typeface="+mn-cs"/>
              </a:rPr>
              <a:t>PutEvents</a:t>
            </a:r>
            <a:endParaRPr lang="en-US" sz="1920" b="1" i="0" u="none" strike="noStrike"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b="1" i="0" u="none" strike="noStrike"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50</a:t>
            </a:fld>
            <a:endParaRPr lang="en-US"/>
          </a:p>
        </p:txBody>
      </p:sp>
    </p:spTree>
    <p:extLst>
      <p:ext uri="{BB962C8B-B14F-4D97-AF65-F5344CB8AC3E}">
        <p14:creationId xmlns:p14="http://schemas.microsoft.com/office/powerpoint/2010/main" val="859566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You can sue Step Functions for for more than orchestrating Lambda.  We support 12 separate service integrations today.  Containers, ML, data </a:t>
            </a:r>
            <a:r>
              <a:rPr lang="en-US" dirty="0" err="1"/>
              <a:t>sicence</a:t>
            </a:r>
            <a:r>
              <a:rPr lang="en-US" dirty="0"/>
              <a:t>, messaging and will be adding more over time.</a:t>
            </a:r>
          </a:p>
          <a:p>
            <a:endParaRPr lang="en-US" dirty="0"/>
          </a:p>
          <a:p>
            <a:r>
              <a:rPr lang="en-US" dirty="0"/>
              <a:t>Lambda: Invoke</a:t>
            </a:r>
          </a:p>
          <a:p>
            <a:r>
              <a:rPr lang="en-US" dirty="0"/>
              <a:t>Bedrock: </a:t>
            </a:r>
            <a:r>
              <a:rPr lang="en-GB" b="0" i="0" dirty="0" err="1">
                <a:solidFill>
                  <a:srgbClr val="16191F"/>
                </a:solidFill>
                <a:effectLst/>
                <a:latin typeface="Amazon Ember" panose="020B0603020204020204" pitchFamily="34" charset="0"/>
              </a:rPr>
              <a:t>CreateModelCustomizationJob.sync</a:t>
            </a:r>
            <a:endParaRPr lang="en-US" i="0" dirty="0"/>
          </a:p>
          <a:p>
            <a:r>
              <a:rPr lang="en-US" dirty="0"/>
              <a:t>Batch – Submit Job</a:t>
            </a:r>
          </a:p>
          <a:p>
            <a:r>
              <a:rPr lang="en-US" dirty="0"/>
              <a:t>DDB: Get/Put/Delete/Update Item</a:t>
            </a:r>
          </a:p>
          <a:p>
            <a:r>
              <a:rPr lang="en-US" dirty="0"/>
              <a:t>ECS/Fargate: </a:t>
            </a:r>
            <a:r>
              <a:rPr lang="en-US" dirty="0" err="1"/>
              <a:t>RunTask</a:t>
            </a:r>
            <a:endParaRPr lang="en-US" dirty="0"/>
          </a:p>
          <a:p>
            <a:r>
              <a:rPr lang="en-US" dirty="0"/>
              <a:t>SNS: Publish</a:t>
            </a:r>
          </a:p>
          <a:p>
            <a:r>
              <a:rPr lang="en-US" dirty="0"/>
              <a:t>SQS: </a:t>
            </a:r>
            <a:r>
              <a:rPr lang="en-US" dirty="0" err="1"/>
              <a:t>SendMessage</a:t>
            </a:r>
            <a:endParaRPr lang="en-US" dirty="0"/>
          </a:p>
          <a:p>
            <a:r>
              <a:rPr lang="en-US" dirty="0"/>
              <a:t>Glue: </a:t>
            </a:r>
            <a:r>
              <a:rPr lang="en-US" dirty="0" err="1"/>
              <a:t>StartJobRun</a:t>
            </a:r>
            <a:endParaRPr lang="en-US" dirty="0"/>
          </a:p>
          <a:p>
            <a:r>
              <a:rPr lang="en-US" dirty="0" err="1"/>
              <a:t>SageMaker</a:t>
            </a:r>
            <a:r>
              <a:rPr lang="en-US" dirty="0"/>
              <a:t>: </a:t>
            </a:r>
            <a:r>
              <a:rPr lang="en-US" dirty="0" err="1"/>
              <a:t>CreateEndPoint</a:t>
            </a:r>
            <a:r>
              <a:rPr lang="en-US" dirty="0"/>
              <a:t>, </a:t>
            </a:r>
            <a:r>
              <a:rPr lang="en-US" dirty="0" err="1"/>
              <a:t>CreateEndpointConfig</a:t>
            </a:r>
            <a:r>
              <a:rPr lang="en-US" dirty="0"/>
              <a:t>, </a:t>
            </a:r>
            <a:r>
              <a:rPr lang="en-US" sz="1920" b="0" i="0" u="none" strike="noStrike" kern="1200" dirty="0">
                <a:solidFill>
                  <a:schemeClr val="tx1"/>
                </a:solidFill>
                <a:effectLst/>
                <a:latin typeface="Amazon Ember Regular" charset="0"/>
                <a:ea typeface="+mn-ea"/>
                <a:cs typeface="+mn-cs"/>
                <a:hlinkClick r:id="rId3"/>
              </a:rPr>
              <a:t>UpdateEndpoint</a:t>
            </a:r>
            <a:r>
              <a:rPr lang="en-US" dirty="0"/>
              <a:t> </a:t>
            </a:r>
            <a:r>
              <a:rPr lang="en-US" sz="1920" b="0" i="0" u="none" strike="noStrike" kern="1200" dirty="0">
                <a:solidFill>
                  <a:schemeClr val="tx1"/>
                </a:solidFill>
                <a:effectLst/>
                <a:latin typeface="Amazon Ember Regular" charset="0"/>
                <a:ea typeface="+mn-ea"/>
                <a:cs typeface="+mn-cs"/>
                <a:hlinkClick r:id="rId4"/>
              </a:rPr>
              <a:t>CreateHyperParameterTuningJob</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a:solidFill>
                  <a:schemeClr val="tx1"/>
                </a:solidFill>
                <a:effectLst/>
                <a:latin typeface="Amazon Ember Regular" charset="0"/>
                <a:ea typeface="+mn-ea"/>
                <a:cs typeface="+mn-cs"/>
                <a:hlinkClick r:id="rId5"/>
              </a:rPr>
              <a:t>CreateLabelingJob</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a:solidFill>
                  <a:schemeClr val="tx1"/>
                </a:solidFill>
                <a:effectLst/>
                <a:latin typeface="Amazon Ember Regular" charset="0"/>
                <a:ea typeface="+mn-ea"/>
                <a:cs typeface="+mn-cs"/>
                <a:hlinkClick r:id="rId6"/>
              </a:rPr>
              <a:t>CreateModel</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a:solidFill>
                  <a:schemeClr val="tx1"/>
                </a:solidFill>
                <a:effectLst/>
                <a:latin typeface="Amazon Ember Regular" charset="0"/>
                <a:ea typeface="+mn-ea"/>
                <a:cs typeface="+mn-cs"/>
                <a:hlinkClick r:id="rId7"/>
              </a:rPr>
              <a:t>CreateTrainingJob</a:t>
            </a:r>
            <a:r>
              <a:rPr lang="en-US" sz="1920" b="0" i="0" u="none" strike="noStrike" kern="1200" dirty="0">
                <a:solidFill>
                  <a:schemeClr val="tx1"/>
                </a:solidFill>
                <a:effectLst/>
                <a:latin typeface="Amazon Ember Regular" charset="0"/>
                <a:ea typeface="+mn-ea"/>
                <a:cs typeface="+mn-cs"/>
              </a:rPr>
              <a:t>, </a:t>
            </a:r>
            <a:r>
              <a:rPr lang="en-US" sz="1920" b="0" i="0" u="none" strike="noStrike" kern="1200" dirty="0">
                <a:solidFill>
                  <a:schemeClr val="tx1"/>
                </a:solidFill>
                <a:effectLst/>
                <a:latin typeface="Amazon Ember Regular" charset="0"/>
                <a:ea typeface="+mn-ea"/>
                <a:cs typeface="+mn-cs"/>
                <a:hlinkClick r:id="rId8"/>
              </a:rPr>
              <a:t>CreateTransformJob</a:t>
            </a:r>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EMR: </a:t>
            </a:r>
            <a:r>
              <a:rPr lang="en-US" sz="1920" b="0" i="1" kern="1200" dirty="0" err="1">
                <a:solidFill>
                  <a:schemeClr val="tx1"/>
                </a:solidFill>
                <a:effectLst/>
                <a:latin typeface="Amazon Ember Regular" charset="0"/>
                <a:ea typeface="+mn-ea"/>
                <a:cs typeface="+mn-cs"/>
              </a:rPr>
              <a:t>createCluster-</a:t>
            </a:r>
            <a:r>
              <a:rPr lang="en-US" sz="1920" b="0" i="0" u="none" strike="noStrike" kern="1200" dirty="0" err="1">
                <a:solidFill>
                  <a:schemeClr val="tx1"/>
                </a:solidFill>
                <a:effectLst/>
                <a:latin typeface="Amazon Ember Regular" charset="0"/>
                <a:ea typeface="+mn-ea"/>
                <a:cs typeface="+mn-cs"/>
                <a:hlinkClick r:id="rId9"/>
              </a:rPr>
              <a:t>runJobFlow</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setClusterTerminationProtection</a:t>
            </a:r>
            <a:r>
              <a:rPr lang="en-US" sz="1920" b="0" i="1" kern="1200" dirty="0">
                <a:solidFill>
                  <a:schemeClr val="tx1"/>
                </a:solidFill>
                <a:effectLst/>
                <a:latin typeface="Amazon Ember Regular" charset="0"/>
                <a:ea typeface="+mn-ea"/>
                <a:cs typeface="+mn-cs"/>
              </a:rPr>
              <a:t> – </a:t>
            </a:r>
            <a:r>
              <a:rPr lang="en-US" sz="1920" b="0" i="0" u="none" strike="noStrike" kern="1200" dirty="0">
                <a:solidFill>
                  <a:schemeClr val="tx1"/>
                </a:solidFill>
                <a:effectLst/>
                <a:latin typeface="Amazon Ember Regular" charset="0"/>
                <a:ea typeface="+mn-ea"/>
                <a:cs typeface="+mn-cs"/>
                <a:hlinkClick r:id="rId10"/>
              </a:rPr>
              <a:t>setTerminationProtection</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terminateCluster</a:t>
            </a:r>
            <a:r>
              <a:rPr lang="en-US" sz="1920" b="0" i="1" kern="1200" dirty="0">
                <a:solidFill>
                  <a:schemeClr val="tx1"/>
                </a:solidFill>
                <a:effectLst/>
                <a:latin typeface="Amazon Ember Regular" charset="0"/>
                <a:ea typeface="+mn-ea"/>
                <a:cs typeface="+mn-cs"/>
              </a:rPr>
              <a:t> – </a:t>
            </a:r>
            <a:r>
              <a:rPr lang="en-US" sz="1920" b="0" i="0" u="none" strike="noStrike" kern="1200" dirty="0">
                <a:solidFill>
                  <a:schemeClr val="tx1"/>
                </a:solidFill>
                <a:effectLst/>
                <a:latin typeface="Amazon Ember Regular" charset="0"/>
                <a:ea typeface="+mn-ea"/>
                <a:cs typeface="+mn-cs"/>
                <a:hlinkClick r:id="rId11"/>
              </a:rPr>
              <a:t>terminateJobFlows</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addStep</a:t>
            </a:r>
            <a:r>
              <a:rPr lang="en-US" sz="1920" b="0" i="1" kern="1200" dirty="0">
                <a:solidFill>
                  <a:schemeClr val="tx1"/>
                </a:solidFill>
                <a:effectLst/>
                <a:latin typeface="Amazon Ember Regular" charset="0"/>
                <a:ea typeface="+mn-ea"/>
                <a:cs typeface="+mn-cs"/>
              </a:rPr>
              <a:t> – </a:t>
            </a:r>
            <a:r>
              <a:rPr lang="en-US" sz="1920" b="0" i="0" u="none" strike="noStrike" kern="1200" dirty="0">
                <a:solidFill>
                  <a:schemeClr val="tx1"/>
                </a:solidFill>
                <a:effectLst/>
                <a:latin typeface="Amazon Ember Regular" charset="0"/>
                <a:ea typeface="+mn-ea"/>
                <a:cs typeface="+mn-cs"/>
                <a:hlinkClick r:id="rId12"/>
              </a:rPr>
              <a:t>addJobFlowSteps</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cancelStep-</a:t>
            </a:r>
            <a:r>
              <a:rPr lang="en-US" sz="1920" b="0" i="0" u="none" strike="noStrike" kern="1200" dirty="0" err="1">
                <a:solidFill>
                  <a:schemeClr val="tx1"/>
                </a:solidFill>
                <a:effectLst/>
                <a:latin typeface="Amazon Ember Regular" charset="0"/>
                <a:ea typeface="+mn-ea"/>
                <a:cs typeface="+mn-cs"/>
                <a:hlinkClick r:id="rId13"/>
              </a:rPr>
              <a:t>cancelSteps</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modifyInstanceFleetByName-</a:t>
            </a:r>
            <a:r>
              <a:rPr lang="en-US" sz="1920" b="0" i="0" u="none" strike="noStrike" kern="1200" dirty="0" err="1">
                <a:solidFill>
                  <a:schemeClr val="tx1"/>
                </a:solidFill>
                <a:effectLst/>
                <a:latin typeface="Amazon Ember Regular" charset="0"/>
                <a:ea typeface="+mn-ea"/>
                <a:cs typeface="+mn-cs"/>
                <a:hlinkClick r:id="rId14"/>
              </a:rPr>
              <a:t>modifyInstanceFleet</a:t>
            </a:r>
            <a:r>
              <a:rPr lang="en-US" sz="1920" b="0" i="0" u="none" strike="noStrike" kern="1200" dirty="0">
                <a:solidFill>
                  <a:schemeClr val="tx1"/>
                </a:solidFill>
                <a:effectLst/>
                <a:latin typeface="Amazon Ember Regular" charset="0"/>
                <a:ea typeface="+mn-ea"/>
                <a:cs typeface="+mn-cs"/>
              </a:rPr>
              <a:t>, </a:t>
            </a:r>
            <a:r>
              <a:rPr lang="en-US" sz="1920" b="0" i="1" kern="1200" dirty="0" err="1">
                <a:solidFill>
                  <a:schemeClr val="tx1"/>
                </a:solidFill>
                <a:effectLst/>
                <a:latin typeface="Amazon Ember Regular" charset="0"/>
                <a:ea typeface="+mn-ea"/>
                <a:cs typeface="+mn-cs"/>
              </a:rPr>
              <a:t>modifyInstanceGroupByName-</a:t>
            </a:r>
            <a:r>
              <a:rPr lang="en-US" sz="1920" b="0" i="0" u="none" strike="noStrike" kern="1200" dirty="0" err="1">
                <a:solidFill>
                  <a:schemeClr val="tx1"/>
                </a:solidFill>
                <a:effectLst/>
                <a:latin typeface="Amazon Ember Regular" charset="0"/>
                <a:ea typeface="+mn-ea"/>
                <a:cs typeface="+mn-cs"/>
                <a:hlinkClick r:id="rId15"/>
              </a:rPr>
              <a:t>modifyInstanceGroups</a:t>
            </a:r>
            <a:r>
              <a:rPr lang="en-US" sz="1920" b="0" i="0" u="none" strike="noStrike" kern="1200" dirty="0">
                <a:solidFill>
                  <a:schemeClr val="tx1"/>
                </a:solidFill>
                <a:effectLst/>
                <a:latin typeface="Amazon Ember Regular" charset="0"/>
                <a:ea typeface="+mn-ea"/>
                <a:cs typeface="+mn-cs"/>
              </a:rPr>
              <a:t>, </a:t>
            </a:r>
          </a:p>
          <a:p>
            <a:r>
              <a:rPr lang="en-US" sz="1920" b="0" i="0" u="none" strike="noStrike" kern="1200" dirty="0">
                <a:solidFill>
                  <a:schemeClr val="tx1"/>
                </a:solidFill>
                <a:effectLst/>
                <a:latin typeface="Amazon Ember Regular" charset="0"/>
                <a:ea typeface="+mn-ea"/>
                <a:cs typeface="+mn-cs"/>
              </a:rPr>
              <a:t>Code Build: Start/Stop Build, </a:t>
            </a:r>
            <a:r>
              <a:rPr lang="en-US" sz="1920" b="0" i="0" kern="1200" dirty="0" err="1">
                <a:solidFill>
                  <a:schemeClr val="tx1"/>
                </a:solidFill>
                <a:effectLst/>
                <a:latin typeface="Amazon Ember Regular" charset="0"/>
                <a:ea typeface="+mn-ea"/>
                <a:cs typeface="+mn-cs"/>
              </a:rPr>
              <a:t>BatchDeleteBuilds</a:t>
            </a:r>
            <a:r>
              <a:rPr lang="en-US" sz="1920" b="0" i="0" kern="1200" dirty="0">
                <a:solidFill>
                  <a:schemeClr val="tx1"/>
                </a:solidFill>
                <a:effectLst/>
                <a:latin typeface="Amazon Ember Regular" charset="0"/>
                <a:ea typeface="+mn-ea"/>
                <a:cs typeface="+mn-cs"/>
              </a:rPr>
              <a:t>, </a:t>
            </a:r>
            <a:r>
              <a:rPr lang="en-US" sz="1920" b="0" i="0" kern="1200" dirty="0" err="1">
                <a:solidFill>
                  <a:schemeClr val="tx1"/>
                </a:solidFill>
                <a:effectLst/>
                <a:latin typeface="Amazon Ember Regular" charset="0"/>
                <a:ea typeface="+mn-ea"/>
                <a:cs typeface="+mn-cs"/>
              </a:rPr>
              <a:t>BatchGetReports</a:t>
            </a:r>
            <a:endParaRPr lang="en-US" sz="1920" b="0" i="0"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SFN: </a:t>
            </a:r>
            <a:r>
              <a:rPr lang="en-US" sz="1920" b="0" i="0" u="none" strike="noStrike" kern="1200" dirty="0" err="1">
                <a:solidFill>
                  <a:schemeClr val="tx1"/>
                </a:solidFill>
                <a:effectLst/>
                <a:latin typeface="Amazon Ember Regular" charset="0"/>
                <a:ea typeface="+mn-ea"/>
                <a:cs typeface="+mn-cs"/>
              </a:rPr>
              <a:t>StartExecution</a:t>
            </a:r>
            <a:endParaRPr lang="en-US" sz="1920" b="0" i="0" u="none" strike="noStrike"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51</a:t>
            </a:fld>
            <a:endParaRPr lang="en-US"/>
          </a:p>
        </p:txBody>
      </p:sp>
    </p:spTree>
    <p:extLst>
      <p:ext uri="{BB962C8B-B14F-4D97-AF65-F5344CB8AC3E}">
        <p14:creationId xmlns:p14="http://schemas.microsoft.com/office/powerpoint/2010/main" val="4089337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Human interactions and long running tasks can be handled using the CallBack pattern.  Very helpful, and a lot of customers are not aware of it.</a:t>
            </a:r>
          </a:p>
          <a:p>
            <a:endParaRPr lang="en-US" dirty="0"/>
          </a:p>
          <a:p>
            <a:pPr marL="457200" indent="-457200">
              <a:buAutoNum type="arabicParenR"/>
            </a:pPr>
            <a:r>
              <a:rPr lang="en-US" dirty="0"/>
              <a:t>Make a call to a service integration.  Passes unique token</a:t>
            </a:r>
          </a:p>
          <a:p>
            <a:pPr marL="457200" indent="-457200">
              <a:buAutoNum type="arabicParenR"/>
            </a:pPr>
            <a:r>
              <a:rPr lang="en-US" dirty="0"/>
              <a:t>Token could be embedded in an email, go to an on-premise legacy server, or to a long running task in a container</a:t>
            </a:r>
          </a:p>
          <a:p>
            <a:pPr marL="457200" indent="-457200">
              <a:buAutoNum type="arabicParenR"/>
            </a:pPr>
            <a:r>
              <a:rPr lang="en-US" dirty="0"/>
              <a:t>Return using the Step Functions API SendTaskSuccess, workflow continues</a:t>
            </a:r>
          </a:p>
        </p:txBody>
      </p:sp>
      <p:sp>
        <p:nvSpPr>
          <p:cNvPr id="4" name="Slide Number Placeholder 3"/>
          <p:cNvSpPr>
            <a:spLocks noGrp="1"/>
          </p:cNvSpPr>
          <p:nvPr>
            <p:ph type="sldNum" sz="quarter" idx="5"/>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2605855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Note who initiates the job in each case.</a:t>
            </a:r>
          </a:p>
          <a:p>
            <a:r>
              <a:rPr lang="en-US" dirty="0"/>
              <a:t>Activities polls tasks from Step Functions</a:t>
            </a:r>
          </a:p>
          <a:p>
            <a:r>
              <a:rPr lang="en-US" dirty="0"/>
              <a:t>Wait for Callback pattern pushes task to any of the compatible services which can then integrate with Legacy or 3</a:t>
            </a:r>
            <a:r>
              <a:rPr lang="en-US" baseline="30000" dirty="0"/>
              <a:t>rd</a:t>
            </a:r>
            <a:r>
              <a:rPr lang="en-US" dirty="0"/>
              <a:t> party Systems, or tasks that needs Human Approval. </a:t>
            </a:r>
          </a:p>
          <a:p>
            <a:endParaRPr lang="en-US" dirty="0"/>
          </a:p>
          <a:p>
            <a:r>
              <a:rPr lang="en-US" dirty="0"/>
              <a:t>In both case, a </a:t>
            </a:r>
            <a:r>
              <a:rPr lang="en-US" dirty="0" err="1"/>
              <a:t>TaskToken</a:t>
            </a:r>
            <a:r>
              <a:rPr lang="en-US" dirty="0"/>
              <a:t> is used to identify the task, flag it as complete and resume the workflow</a:t>
            </a:r>
          </a:p>
          <a:p>
            <a:r>
              <a:rPr lang="en-US" dirty="0"/>
              <a:t>Heartbeats can be implemented in both cases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249237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This slide </a:t>
            </a:r>
            <a:r>
              <a:rPr lang="en-GB" dirty="0">
                <a:sym typeface="Wingdings" pitchFamily="2" charset="2"/>
              </a:rPr>
              <a:t> Until </a:t>
            </a:r>
            <a:r>
              <a:rPr lang="en-GB" dirty="0" err="1">
                <a:sym typeface="Wingdings" pitchFamily="2" charset="2"/>
              </a:rPr>
              <a:t>re:Invent</a:t>
            </a:r>
            <a:r>
              <a:rPr lang="en-GB" dirty="0">
                <a:sym typeface="Wingdings" pitchFamily="2" charset="2"/>
              </a:rPr>
              <a:t> 2023, you could generate video description, title and tags from the transcription of a video (likely done through Amazon Transcribe). For that, you’d invoke a Lambda function that calls the Bedrock </a:t>
            </a:r>
            <a:r>
              <a:rPr lang="en-GB" dirty="0" err="1">
                <a:sym typeface="Wingdings" pitchFamily="2" charset="2"/>
              </a:rPr>
              <a:t>InvokeModel</a:t>
            </a:r>
            <a:r>
              <a:rPr lang="en-GB" dirty="0">
                <a:sym typeface="Wingdings" pitchFamily="2" charset="2"/>
              </a:rPr>
              <a:t> API and returns the result</a:t>
            </a:r>
          </a:p>
          <a:p>
            <a:endParaRPr lang="en-GB" dirty="0">
              <a:sym typeface="Wingdings" pitchFamily="2" charset="2"/>
            </a:endParaRPr>
          </a:p>
          <a:p>
            <a:r>
              <a:rPr lang="en-GB" dirty="0">
                <a:sym typeface="Wingdings" pitchFamily="2" charset="2"/>
              </a:rPr>
              <a:t>Next Slide  Since </a:t>
            </a:r>
            <a:r>
              <a:rPr lang="en-GB" dirty="0" err="1">
                <a:sym typeface="Wingdings" pitchFamily="2" charset="2"/>
              </a:rPr>
              <a:t>re:Invent</a:t>
            </a:r>
            <a:r>
              <a:rPr lang="en-GB" dirty="0">
                <a:sym typeface="Wingdings" pitchFamily="2" charset="2"/>
              </a:rPr>
              <a:t> 2023, you can directly call the </a:t>
            </a:r>
            <a:r>
              <a:rPr lang="en-GB" dirty="0" err="1">
                <a:sym typeface="Wingdings" pitchFamily="2" charset="2"/>
              </a:rPr>
              <a:t>InvokeModel</a:t>
            </a:r>
            <a:r>
              <a:rPr lang="en-GB" dirty="0">
                <a:sym typeface="Wingdings" pitchFamily="2" charset="2"/>
              </a:rPr>
              <a:t> API from a State in Step Function. This removes the need of managing and maintaining another Lambda function with its code, role, logs, etc.</a:t>
            </a:r>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54</a:t>
            </a:fld>
            <a:endParaRPr lang="en-US"/>
          </a:p>
        </p:txBody>
      </p:sp>
    </p:spTree>
    <p:extLst>
      <p:ext uri="{BB962C8B-B14F-4D97-AF65-F5344CB8AC3E}">
        <p14:creationId xmlns:p14="http://schemas.microsoft.com/office/powerpoint/2010/main" val="210300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Previous slide </a:t>
            </a:r>
            <a:r>
              <a:rPr lang="en-GB" dirty="0">
                <a:sym typeface="Wingdings" pitchFamily="2" charset="2"/>
              </a:rPr>
              <a:t> Until </a:t>
            </a:r>
            <a:r>
              <a:rPr lang="en-GB" dirty="0" err="1">
                <a:sym typeface="Wingdings" pitchFamily="2" charset="2"/>
              </a:rPr>
              <a:t>re:Invent</a:t>
            </a:r>
            <a:r>
              <a:rPr lang="en-GB" dirty="0">
                <a:sym typeface="Wingdings" pitchFamily="2" charset="2"/>
              </a:rPr>
              <a:t> 2023, you could generate video description, title and tags from the transcription of a video (likely done through Amazon Transcribe). For that, you’d invoke a Lambda function that calls the Bedrock </a:t>
            </a:r>
            <a:r>
              <a:rPr lang="en-GB" dirty="0" err="1">
                <a:sym typeface="Wingdings" pitchFamily="2" charset="2"/>
              </a:rPr>
              <a:t>InvokeModel</a:t>
            </a:r>
            <a:r>
              <a:rPr lang="en-GB" dirty="0">
                <a:sym typeface="Wingdings" pitchFamily="2" charset="2"/>
              </a:rPr>
              <a:t> API and returns the result</a:t>
            </a:r>
          </a:p>
          <a:p>
            <a:endParaRPr lang="en-GB" dirty="0">
              <a:sym typeface="Wingdings" pitchFamily="2" charset="2"/>
            </a:endParaRPr>
          </a:p>
          <a:p>
            <a:r>
              <a:rPr lang="en-GB" dirty="0">
                <a:sym typeface="Wingdings" pitchFamily="2" charset="2"/>
              </a:rPr>
              <a:t>This Slide  Since </a:t>
            </a:r>
            <a:r>
              <a:rPr lang="en-GB" dirty="0" err="1">
                <a:sym typeface="Wingdings" pitchFamily="2" charset="2"/>
              </a:rPr>
              <a:t>re:Invent</a:t>
            </a:r>
            <a:r>
              <a:rPr lang="en-GB" dirty="0">
                <a:sym typeface="Wingdings" pitchFamily="2" charset="2"/>
              </a:rPr>
              <a:t> 2023, you can directly call the </a:t>
            </a:r>
            <a:r>
              <a:rPr lang="en-GB" dirty="0" err="1">
                <a:sym typeface="Wingdings" pitchFamily="2" charset="2"/>
              </a:rPr>
              <a:t>InvokeModel</a:t>
            </a:r>
            <a:r>
              <a:rPr lang="en-GB" dirty="0">
                <a:sym typeface="Wingdings" pitchFamily="2" charset="2"/>
              </a:rPr>
              <a:t> API from a State in Step Function. This removes the need of managing and maintaining another Lambda function with its code, role, logs, etc.</a:t>
            </a:r>
            <a:endParaRPr lang="en-GB" dirty="0"/>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55</a:t>
            </a:fld>
            <a:endParaRPr lang="en-US"/>
          </a:p>
        </p:txBody>
      </p:sp>
    </p:spTree>
    <p:extLst>
      <p:ext uri="{BB962C8B-B14F-4D97-AF65-F5344CB8AC3E}">
        <p14:creationId xmlns:p14="http://schemas.microsoft.com/office/powerpoint/2010/main" val="2766525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we will explore some application patterns using Step Functions.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3580857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Each can use </a:t>
            </a:r>
            <a:r>
              <a:rPr lang="en-US" sz="1920" b="0" i="0" u="none" strike="noStrike" kern="1200" dirty="0">
                <a:solidFill>
                  <a:schemeClr val="tx1"/>
                </a:solidFill>
                <a:effectLst/>
                <a:latin typeface="Amazon Ember Regular" charset="0"/>
                <a:ea typeface="+mn-ea"/>
                <a:cs typeface="+mn-cs"/>
                <a:hlinkClick r:id="rId3"/>
              </a:rPr>
              <a:t>paths</a:t>
            </a:r>
            <a:r>
              <a:rPr lang="en-US" sz="1920" b="0" i="0" kern="1200" dirty="0">
                <a:solidFill>
                  <a:schemeClr val="tx1"/>
                </a:solidFill>
                <a:effectLst/>
                <a:latin typeface="Amazon Ember Regular" charset="0"/>
                <a:ea typeface="+mn-ea"/>
                <a:cs typeface="+mn-cs"/>
              </a:rPr>
              <a:t> to select portions of the JSON from the input or the result.</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A path is a string, beginning with </a:t>
            </a:r>
            <a:r>
              <a:rPr lang="en-US" dirty="0"/>
              <a:t>$</a:t>
            </a:r>
            <a:r>
              <a:rPr lang="en-US" sz="1920" b="0" i="0" kern="1200" dirty="0">
                <a:solidFill>
                  <a:schemeClr val="tx1"/>
                </a:solidFill>
                <a:effectLst/>
                <a:latin typeface="Amazon Ember Regular" charset="0"/>
                <a:ea typeface="+mn-ea"/>
                <a:cs typeface="+mn-cs"/>
              </a:rPr>
              <a:t>, that identifies nodes within JSON text.</a:t>
            </a:r>
            <a:endParaRPr lang="en-US" sz="1920" b="0" i="0" u="none" strike="noStrike" kern="1200" dirty="0">
              <a:solidFill>
                <a:schemeClr val="tx1"/>
              </a:solidFill>
              <a:effectLst/>
              <a:latin typeface="Amazon Ember Regular" charset="0"/>
              <a:ea typeface="+mn-ea"/>
              <a:cs typeface="+mn-cs"/>
            </a:endParaRPr>
          </a:p>
          <a:p>
            <a:endParaRPr lang="en-US" dirty="0"/>
          </a:p>
          <a:p>
            <a:r>
              <a:rPr lang="en-US" sz="1920" b="0" i="0" kern="1200" dirty="0">
                <a:solidFill>
                  <a:schemeClr val="tx1"/>
                </a:solidFill>
                <a:effectLst/>
                <a:latin typeface="Amazon Ember Regular" charset="0"/>
                <a:ea typeface="+mn-ea"/>
                <a:cs typeface="+mn-cs"/>
              </a:rPr>
              <a:t>Step Functions paths use </a:t>
            </a:r>
            <a:r>
              <a:rPr lang="en-US" sz="1920" b="0" i="0" u="none" strike="noStrike" kern="1200" dirty="0">
                <a:solidFill>
                  <a:schemeClr val="tx1"/>
                </a:solidFill>
                <a:effectLst/>
                <a:latin typeface="Amazon Ember Regular" charset="0"/>
                <a:ea typeface="+mn-ea"/>
                <a:cs typeface="+mn-cs"/>
                <a:hlinkClick r:id="rId4"/>
              </a:rPr>
              <a:t>JsonPath</a:t>
            </a:r>
            <a:r>
              <a:rPr lang="en-US" sz="1920" b="0" i="0" kern="1200" dirty="0">
                <a:solidFill>
                  <a:schemeClr val="tx1"/>
                </a:solidFill>
                <a:effectLst/>
                <a:latin typeface="Amazon Ember Regular" charset="0"/>
                <a:ea typeface="+mn-ea"/>
                <a:cs typeface="+mn-cs"/>
              </a:rPr>
              <a:t> syntax.</a:t>
            </a:r>
          </a:p>
          <a:p>
            <a:endParaRPr lang="en-US" sz="1920" b="0" i="0" u="none" strike="noStrike" kern="1200" dirty="0">
              <a:solidFill>
                <a:schemeClr val="tx1"/>
              </a:solidFill>
              <a:effectLst/>
              <a:latin typeface="Amazon Ember Regular" charset="0"/>
              <a:ea typeface="+mn-ea"/>
              <a:cs typeface="+mn-cs"/>
            </a:endParaRPr>
          </a:p>
          <a:p>
            <a:endParaRPr lang="en-US" sz="1920" b="0" i="0" u="none" strike="noStrike" kern="1200" dirty="0">
              <a:solidFill>
                <a:schemeClr val="tx1"/>
              </a:solidFill>
              <a:effectLst/>
              <a:latin typeface="Amazon Ember Regular" charset="0"/>
              <a:ea typeface="+mn-ea"/>
              <a:cs typeface="+mn-cs"/>
            </a:endParaRPr>
          </a:p>
          <a:p>
            <a:pPr marL="342900" indent="-342900">
              <a:buFontTx/>
              <a:buChar char="-"/>
            </a:pPr>
            <a:r>
              <a:rPr lang="en-US" dirty="0" err="1"/>
              <a:t>InputPath</a:t>
            </a:r>
            <a:r>
              <a:rPr lang="en-US" sz="1920" b="0" i="0" kern="1200" dirty="0">
                <a:solidFill>
                  <a:schemeClr val="tx1"/>
                </a:solidFill>
                <a:effectLst/>
                <a:latin typeface="Amazon Ember Regular" charset="0"/>
                <a:ea typeface="+mn-ea"/>
                <a:cs typeface="+mn-cs"/>
              </a:rPr>
              <a:t> - select a portion of the state input.</a:t>
            </a:r>
          </a:p>
          <a:p>
            <a:pPr marL="342900" indent="-342900">
              <a:buFontTx/>
              <a:buChar char="-"/>
            </a:pPr>
            <a:r>
              <a:rPr lang="en-US" sz="1920" b="0" i="0" u="none" strike="noStrike" kern="1200" dirty="0">
                <a:solidFill>
                  <a:schemeClr val="tx1"/>
                </a:solidFill>
                <a:effectLst/>
                <a:latin typeface="Amazon Ember Regular" charset="0"/>
                <a:ea typeface="+mn-ea"/>
                <a:cs typeface="+mn-cs"/>
              </a:rPr>
              <a:t>* The Parameters fields allows you to create a collection of key-value pairs that are passed as input to an </a:t>
            </a:r>
            <a:r>
              <a:rPr lang="en-US" sz="1920" b="0" i="0" u="none" strike="noStrike" kern="1200" dirty="0">
                <a:solidFill>
                  <a:schemeClr val="tx1"/>
                </a:solidFill>
                <a:effectLst/>
                <a:latin typeface="Amazon Ember Regular" charset="0"/>
                <a:ea typeface="+mn-ea"/>
                <a:cs typeface="+mn-cs"/>
                <a:hlinkClick r:id="rId5"/>
              </a:rPr>
              <a:t>AWS service integration</a:t>
            </a:r>
            <a:r>
              <a:rPr lang="en-US" sz="1920" b="0" i="0" u="none" strike="noStrike" kern="1200" dirty="0">
                <a:solidFill>
                  <a:schemeClr val="tx1"/>
                </a:solidFill>
                <a:effectLst/>
                <a:latin typeface="Amazon Ember Regular" charset="0"/>
                <a:ea typeface="+mn-ea"/>
                <a:cs typeface="+mn-cs"/>
              </a:rPr>
              <a:t> , such as a Lambda function invocation, or an </a:t>
            </a:r>
            <a:r>
              <a:rPr lang="en-US" sz="1920" b="0" i="0" u="none" strike="noStrike" kern="1200" dirty="0">
                <a:solidFill>
                  <a:schemeClr val="tx1"/>
                </a:solidFill>
                <a:effectLst/>
                <a:latin typeface="Amazon Ember Regular" charset="0"/>
                <a:ea typeface="+mn-ea"/>
                <a:cs typeface="+mn-cs"/>
                <a:hlinkClick r:id="rId6"/>
              </a:rPr>
              <a:t>Activity worker</a:t>
            </a:r>
            <a:r>
              <a:rPr lang="en-US" sz="1920" b="0" i="0" u="none" strike="noStrike" kern="1200" dirty="0">
                <a:solidFill>
                  <a:schemeClr val="tx1"/>
                </a:solidFill>
                <a:effectLst/>
                <a:latin typeface="Amazon Ember Regular" charset="0"/>
                <a:ea typeface="+mn-ea"/>
                <a:cs typeface="+mn-cs"/>
              </a:rPr>
              <a:t> . The values can be static, or they can be selected from the filtered input using a </a:t>
            </a:r>
            <a:r>
              <a:rPr lang="en-US" sz="1920" b="0" i="0" u="none" strike="noStrike" kern="1200" dirty="0">
                <a:solidFill>
                  <a:schemeClr val="tx1"/>
                </a:solidFill>
                <a:effectLst/>
                <a:latin typeface="Amazon Ember Regular" charset="0"/>
                <a:ea typeface="+mn-ea"/>
                <a:cs typeface="+mn-cs"/>
                <a:hlinkClick r:id="rId3"/>
              </a:rPr>
              <a:t>JSONPath expression</a:t>
            </a:r>
            <a:r>
              <a:rPr lang="en-US" sz="1920" b="0" i="0" u="none" strike="noStrike" kern="1200" dirty="0">
                <a:solidFill>
                  <a:schemeClr val="tx1"/>
                </a:solidFill>
                <a:effectLst/>
                <a:latin typeface="Amazon Ember Regular" charset="0"/>
                <a:ea typeface="+mn-ea"/>
                <a:cs typeface="+mn-cs"/>
              </a:rPr>
              <a:t>  (for ex. $.</a:t>
            </a:r>
            <a:r>
              <a:rPr lang="en-US" sz="1920" b="0" i="0" u="none" strike="noStrike" kern="1200" dirty="0" err="1">
                <a:solidFill>
                  <a:schemeClr val="tx1"/>
                </a:solidFill>
                <a:effectLst/>
                <a:latin typeface="Amazon Ember Regular" charset="0"/>
                <a:ea typeface="+mn-ea"/>
                <a:cs typeface="+mn-cs"/>
              </a:rPr>
              <a:t>myStateInput.value</a:t>
            </a:r>
            <a:r>
              <a:rPr lang="en-US" sz="1920" b="0" i="0" u="none" strike="noStrike" kern="1200" dirty="0">
                <a:solidFill>
                  <a:schemeClr val="tx1"/>
                </a:solidFill>
                <a:effectLst/>
                <a:latin typeface="Amazon Ember Regular" charset="0"/>
                <a:ea typeface="+mn-ea"/>
                <a:cs typeface="+mn-cs"/>
              </a:rPr>
              <a:t>). For key-value pairs where the value is selected with a </a:t>
            </a:r>
            <a:r>
              <a:rPr lang="en-US" sz="1920" b="0" i="0" u="none" strike="noStrike" kern="1200" dirty="0" err="1">
                <a:solidFill>
                  <a:schemeClr val="tx1"/>
                </a:solidFill>
                <a:effectLst/>
                <a:latin typeface="Amazon Ember Regular" charset="0"/>
                <a:ea typeface="+mn-ea"/>
                <a:cs typeface="+mn-cs"/>
              </a:rPr>
              <a:t>JSONPath</a:t>
            </a:r>
            <a:r>
              <a:rPr lang="en-US" sz="1920" b="0" i="0" u="none" strike="noStrike" kern="1200" dirty="0">
                <a:solidFill>
                  <a:schemeClr val="tx1"/>
                </a:solidFill>
                <a:effectLst/>
                <a:latin typeface="Amazon Ember Regular" charset="0"/>
                <a:ea typeface="+mn-ea"/>
                <a:cs typeface="+mn-cs"/>
              </a:rPr>
              <a:t> expression, the key name must end in “.$” .</a:t>
            </a:r>
          </a:p>
          <a:p>
            <a:pPr marL="342900" indent="-342900">
              <a:buFontTx/>
              <a:buChar char="-"/>
            </a:pPr>
            <a:r>
              <a:rPr lang="en-US" sz="1920" b="0" i="0" kern="1200" dirty="0">
                <a:solidFill>
                  <a:schemeClr val="tx1"/>
                </a:solidFill>
                <a:effectLst/>
                <a:latin typeface="Amazon Ember Regular" charset="0"/>
                <a:ea typeface="+mn-ea"/>
                <a:cs typeface="+mn-cs"/>
              </a:rPr>
              <a:t>* </a:t>
            </a:r>
            <a:r>
              <a:rPr lang="en-US" sz="1920" b="0" i="0" kern="1200" dirty="0" err="1">
                <a:solidFill>
                  <a:schemeClr val="tx1"/>
                </a:solidFill>
                <a:effectLst/>
                <a:latin typeface="Amazon Ember Regular" charset="0"/>
                <a:ea typeface="+mn-ea"/>
                <a:cs typeface="+mn-cs"/>
              </a:rPr>
              <a:t>ResultSelector</a:t>
            </a:r>
            <a:r>
              <a:rPr lang="en-US" sz="1920" b="0" i="0" kern="1200" dirty="0">
                <a:solidFill>
                  <a:schemeClr val="tx1"/>
                </a:solidFill>
                <a:effectLst/>
                <a:latin typeface="Amazon Ember Regular" charset="0"/>
                <a:ea typeface="+mn-ea"/>
                <a:cs typeface="+mn-cs"/>
              </a:rPr>
              <a:t> – construct a new JSON object using parts of the task result</a:t>
            </a:r>
          </a:p>
          <a:p>
            <a:pPr marL="342900" indent="-342900">
              <a:buFontTx/>
              <a:buChar char="-"/>
            </a:pPr>
            <a:r>
              <a:rPr lang="en-US" sz="1920" b="0" i="0" u="none" strike="noStrike" kern="1200" dirty="0" err="1">
                <a:solidFill>
                  <a:schemeClr val="tx1"/>
                </a:solidFill>
                <a:effectLst/>
                <a:latin typeface="Amazon Ember Regular" charset="0"/>
                <a:ea typeface="+mn-ea"/>
                <a:cs typeface="+mn-cs"/>
              </a:rPr>
              <a:t>ResultPath</a:t>
            </a:r>
            <a:r>
              <a:rPr lang="en-US" sz="1920" b="0" i="0" u="none" strike="noStrike" kern="1200" dirty="0">
                <a:solidFill>
                  <a:schemeClr val="tx1"/>
                </a:solidFill>
                <a:effectLst/>
                <a:latin typeface="Amazon Ember Regular" charset="0"/>
                <a:ea typeface="+mn-ea"/>
                <a:cs typeface="+mn-cs"/>
              </a:rPr>
              <a:t> - add the result into the original state input. The specified path indicates where to add the result. </a:t>
            </a:r>
            <a:r>
              <a:rPr lang="en-US" sz="1920" b="0" i="0" kern="1200" dirty="0">
                <a:solidFill>
                  <a:schemeClr val="tx1"/>
                </a:solidFill>
                <a:effectLst/>
                <a:latin typeface="Amazon Ember Regular" charset="0"/>
                <a:ea typeface="+mn-ea"/>
                <a:cs typeface="+mn-cs"/>
              </a:rPr>
              <a:t>If </a:t>
            </a:r>
            <a:r>
              <a:rPr lang="en-US" sz="1920" b="0" i="0" kern="1200" dirty="0" err="1">
                <a:solidFill>
                  <a:schemeClr val="tx1"/>
                </a:solidFill>
                <a:effectLst/>
                <a:latin typeface="Amazon Ember Regular" charset="0"/>
                <a:ea typeface="+mn-ea"/>
                <a:cs typeface="+mn-cs"/>
              </a:rPr>
              <a:t>ResultPath</a:t>
            </a:r>
            <a:r>
              <a:rPr lang="en-US" sz="1920" b="0" i="0" kern="1200" dirty="0">
                <a:solidFill>
                  <a:schemeClr val="tx1"/>
                </a:solidFill>
                <a:effectLst/>
                <a:latin typeface="Amazon Ember Regular" charset="0"/>
                <a:ea typeface="+mn-ea"/>
                <a:cs typeface="+mn-cs"/>
              </a:rPr>
              <a:t> is unspecified or $, the result becomes the output and the state input is discarded. If </a:t>
            </a:r>
            <a:r>
              <a:rPr lang="en-US" sz="1920" b="0" i="0" kern="1200" dirty="0" err="1">
                <a:solidFill>
                  <a:schemeClr val="tx1"/>
                </a:solidFill>
                <a:effectLst/>
                <a:latin typeface="Amazon Ember Regular" charset="0"/>
                <a:ea typeface="+mn-ea"/>
                <a:cs typeface="+mn-cs"/>
              </a:rPr>
              <a:t>ResultPath</a:t>
            </a:r>
            <a:r>
              <a:rPr lang="en-US" sz="1920" b="0" i="0" kern="1200" dirty="0">
                <a:solidFill>
                  <a:schemeClr val="tx1"/>
                </a:solidFill>
                <a:effectLst/>
                <a:latin typeface="Amazon Ember Regular" charset="0"/>
                <a:ea typeface="+mn-ea"/>
                <a:cs typeface="+mn-cs"/>
              </a:rPr>
              <a:t> is a </a:t>
            </a:r>
            <a:r>
              <a:rPr lang="en-US" sz="1920" b="0" i="0" kern="1200" dirty="0" err="1">
                <a:solidFill>
                  <a:schemeClr val="tx1"/>
                </a:solidFill>
                <a:effectLst/>
                <a:latin typeface="Amazon Ember Regular" charset="0"/>
                <a:ea typeface="+mn-ea"/>
                <a:cs typeface="+mn-cs"/>
              </a:rPr>
              <a:t>JSONPath</a:t>
            </a:r>
            <a:r>
              <a:rPr lang="en-US" sz="1920" b="0" i="0" kern="1200" dirty="0">
                <a:solidFill>
                  <a:schemeClr val="tx1"/>
                </a:solidFill>
                <a:effectLst/>
                <a:latin typeface="Amazon Ember Regular" charset="0"/>
                <a:ea typeface="+mn-ea"/>
                <a:cs typeface="+mn-cs"/>
              </a:rPr>
              <a:t> expression, the result will be inserted into the state input.</a:t>
            </a:r>
          </a:p>
          <a:p>
            <a:pPr marL="342900" indent="-342900">
              <a:buFontTx/>
              <a:buChar char="-"/>
            </a:pPr>
            <a:r>
              <a:rPr lang="en-US" sz="1920" b="0" i="0" kern="1200" dirty="0" err="1">
                <a:solidFill>
                  <a:schemeClr val="tx1"/>
                </a:solidFill>
                <a:effectLst/>
                <a:latin typeface="Amazon Ember Regular" charset="0"/>
                <a:ea typeface="+mn-ea"/>
                <a:cs typeface="+mn-cs"/>
              </a:rPr>
              <a:t>OutputPath</a:t>
            </a:r>
            <a:r>
              <a:rPr lang="en-US" sz="1920" b="0" i="0" kern="1200" dirty="0">
                <a:solidFill>
                  <a:schemeClr val="tx1"/>
                </a:solidFill>
                <a:effectLst/>
                <a:latin typeface="Amazon Ember Regular" charset="0"/>
                <a:ea typeface="+mn-ea"/>
                <a:cs typeface="+mn-cs"/>
              </a:rPr>
              <a:t>  - filter the final result before it becomes the state output.</a:t>
            </a:r>
          </a:p>
          <a:p>
            <a:pPr marL="342900" indent="-342900">
              <a:buFontTx/>
              <a:buChar char="-"/>
            </a:pPr>
            <a:endParaRPr lang="en-US" sz="1920" b="0" i="0" u="none" strike="noStrike" kern="1200" dirty="0">
              <a:solidFill>
                <a:schemeClr val="tx1"/>
              </a:solidFill>
              <a:effectLst/>
              <a:latin typeface="Amazon Ember Regular" charset="0"/>
              <a:ea typeface="+mn-ea"/>
              <a:cs typeface="+mn-cs"/>
            </a:endParaRPr>
          </a:p>
          <a:p>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AWS Step Functions applies the </a:t>
            </a:r>
            <a:r>
              <a:rPr lang="en-US" sz="1920" b="0" i="0" u="none" strike="noStrike" kern="1200" dirty="0" err="1">
                <a:solidFill>
                  <a:schemeClr val="tx1"/>
                </a:solidFill>
                <a:effectLst/>
                <a:latin typeface="Amazon Ember Regular" charset="0"/>
                <a:ea typeface="+mn-ea"/>
                <a:cs typeface="+mn-cs"/>
              </a:rPr>
              <a:t>InputPath</a:t>
            </a:r>
            <a:r>
              <a:rPr lang="en-US" sz="1920" b="0" i="0" u="none" strike="noStrike" kern="1200" dirty="0">
                <a:solidFill>
                  <a:schemeClr val="tx1"/>
                </a:solidFill>
                <a:effectLst/>
                <a:latin typeface="Amazon Ember Regular" charset="0"/>
                <a:ea typeface="+mn-ea"/>
                <a:cs typeface="+mn-cs"/>
              </a:rPr>
              <a:t> field first, and then the Parameters field. You can first filter your raw input to a selection you want using </a:t>
            </a:r>
            <a:r>
              <a:rPr lang="en-US" sz="1920" b="0" i="0" u="none" strike="noStrike" kern="1200" dirty="0" err="1">
                <a:solidFill>
                  <a:schemeClr val="tx1"/>
                </a:solidFill>
                <a:effectLst/>
                <a:latin typeface="Amazon Ember Regular" charset="0"/>
                <a:ea typeface="+mn-ea"/>
                <a:cs typeface="+mn-cs"/>
              </a:rPr>
              <a:t>InputPath</a:t>
            </a:r>
            <a:r>
              <a:rPr lang="en-US" sz="1920" b="0" i="0" u="none" strike="noStrike" kern="1200" dirty="0">
                <a:solidFill>
                  <a:schemeClr val="tx1"/>
                </a:solidFill>
                <a:effectLst/>
                <a:latin typeface="Amazon Ember Regular" charset="0"/>
                <a:ea typeface="+mn-ea"/>
                <a:cs typeface="+mn-cs"/>
              </a:rPr>
              <a:t>, and then apply Parameters to manipulate that input further, or add new values. You can then use the ResultSelector field to manipulate the state's output before </a:t>
            </a:r>
            <a:r>
              <a:rPr lang="en-US" sz="1920" b="0" i="0" u="none" strike="noStrike" kern="1200" dirty="0" err="1">
                <a:solidFill>
                  <a:schemeClr val="tx1"/>
                </a:solidFill>
                <a:effectLst/>
                <a:latin typeface="Amazon Ember Regular" charset="0"/>
                <a:ea typeface="+mn-ea"/>
                <a:cs typeface="+mn-cs"/>
              </a:rPr>
              <a:t>ResultPath</a:t>
            </a:r>
            <a:r>
              <a:rPr lang="en-US" sz="1920" b="0" i="0" u="none" strike="noStrike" kern="1200" dirty="0">
                <a:solidFill>
                  <a:schemeClr val="tx1"/>
                </a:solidFill>
                <a:effectLst/>
                <a:latin typeface="Amazon Ember Regular" charset="0"/>
                <a:ea typeface="+mn-ea"/>
                <a:cs typeface="+mn-cs"/>
              </a:rPr>
              <a:t> is applied.</a:t>
            </a:r>
          </a:p>
          <a:p>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err="1">
                <a:solidFill>
                  <a:schemeClr val="tx1"/>
                </a:solidFill>
                <a:effectLst/>
                <a:latin typeface="Amazon Ember Regular" charset="0"/>
                <a:ea typeface="+mn-ea"/>
                <a:cs typeface="+mn-cs"/>
              </a:rPr>
              <a:t>OutputPath</a:t>
            </a:r>
            <a:r>
              <a:rPr lang="en-US" sz="1920" b="0" i="0" u="none" strike="noStrike" kern="1200" dirty="0">
                <a:solidFill>
                  <a:schemeClr val="tx1"/>
                </a:solidFill>
                <a:effectLst/>
                <a:latin typeface="Amazon Ember Regular" charset="0"/>
                <a:ea typeface="+mn-ea"/>
                <a:cs typeface="+mn-cs"/>
              </a:rPr>
              <a:t> enables you to select a portion of the state output to pass to the next state. This enables you to filter out unwanted information, and pass only the portion of JSON that you care about.</a:t>
            </a:r>
          </a:p>
          <a:p>
            <a:r>
              <a:rPr lang="en-US" sz="1920" b="0" i="0" kern="1200" dirty="0">
                <a:solidFill>
                  <a:schemeClr val="tx1"/>
                </a:solidFill>
                <a:effectLst/>
                <a:latin typeface="Amazon Ember Regular" charset="0"/>
                <a:ea typeface="+mn-ea"/>
                <a:cs typeface="+mn-cs"/>
              </a:rPr>
              <a:t>If you don't specify an </a:t>
            </a:r>
            <a:r>
              <a:rPr lang="en-US" dirty="0" err="1"/>
              <a:t>OutputPath</a:t>
            </a:r>
            <a:r>
              <a:rPr lang="en-US" sz="1920" b="0" i="0" kern="1200" dirty="0">
                <a:solidFill>
                  <a:schemeClr val="tx1"/>
                </a:solidFill>
                <a:effectLst/>
                <a:latin typeface="Amazon Ember Regular" charset="0"/>
                <a:ea typeface="+mn-ea"/>
                <a:cs typeface="+mn-cs"/>
              </a:rPr>
              <a:t> the default value is </a:t>
            </a:r>
            <a:r>
              <a:rPr lang="en-US" dirty="0"/>
              <a:t>$</a:t>
            </a:r>
            <a:r>
              <a:rPr lang="en-US" sz="1920" b="0" i="0" kern="1200" dirty="0">
                <a:solidFill>
                  <a:schemeClr val="tx1"/>
                </a:solidFill>
                <a:effectLst/>
                <a:latin typeface="Amazon Ember Regular" charset="0"/>
                <a:ea typeface="+mn-ea"/>
                <a:cs typeface="+mn-cs"/>
              </a:rPr>
              <a:t>. </a:t>
            </a:r>
          </a:p>
          <a:p>
            <a:endParaRPr lang="en-US" sz="1920" b="0" i="0" u="none" strike="noStrike" kern="1200" dirty="0">
              <a:solidFill>
                <a:schemeClr val="tx1"/>
              </a:solidFill>
              <a:effectLst/>
              <a:latin typeface="Amazon Ember Regular" charset="0"/>
              <a:ea typeface="+mn-ea"/>
              <a:cs typeface="+mn-cs"/>
            </a:endParaRPr>
          </a:p>
          <a:p>
            <a:br>
              <a:rPr lang="en-US" dirty="0"/>
            </a:br>
            <a:endParaRPr lang="en-US" sz="1920" b="0" i="0" u="none" strike="noStrike" kern="1200" dirty="0">
              <a:solidFill>
                <a:schemeClr val="tx1"/>
              </a:solidFill>
              <a:effectLst/>
              <a:latin typeface="Amazon Ember Regular" charset="0"/>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57</a:t>
            </a:fld>
            <a:endParaRPr lang="en-US"/>
          </a:p>
        </p:txBody>
      </p:sp>
    </p:spTree>
    <p:extLst>
      <p:ext uri="{BB962C8B-B14F-4D97-AF65-F5344CB8AC3E}">
        <p14:creationId xmlns:p14="http://schemas.microsoft.com/office/powerpoint/2010/main" val="1422403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baseline="0" dirty="0"/>
              <a:t>You could just link your functions together, and that’s not a terrible but that does not give you modular, independent, functions that each do one thing well.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650943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Context Object is also accessible here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59</a:t>
            </a:fld>
            <a:endParaRPr lang="en-US"/>
          </a:p>
        </p:txBody>
      </p:sp>
    </p:spTree>
    <p:extLst>
      <p:ext uri="{BB962C8B-B14F-4D97-AF65-F5344CB8AC3E}">
        <p14:creationId xmlns:p14="http://schemas.microsoft.com/office/powerpoint/2010/main" val="4069268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b="0" i="0" dirty="0">
                <a:solidFill>
                  <a:srgbClr val="16191F"/>
                </a:solidFill>
                <a:effectLst/>
                <a:latin typeface="Amazon Ember" panose="020B0603020204020204" pitchFamily="34" charset="0"/>
              </a:rPr>
              <a:t>For example, Step Functions service integrations return metadata in addition to the payload in the result. </a:t>
            </a:r>
            <a:r>
              <a:rPr lang="en-GB" dirty="0" err="1"/>
              <a:t>ResultSelector</a:t>
            </a:r>
            <a:r>
              <a:rPr lang="en-GB" b="0" i="0" dirty="0">
                <a:solidFill>
                  <a:srgbClr val="16191F"/>
                </a:solidFill>
                <a:effectLst/>
                <a:latin typeface="Amazon Ember" panose="020B0603020204020204" pitchFamily="34" charset="0"/>
              </a:rPr>
              <a:t> can select portions of the result</a:t>
            </a:r>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60</a:t>
            </a:fld>
            <a:endParaRPr lang="en-US"/>
          </a:p>
        </p:txBody>
      </p:sp>
    </p:spTree>
    <p:extLst>
      <p:ext uri="{BB962C8B-B14F-4D97-AF65-F5344CB8AC3E}">
        <p14:creationId xmlns:p14="http://schemas.microsoft.com/office/powerpoint/2010/main" val="33227194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err="1"/>
              <a:t>ResultPath</a:t>
            </a:r>
            <a:r>
              <a:rPr lang="en-GB" dirty="0"/>
              <a:t> can be use for:</a:t>
            </a:r>
          </a:p>
          <a:p>
            <a:pPr marL="171450" indent="-171450">
              <a:buFont typeface="Arial" panose="020B0604020202020204" pitchFamily="34" charset="0"/>
              <a:buChar char="•"/>
            </a:pPr>
            <a:r>
              <a:rPr lang="en-GB" dirty="0"/>
              <a:t>Replace Input with Result</a:t>
            </a:r>
          </a:p>
          <a:p>
            <a:pPr marL="171450" indent="-171450">
              <a:buFont typeface="Arial" panose="020B0604020202020204" pitchFamily="34" charset="0"/>
              <a:buChar char="•"/>
            </a:pPr>
            <a:r>
              <a:rPr lang="en-GB" dirty="0"/>
              <a:t>Discard Result and Keep Input</a:t>
            </a:r>
          </a:p>
          <a:p>
            <a:pPr marL="171450" indent="-171450">
              <a:buFont typeface="Arial" panose="020B0604020202020204" pitchFamily="34" charset="0"/>
              <a:buChar char="•"/>
            </a:pPr>
            <a:r>
              <a:rPr lang="en-GB" dirty="0"/>
              <a:t>Include Result with Input</a:t>
            </a:r>
          </a:p>
          <a:p>
            <a:pPr marL="171450" indent="-171450">
              <a:buFont typeface="Arial" panose="020B0604020202020204" pitchFamily="34" charset="0"/>
              <a:buChar char="•"/>
            </a:pPr>
            <a:r>
              <a:rPr lang="en-GB" dirty="0"/>
              <a:t>Update a Node in Input with a Result</a:t>
            </a:r>
          </a:p>
          <a:p>
            <a:pPr marL="171450" indent="-171450">
              <a:buFont typeface="Arial" panose="020B0604020202020204" pitchFamily="34" charset="0"/>
              <a:buChar char="•"/>
            </a:pPr>
            <a:r>
              <a:rPr lang="en-GB" dirty="0"/>
              <a:t>Include Error and Input in a Catch</a:t>
            </a:r>
          </a:p>
        </p:txBody>
      </p:sp>
      <p:sp>
        <p:nvSpPr>
          <p:cNvPr id="4" name="Slide Number Placeholder 3"/>
          <p:cNvSpPr>
            <a:spLocks noGrp="1"/>
          </p:cNvSpPr>
          <p:nvPr>
            <p:ph type="sldNum" sz="quarter" idx="5"/>
          </p:nvPr>
        </p:nvSpPr>
        <p:spPr/>
        <p:txBody>
          <a:bodyPr/>
          <a:lstStyle/>
          <a:p>
            <a:fld id="{A3D89E5F-BEEF-42A1-A57B-E5A736D51194}" type="slidenum">
              <a:rPr lang="en-US" smtClean="0"/>
              <a:pPr/>
              <a:t>61</a:t>
            </a:fld>
            <a:endParaRPr lang="en-US"/>
          </a:p>
        </p:txBody>
      </p:sp>
    </p:spTree>
    <p:extLst>
      <p:ext uri="{BB962C8B-B14F-4D97-AF65-F5344CB8AC3E}">
        <p14:creationId xmlns:p14="http://schemas.microsoft.com/office/powerpoint/2010/main" val="34237005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Use Data Flow simulator to try out your Input/Output filtering expressions</a:t>
            </a:r>
          </a:p>
        </p:txBody>
      </p:sp>
      <p:sp>
        <p:nvSpPr>
          <p:cNvPr id="4" name="Slide Number Placeholder 3"/>
          <p:cNvSpPr>
            <a:spLocks noGrp="1"/>
          </p:cNvSpPr>
          <p:nvPr>
            <p:ph type="sldNum" sz="quarter" idx="5"/>
          </p:nvPr>
        </p:nvSpPr>
        <p:spPr/>
        <p:txBody>
          <a:bodyPr/>
          <a:lstStyle/>
          <a:p>
            <a:fld id="{A3D89E5F-BEEF-42A1-A57B-E5A736D51194}" type="slidenum">
              <a:rPr lang="en-US" smtClean="0"/>
              <a:pPr/>
              <a:t>63</a:t>
            </a:fld>
            <a:endParaRPr lang="en-US"/>
          </a:p>
        </p:txBody>
      </p:sp>
    </p:spTree>
    <p:extLst>
      <p:ext uri="{BB962C8B-B14F-4D97-AF65-F5344CB8AC3E}">
        <p14:creationId xmlns:p14="http://schemas.microsoft.com/office/powerpoint/2010/main" val="2551789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The context object is an internal JSON structure that is available during an execution, and contains information about your state machine and execution. This allows your workflows access to information about their specific execution. </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Can be accessed from:</a:t>
            </a:r>
          </a:p>
          <a:p>
            <a:r>
              <a:rPr lang="en-US" sz="1920" b="0" i="0" u="none" strike="noStrike" kern="1200" dirty="0" err="1">
                <a:solidFill>
                  <a:schemeClr val="tx1"/>
                </a:solidFill>
                <a:effectLst/>
                <a:latin typeface="Amazon Ember Regular" charset="0"/>
                <a:ea typeface="+mn-ea"/>
                <a:cs typeface="+mn-cs"/>
              </a:rPr>
              <a:t>InputPath</a:t>
            </a:r>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err="1">
                <a:solidFill>
                  <a:schemeClr val="tx1"/>
                </a:solidFill>
                <a:effectLst/>
                <a:latin typeface="Amazon Ember Regular" charset="0"/>
                <a:ea typeface="+mn-ea"/>
                <a:cs typeface="+mn-cs"/>
              </a:rPr>
              <a:t>OutputPath</a:t>
            </a:r>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err="1">
                <a:solidFill>
                  <a:schemeClr val="tx1"/>
                </a:solidFill>
                <a:effectLst/>
                <a:latin typeface="Amazon Ember Regular" charset="0"/>
                <a:ea typeface="+mn-ea"/>
                <a:cs typeface="+mn-cs"/>
              </a:rPr>
              <a:t>ItemsPath</a:t>
            </a:r>
            <a:r>
              <a:rPr lang="en-US" sz="1920" b="0" i="0" u="none" strike="noStrike" kern="1200" dirty="0">
                <a:solidFill>
                  <a:schemeClr val="tx1"/>
                </a:solidFill>
                <a:effectLst/>
                <a:latin typeface="Amazon Ember Regular" charset="0"/>
                <a:ea typeface="+mn-ea"/>
                <a:cs typeface="+mn-cs"/>
              </a:rPr>
              <a:t> (in Map states)</a:t>
            </a:r>
          </a:p>
          <a:p>
            <a:r>
              <a:rPr lang="en-US" sz="1920" b="0" i="0" u="none" strike="noStrike" kern="1200" dirty="0">
                <a:solidFill>
                  <a:schemeClr val="tx1"/>
                </a:solidFill>
                <a:effectLst/>
                <a:latin typeface="Amazon Ember Regular" charset="0"/>
                <a:ea typeface="+mn-ea"/>
                <a:cs typeface="+mn-cs"/>
              </a:rPr>
              <a:t>Variable (in Choice states)</a:t>
            </a:r>
          </a:p>
          <a:p>
            <a:r>
              <a:rPr lang="en-US" sz="1920" b="0" i="0" u="none" strike="noStrike" kern="1200" dirty="0" err="1">
                <a:solidFill>
                  <a:schemeClr val="tx1"/>
                </a:solidFill>
                <a:effectLst/>
                <a:latin typeface="Amazon Ember Regular" charset="0"/>
                <a:ea typeface="+mn-ea"/>
                <a:cs typeface="+mn-cs"/>
              </a:rPr>
              <a:t>ResultSelector</a:t>
            </a:r>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Variable to variable comparison operators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64</a:t>
            </a:fld>
            <a:endParaRPr lang="en-US"/>
          </a:p>
        </p:txBody>
      </p:sp>
    </p:spTree>
    <p:extLst>
      <p:ext uri="{BB962C8B-B14F-4D97-AF65-F5344CB8AC3E}">
        <p14:creationId xmlns:p14="http://schemas.microsoft.com/office/powerpoint/2010/main" val="41170145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920" b="0" i="0" kern="1200" dirty="0" err="1">
                <a:solidFill>
                  <a:schemeClr val="tx1"/>
                </a:solidFill>
                <a:effectLst/>
                <a:latin typeface="+mn-lt"/>
                <a:ea typeface="+mn-ea"/>
                <a:cs typeface="+mn-cs"/>
              </a:rPr>
              <a:t>Intrinsics</a:t>
            </a:r>
            <a:r>
              <a:rPr lang="en-US" sz="1920" b="0" i="0" kern="1200" dirty="0">
                <a:solidFill>
                  <a:schemeClr val="tx1"/>
                </a:solidFill>
                <a:effectLst/>
                <a:latin typeface="+mn-lt"/>
                <a:ea typeface="+mn-ea"/>
                <a:cs typeface="+mn-cs"/>
              </a:rPr>
              <a:t> are constructs that look like functions in programming languages and can be used to help Payload Builders process the data going to and from Task Resources.</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Supported fields – Parameters, Result selector in Task and parameters in Pass state</a:t>
            </a:r>
          </a:p>
          <a:p>
            <a:endParaRPr lang="en-US" sz="1920" b="0" i="0" kern="1200" dirty="0">
              <a:solidFill>
                <a:schemeClr val="tx1"/>
              </a:solidFill>
              <a:effectLst/>
              <a:latin typeface="+mn-lt"/>
              <a:ea typeface="+mn-ea"/>
              <a:cs typeface="+mn-cs"/>
            </a:endParaRPr>
          </a:p>
          <a:p>
            <a:pPr algn="l" rtl="0"/>
            <a:r>
              <a:rPr lang="en-GB" b="1" dirty="0">
                <a:effectLst/>
                <a:latin typeface="+mn-lt"/>
              </a:rPr>
              <a:t>Intrinsic for unique identifier generation -- </a:t>
            </a:r>
            <a:r>
              <a:rPr lang="en-GB" b="1" dirty="0" err="1">
                <a:effectLst/>
                <a:latin typeface="+mn-lt"/>
              </a:rPr>
              <a:t>States.UUID</a:t>
            </a:r>
            <a:r>
              <a:rPr lang="en-GB" b="1" dirty="0">
                <a:effectLst/>
                <a:latin typeface="+mn-lt"/>
              </a:rPr>
              <a:t>()</a:t>
            </a:r>
          </a:p>
          <a:p>
            <a:pPr marL="0" marR="0" lvl="0" indent="0" algn="l" defTabSz="914400" rtl="0" eaLnBrk="1" fontAlgn="auto" latinLnBrk="0" hangingPunct="1">
              <a:lnSpc>
                <a:spcPct val="100000"/>
              </a:lnSpc>
              <a:spcBef>
                <a:spcPts val="0"/>
              </a:spcBef>
              <a:spcAft>
                <a:spcPts val="300"/>
              </a:spcAft>
              <a:buClrTx/>
              <a:buSzTx/>
              <a:buFontTx/>
              <a:buNone/>
              <a:tabLst/>
              <a:defRPr/>
            </a:pPr>
            <a:r>
              <a:rPr lang="en-GB" b="1" i="0" dirty="0" err="1">
                <a:solidFill>
                  <a:srgbClr val="16191F"/>
                </a:solidFill>
                <a:effectLst/>
                <a:latin typeface="+mn-lt"/>
              </a:rPr>
              <a:t>Intrinsics</a:t>
            </a:r>
            <a:r>
              <a:rPr lang="en-GB" b="1" i="0" dirty="0">
                <a:solidFill>
                  <a:srgbClr val="16191F"/>
                </a:solidFill>
                <a:effectLst/>
                <a:latin typeface="+mn-lt"/>
              </a:rPr>
              <a:t> for Math operations -- </a:t>
            </a:r>
            <a:r>
              <a:rPr lang="en-GB" b="1" i="0" dirty="0" err="1">
                <a:solidFill>
                  <a:srgbClr val="16191F"/>
                </a:solidFill>
                <a:effectLst/>
                <a:latin typeface="+mn-lt"/>
              </a:rPr>
              <a:t>States.MathRandom</a:t>
            </a:r>
            <a:r>
              <a:rPr lang="en-GB" b="1" i="0" dirty="0">
                <a:solidFill>
                  <a:srgbClr val="16191F"/>
                </a:solidFill>
                <a:effectLst/>
                <a:latin typeface="+mn-lt"/>
              </a:rPr>
              <a:t>, </a:t>
            </a:r>
            <a:r>
              <a:rPr lang="en-GB" b="0" i="0" dirty="0" err="1">
                <a:solidFill>
                  <a:srgbClr val="16191F"/>
                </a:solidFill>
                <a:effectLst/>
                <a:latin typeface="+mn-lt"/>
              </a:rPr>
              <a:t>States.MathAdd</a:t>
            </a:r>
            <a:endParaRPr lang="en-GB" b="0" i="0" dirty="0">
              <a:solidFill>
                <a:srgbClr val="16191F"/>
              </a:solidFill>
              <a:effectLst/>
              <a:latin typeface="+mn-lt"/>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GB" b="1" i="0" dirty="0">
                <a:solidFill>
                  <a:srgbClr val="16191F"/>
                </a:solidFill>
                <a:effectLst/>
                <a:latin typeface="+mn-lt"/>
              </a:rPr>
              <a:t>Intrinsic for hash calculation -- </a:t>
            </a:r>
            <a:r>
              <a:rPr lang="en-GB" b="0" i="0" dirty="0" err="1">
                <a:solidFill>
                  <a:srgbClr val="16191F"/>
                </a:solidFill>
                <a:effectLst/>
                <a:latin typeface="+mn-lt"/>
              </a:rPr>
              <a:t>States.Hash</a:t>
            </a:r>
            <a:endParaRPr lang="en-GB" b="0" i="0" dirty="0">
              <a:solidFill>
                <a:srgbClr val="16191F"/>
              </a:solidFill>
              <a:effectLst/>
              <a:latin typeface="+mn-lt"/>
            </a:endParaRPr>
          </a:p>
          <a:p>
            <a:pPr algn="l" rtl="0"/>
            <a:r>
              <a:rPr lang="en-GB" b="1" i="0" dirty="0">
                <a:solidFill>
                  <a:srgbClr val="16191F"/>
                </a:solidFill>
                <a:effectLst/>
                <a:latin typeface="+mn-lt"/>
              </a:rPr>
              <a:t>Intrinsic for String operation</a:t>
            </a:r>
            <a:r>
              <a:rPr lang="en-GB" b="0" i="0" dirty="0">
                <a:solidFill>
                  <a:srgbClr val="16191F"/>
                </a:solidFill>
                <a:effectLst/>
                <a:latin typeface="+mn-lt"/>
              </a:rPr>
              <a:t> -- </a:t>
            </a:r>
            <a:r>
              <a:rPr lang="en-GB" b="0" i="0" dirty="0" err="1">
                <a:solidFill>
                  <a:srgbClr val="16191F"/>
                </a:solidFill>
                <a:effectLst/>
                <a:latin typeface="+mn-lt"/>
              </a:rPr>
              <a:t>States.StringSplit</a:t>
            </a:r>
            <a:br>
              <a:rPr lang="en-GB" dirty="0">
                <a:latin typeface="+mn-lt"/>
              </a:rPr>
            </a:br>
            <a:endParaRPr lang="en-GB" b="0" i="0" dirty="0">
              <a:effectLst/>
              <a:latin typeface="+mn-lt"/>
            </a:endParaRPr>
          </a:p>
          <a:p>
            <a:br>
              <a:rPr lang="en-GB" b="1" dirty="0">
                <a:effectLst/>
              </a:rPr>
            </a:b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AU" smtClean="0"/>
              <a:pPr/>
              <a:t>65</a:t>
            </a:fld>
            <a:endParaRPr lang="en-AU" dirty="0"/>
          </a:p>
        </p:txBody>
      </p:sp>
    </p:spTree>
    <p:extLst>
      <p:ext uri="{BB962C8B-B14F-4D97-AF65-F5344CB8AC3E}">
        <p14:creationId xmlns:p14="http://schemas.microsoft.com/office/powerpoint/2010/main" val="26098204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70</a:t>
            </a:fld>
            <a:endParaRPr lang="en-US"/>
          </a:p>
        </p:txBody>
      </p:sp>
    </p:spTree>
    <p:extLst>
      <p:ext uri="{BB962C8B-B14F-4D97-AF65-F5344CB8AC3E}">
        <p14:creationId xmlns:p14="http://schemas.microsoft.com/office/powerpoint/2010/main" val="1029588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71</a:t>
            </a:fld>
            <a:endParaRPr lang="en-US"/>
          </a:p>
        </p:txBody>
      </p:sp>
    </p:spTree>
    <p:extLst>
      <p:ext uri="{BB962C8B-B14F-4D97-AF65-F5344CB8AC3E}">
        <p14:creationId xmlns:p14="http://schemas.microsoft.com/office/powerpoint/2010/main" val="982596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we will explore some application patterns using Step Functions.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3086347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Shape 1392"/>
          <p:cNvSpPr>
            <a:spLocks noGrp="1" noRot="1" noChangeAspect="1"/>
          </p:cNvSpPr>
          <p:nvPr>
            <p:ph type="sldImg"/>
          </p:nvPr>
        </p:nvSpPr>
        <p:spPr>
          <a:xfrm>
            <a:off x="438150" y="457200"/>
            <a:ext cx="5981700" cy="3363913"/>
          </a:xfrm>
          <a:prstGeom prst="rect">
            <a:avLst/>
          </a:prstGeom>
        </p:spPr>
        <p:txBody>
          <a:bodyPr/>
          <a:lstStyle/>
          <a:p>
            <a:endParaRPr dirty="0"/>
          </a:p>
        </p:txBody>
      </p:sp>
      <p:sp>
        <p:nvSpPr>
          <p:cNvPr id="1393" name="Shape 1393"/>
          <p:cNvSpPr>
            <a:spLocks noGrp="1"/>
          </p:cNvSpPr>
          <p:nvPr>
            <p:ph type="body" sz="quarter" idx="1"/>
          </p:nvPr>
        </p:nvSpPr>
        <p:spPr>
          <a:prstGeom prst="rect">
            <a:avLst/>
          </a:prstGeom>
        </p:spPr>
        <p:txBody>
          <a:bodyPr/>
          <a:lstStyle>
            <a:lvl1pPr>
              <a:defRPr sz="1800"/>
            </a:lvl1pPr>
          </a:lstStyle>
          <a:p>
            <a:r>
              <a:rPr lang="en-CA" dirty="0"/>
              <a:t>One pattern that can be effective is to use Step Functions nesting.  You can break down large state machines or you </a:t>
            </a:r>
            <a:r>
              <a:rPr dirty="0"/>
              <a:t>can have re-usable libraries of code</a:t>
            </a:r>
            <a:r>
              <a:rPr lang="en-CA" dirty="0"/>
              <a:t>.  One effective pattern is to combine MAP and nesting.  Trigger a workflow while iterating over an array.</a:t>
            </a:r>
            <a:endParaRPr dirty="0"/>
          </a:p>
        </p:txBody>
      </p:sp>
    </p:spTree>
    <p:extLst>
      <p:ext uri="{BB962C8B-B14F-4D97-AF65-F5344CB8AC3E}">
        <p14:creationId xmlns:p14="http://schemas.microsoft.com/office/powerpoint/2010/main" val="319291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baseline="0" dirty="0"/>
              <a:t>If you invoke one Lambda from another, and you do it synchronously, well, that doesn’t scale, because it might want to call another, and another, and so on.  So you do it asynchronously, which is actually better design, but then error handling gets hard.  Even finding out about errors requires extra assembly.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6767618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CA" dirty="0"/>
              <a:t>Patterns such as Saga can be created, which represents a series of distributed transactions. The pattern ensures that if something goes wrong in the sequence distributed transactions, the work done by the prior transactions can be rolled back (IE, undoing a flight reservation if hotels are not available).</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425987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we will explore some application patterns using Step Functions.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3928102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err="1"/>
              <a:t>Github.com</a:t>
            </a:r>
            <a:r>
              <a:rPr lang="en-US" dirty="0"/>
              <a:t>/</a:t>
            </a:r>
            <a:r>
              <a:rPr lang="en-US" dirty="0" err="1"/>
              <a:t>awslabs</a:t>
            </a:r>
            <a:r>
              <a:rPr lang="en-US" dirty="0"/>
              <a:t>/</a:t>
            </a:r>
            <a:r>
              <a:rPr lang="en-US" dirty="0" err="1"/>
              <a:t>statelint</a:t>
            </a:r>
            <a:endParaRPr lang="en-US" dirty="0"/>
          </a:p>
          <a:p>
            <a:r>
              <a:rPr lang="en-US" dirty="0"/>
              <a:t>Docker </a:t>
            </a:r>
            <a:r>
              <a:rPr lang="en-US" dirty="0" err="1"/>
              <a:t>aws</a:t>
            </a:r>
            <a:r>
              <a:rPr lang="en-US" dirty="0"/>
              <a:t>-</a:t>
            </a:r>
            <a:r>
              <a:rPr lang="en-US" dirty="0" err="1"/>
              <a:t>stepfunctions</a:t>
            </a:r>
            <a:r>
              <a:rPr lang="en-US" dirty="0"/>
              <a:t>-local</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77</a:t>
            </a:fld>
            <a:endParaRPr lang="en-US"/>
          </a:p>
        </p:txBody>
      </p:sp>
    </p:spTree>
    <p:extLst>
      <p:ext uri="{BB962C8B-B14F-4D97-AF65-F5344CB8AC3E}">
        <p14:creationId xmlns:p14="http://schemas.microsoft.com/office/powerpoint/2010/main" val="6985459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Developer choice – support AWS SAM and AWS CDK</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34607518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84</a:t>
            </a:fld>
            <a:endParaRPr lang="en-US"/>
          </a:p>
        </p:txBody>
      </p:sp>
    </p:spTree>
    <p:extLst>
      <p:ext uri="{BB962C8B-B14F-4D97-AF65-F5344CB8AC3E}">
        <p14:creationId xmlns:p14="http://schemas.microsoft.com/office/powerpoint/2010/main" val="1473615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41854366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latin typeface="Amazon Ember Regular" charset="0"/>
                <a:ea typeface="+mn-ea"/>
                <a:cs typeface="+mn-cs"/>
              </a:rPr>
              <a:t>Proper Serverless debug requires the Trifecta of Metrics, Logs and Tracing:</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latin typeface="Amazon Ember Regular" charset="0"/>
                <a:ea typeface="+mn-ea"/>
                <a:cs typeface="+mn-cs"/>
              </a:rPr>
              <a:t>Step functions emits metrics for executions, activities, service integrations, and more </a:t>
            </a:r>
            <a:r>
              <a:rPr lang="en-US" sz="2000" b="0" i="0" kern="1200" dirty="0">
                <a:solidFill>
                  <a:schemeClr val="tx1"/>
                </a:solidFill>
                <a:latin typeface="Amazon Ember Regular" charset="0"/>
                <a:ea typeface="+mn-ea"/>
                <a:cs typeface="+mn-cs"/>
                <a:hlinkClick r:id="rId3"/>
              </a:rPr>
              <a:t>[link]</a:t>
            </a:r>
            <a:endParaRPr lang="en-US" sz="2000" b="0" i="0" kern="1200" dirty="0">
              <a:solidFill>
                <a:schemeClr val="tx1"/>
              </a:solidFill>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latin typeface="Amazon Ember Regular" charset="0"/>
                <a:ea typeface="+mn-ea"/>
                <a:cs typeface="+mn-cs"/>
              </a:rPr>
              <a:t>Standard Workflows can be configured to emit to CloudWatch Logs with different logging levels.  Express workflows emit by default </a:t>
            </a:r>
            <a:r>
              <a:rPr lang="en-US" sz="2000" b="0" i="0" kern="1200" dirty="0">
                <a:solidFill>
                  <a:schemeClr val="tx1"/>
                </a:solidFill>
                <a:latin typeface="Amazon Ember Regular" charset="0"/>
                <a:ea typeface="+mn-ea"/>
                <a:cs typeface="+mn-cs"/>
                <a:hlinkClick r:id="rId4"/>
              </a:rPr>
              <a:t>[link]</a:t>
            </a:r>
            <a:endParaRPr lang="en-US" sz="2000" b="0" i="0" kern="1200" dirty="0">
              <a:solidFill>
                <a:schemeClr val="tx1"/>
              </a:solidFill>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latin typeface="Amazon Ember Regular" charset="0"/>
                <a:ea typeface="+mn-ea"/>
                <a:cs typeface="+mn-cs"/>
              </a:rPr>
              <a:t>Can both create and pass a trace.  Configurable sampling rate.</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970337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Out of Box Metrics details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https://docs.aws.amazon.com/step-functions/latest/dg/procedure-cw-metrics.html#cloudwatch-step-functions-execution-metrics</a:t>
            </a:r>
          </a:p>
          <a:p>
            <a:endParaRPr lang="en-US"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87</a:t>
            </a:fld>
            <a:endParaRPr lang="en-US"/>
          </a:p>
        </p:txBody>
      </p:sp>
    </p:spTree>
    <p:extLst>
      <p:ext uri="{BB962C8B-B14F-4D97-AF65-F5344CB8AC3E}">
        <p14:creationId xmlns:p14="http://schemas.microsoft.com/office/powerpoint/2010/main" val="1153844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000" b="1" i="0" kern="1200" dirty="0">
                <a:solidFill>
                  <a:schemeClr val="tx1"/>
                </a:solidFill>
                <a:latin typeface="Amazon Ember Regular" charset="0"/>
                <a:ea typeface="+mn-ea"/>
                <a:cs typeface="+mn-cs"/>
              </a:rPr>
              <a:t>Tracing</a:t>
            </a:r>
          </a:p>
          <a:p>
            <a:pPr marL="457200" indent="-457200">
              <a:buFont typeface="Arial" panose="020B0604020202020204" pitchFamily="34" charset="0"/>
              <a:buChar char="•"/>
            </a:pPr>
            <a:r>
              <a:rPr lang="en-US" sz="2000" dirty="0"/>
              <a:t>Active Tracing – pass a previously generated trace or generate a new trace</a:t>
            </a:r>
            <a:endParaRPr lang="en-US" sz="2000" b="1" dirty="0"/>
          </a:p>
          <a:p>
            <a:pPr marL="457200" indent="-457200">
              <a:buFont typeface="Arial" panose="020B0604020202020204" pitchFamily="34" charset="0"/>
              <a:buChar char="•"/>
            </a:pPr>
            <a:r>
              <a:rPr lang="en-US" sz="2000" dirty="0"/>
              <a:t>Service Map View</a:t>
            </a:r>
          </a:p>
          <a:p>
            <a:pPr marL="457200" indent="-457200">
              <a:buFont typeface="Arial" panose="020B0604020202020204" pitchFamily="34" charset="0"/>
              <a:buChar char="•"/>
            </a:pPr>
            <a:r>
              <a:rPr lang="en-US" sz="2000" dirty="0"/>
              <a:t>Trace Map and Trace Timeline views</a:t>
            </a:r>
          </a:p>
          <a:p>
            <a:pPr marL="457200" indent="-457200">
              <a:buFont typeface="Arial" panose="020B0604020202020204" pitchFamily="34" charset="0"/>
              <a:buChar char="•"/>
            </a:pPr>
            <a:endParaRPr lang="en-US" sz="2000" dirty="0"/>
          </a:p>
          <a:p>
            <a:r>
              <a:rPr lang="en-US" sz="2000" dirty="0"/>
              <a:t>Use-Case</a:t>
            </a:r>
          </a:p>
          <a:p>
            <a:pPr marL="457200" indent="-457200">
              <a:buFont typeface="Arial" panose="020B0604020202020204" pitchFamily="34" charset="0"/>
              <a:buChar char="•"/>
            </a:pPr>
            <a:r>
              <a:rPr lang="en-US" sz="2000" dirty="0"/>
              <a:t>Profile your state machine executions</a:t>
            </a:r>
          </a:p>
          <a:p>
            <a:pPr marL="457200" indent="-457200">
              <a:buFont typeface="Arial" panose="020B0604020202020204" pitchFamily="34" charset="0"/>
              <a:buChar char="•"/>
            </a:pPr>
            <a:r>
              <a:rPr lang="en-US" sz="2000" dirty="0"/>
              <a:t>Analyze impact of outages</a:t>
            </a:r>
          </a:p>
          <a:p>
            <a:pPr marL="457200" indent="-457200">
              <a:buFont typeface="Arial" panose="020B0604020202020204" pitchFamily="34" charset="0"/>
              <a:buChar char="•"/>
            </a:pPr>
            <a:r>
              <a:rPr lang="en-US" sz="2000" dirty="0"/>
              <a:t>Optimize performance</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88</a:t>
            </a:fld>
            <a:endParaRPr lang="en-US"/>
          </a:p>
        </p:txBody>
      </p:sp>
    </p:spTree>
    <p:extLst>
      <p:ext uri="{BB962C8B-B14F-4D97-AF65-F5344CB8AC3E}">
        <p14:creationId xmlns:p14="http://schemas.microsoft.com/office/powerpoint/2010/main" val="3158978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000" b="1" i="0" kern="1200">
                <a:solidFill>
                  <a:schemeClr val="tx1"/>
                </a:solidFill>
                <a:latin typeface="Amazon Ember Regular" charset="0"/>
                <a:ea typeface="+mn-ea"/>
                <a:cs typeface="+mn-cs"/>
              </a:rPr>
              <a:t>Tracing</a:t>
            </a:r>
          </a:p>
          <a:p>
            <a:pPr marL="457200" indent="-457200">
              <a:buFont typeface="Arial" panose="020B0604020202020204" pitchFamily="34" charset="0"/>
              <a:buChar char="•"/>
            </a:pPr>
            <a:r>
              <a:rPr lang="en-US" sz="2000"/>
              <a:t>Active Tracing – pass a previously generated trace or generate a new trace</a:t>
            </a:r>
            <a:endParaRPr lang="en-US" sz="2000" b="1"/>
          </a:p>
          <a:p>
            <a:pPr marL="457200" indent="-457200">
              <a:buFont typeface="Arial" panose="020B0604020202020204" pitchFamily="34" charset="0"/>
              <a:buChar char="•"/>
            </a:pPr>
            <a:r>
              <a:rPr lang="en-US" sz="2000"/>
              <a:t>Service Map View</a:t>
            </a:r>
          </a:p>
          <a:p>
            <a:pPr marL="457200" indent="-457200">
              <a:buFont typeface="Arial" panose="020B0604020202020204" pitchFamily="34" charset="0"/>
              <a:buChar char="•"/>
            </a:pPr>
            <a:r>
              <a:rPr lang="en-US" sz="2000"/>
              <a:t>Trace Map and Trace Timeline views</a:t>
            </a:r>
          </a:p>
          <a:p>
            <a:pPr marL="457200" indent="-457200">
              <a:buFont typeface="Arial" panose="020B0604020202020204" pitchFamily="34" charset="0"/>
              <a:buChar char="•"/>
            </a:pPr>
            <a:endParaRPr lang="en-US" sz="2000"/>
          </a:p>
          <a:p>
            <a:r>
              <a:rPr lang="en-US" sz="2000"/>
              <a:t>Use-Case</a:t>
            </a:r>
          </a:p>
          <a:p>
            <a:pPr marL="457200" indent="-457200">
              <a:buFont typeface="Arial" panose="020B0604020202020204" pitchFamily="34" charset="0"/>
              <a:buChar char="•"/>
            </a:pPr>
            <a:r>
              <a:rPr lang="en-US" sz="2000"/>
              <a:t>Profile your state machine executions</a:t>
            </a:r>
          </a:p>
          <a:p>
            <a:pPr marL="457200" indent="-457200">
              <a:buFont typeface="Arial" panose="020B0604020202020204" pitchFamily="34" charset="0"/>
              <a:buChar char="•"/>
            </a:pPr>
            <a:r>
              <a:rPr lang="en-US" sz="2000"/>
              <a:t>Analyze impact of outages</a:t>
            </a:r>
          </a:p>
          <a:p>
            <a:pPr marL="457200" indent="-457200">
              <a:buFont typeface="Arial" panose="020B0604020202020204" pitchFamily="34" charset="0"/>
              <a:buChar char="•"/>
            </a:pPr>
            <a:r>
              <a:rPr lang="en-US" sz="2000"/>
              <a:t>Optimize performance</a:t>
            </a:r>
          </a:p>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89</a:t>
            </a:fld>
            <a:endParaRPr lang="en-US"/>
          </a:p>
        </p:txBody>
      </p:sp>
    </p:spTree>
    <p:extLst>
      <p:ext uri="{BB962C8B-B14F-4D97-AF65-F5344CB8AC3E}">
        <p14:creationId xmlns:p14="http://schemas.microsoft.com/office/powerpoint/2010/main" val="2271436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baseline="0" dirty="0"/>
              <a:t>Also, you could keep track of your state by writing it into a database – for example Amazon DynamoDB or another postrelational database – or you could even use SQL, particularly if you need transactions. People are doing this and they’re getting OK results, but once again, but this is still a lot of 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4846145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2539234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You can also schedule or trigger workflows with Amazon EventBridge</a:t>
            </a:r>
          </a:p>
        </p:txBody>
      </p:sp>
      <p:sp>
        <p:nvSpPr>
          <p:cNvPr id="4" name="Slide Number Placeholder 3"/>
          <p:cNvSpPr>
            <a:spLocks noGrp="1"/>
          </p:cNvSpPr>
          <p:nvPr>
            <p:ph type="sldNum" sz="quarter" idx="5"/>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29339552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28160148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16555310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5087979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97</a:t>
            </a:fld>
            <a:endParaRPr lang="en-US"/>
          </a:p>
        </p:txBody>
      </p:sp>
    </p:spTree>
    <p:extLst>
      <p:ext uri="{BB962C8B-B14F-4D97-AF65-F5344CB8AC3E}">
        <p14:creationId xmlns:p14="http://schemas.microsoft.com/office/powerpoint/2010/main" val="177414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baseline="0" dirty="0"/>
              <a:t>Another approach is to pass your state and control around through queues, or streams. Once again, this involves a lot of book-keeping.  If the function that reads the queue gets a failure, you need to catch that and rewrite the state of the world back into the queue, and if you want time-out and retries, you’re going to have to that yourself..</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430492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293373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1D4CE6B-C30D-1541-A9D1-D12F9799D0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95B9C8-25EB-5841-AB28-2A5A2061FE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A4B449B9-84CA-8142-AC90-0ED97BF3133E}"/>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DE873E71-1756-F44F-8F62-355D2B21A41E}"/>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2A23CB08-F3C2-9842-99D8-7F5CACA52B88}"/>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125A79FE-3A50-4A4D-A227-9AECEA66C46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B115305D-9E5E-3D47-BFE2-0EC434C31D6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BF5AB51-D5EE-724B-BFF9-82F06CF4477E}"/>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D3F9E904-FF15-1341-8C80-456A6D2819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2693833B-009C-F84A-A69D-1DE2DC48567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25F844D2-18B6-334E-8B17-FD16D1F20A4D}"/>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830B55-5063-9E41-8E56-26A5FA5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Tree>
    <p:extLst>
      <p:ext uri="{BB962C8B-B14F-4D97-AF65-F5344CB8AC3E}">
        <p14:creationId xmlns:p14="http://schemas.microsoft.com/office/powerpoint/2010/main" val="223873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1AF21E-E504-A249-9478-ADC5CA04A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Tree>
    <p:extLst>
      <p:ext uri="{BB962C8B-B14F-4D97-AF65-F5344CB8AC3E}">
        <p14:creationId xmlns:p14="http://schemas.microsoft.com/office/powerpoint/2010/main" val="5448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B98663-C594-E24A-9471-B9E63CA35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2024,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233416-0B02-4443-8A4B-F72AB5B86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7849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69D89F-43BC-9C46-92A8-7CE20CA4D8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789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Option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930489-A60D-124F-90F7-0722F4F27B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5470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58269-151D-AA4F-B684-E0931AE0F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Tree>
    <p:extLst>
      <p:ext uri="{BB962C8B-B14F-4D97-AF65-F5344CB8AC3E}">
        <p14:creationId xmlns:p14="http://schemas.microsoft.com/office/powerpoint/2010/main" val="277391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Option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5624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Option 6">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Option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Option 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
        <p:nvSpPr>
          <p:cNvPr id="13" name="Title 1">
            <a:extLst>
              <a:ext uri="{FF2B5EF4-FFF2-40B4-BE49-F238E27FC236}">
                <a16:creationId xmlns:a16="http://schemas.microsoft.com/office/drawing/2014/main" id="{8A869746-DA43-3149-9ABD-91A3433D2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4" name="Subtitle 2">
            <a:extLst>
              <a:ext uri="{FF2B5EF4-FFF2-40B4-BE49-F238E27FC236}">
                <a16:creationId xmlns:a16="http://schemas.microsoft.com/office/drawing/2014/main" id="{95E46ABA-5844-9F4F-9D90-698BEA2C2E6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5" name="Text Placeholder 7">
            <a:extLst>
              <a:ext uri="{FF2B5EF4-FFF2-40B4-BE49-F238E27FC236}">
                <a16:creationId xmlns:a16="http://schemas.microsoft.com/office/drawing/2014/main" id="{F09C1942-923C-5945-AFF6-A232C1ED213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88403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B167C2-2A0E-8846-8C05-7763F985A3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2024,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630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950C10-454D-FE4C-9A5D-664D102CB7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7837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683C566-26CB-9C4F-B284-C7CD737CE5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41168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EDE91B4-4462-2246-8DF5-3687FF455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83264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182581B-2B1E-1A4E-80B2-7B8C9A42A5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2534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07C2939-AAA1-AA45-897D-5E953E1F9E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F6C234-214B-8E45-A8C4-1B5635B3F2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BB96F7E5-CEF7-F94F-807E-725EFBF7DC31}"/>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9F02685D-2D0B-0647-B990-BED1A5FB2D1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D522E963-54F4-AF43-9481-C52EC63504FA}"/>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9A699E-B4B3-1840-979A-7213DB9862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Option 1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Option 1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Option 14">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Option 1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Option 16">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6E455010-7B35-9742-B50E-A6B67454064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2A1C31DD-7D86-6C4C-99E0-7D46330512AA}"/>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00053B94-E105-D042-9913-F855569405C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424947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7" y="289512"/>
            <a:ext cx="11652356" cy="738664"/>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2880440793"/>
      </p:ext>
    </p:extLst>
  </p:cSld>
  <p:clrMapOvr>
    <a:masterClrMapping/>
  </p:clrMapOvr>
  <p:transition>
    <p:fade/>
  </p:transition>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2173608"/>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2173608"/>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799646"/>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3/22/24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189633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3/22/24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231057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535531"/>
          </a:xfrm>
        </p:spPr>
        <p:txBody>
          <a:body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0844240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D0496D7F-8811-9C40-8AD9-1215D49C648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E4E46639-F61D-9F4E-968F-2A5A6E6F3EA0}"/>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B0110855-9386-BD40-9094-B241BE8F6CF1}"/>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4ED0A9D8-59DF-E64A-890C-A6D60159A66C}"/>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39E3358-D530-E04F-9A88-6C2403D3A7C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C97EDE61-6AC1-604A-8F9B-2FF45A758628}"/>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dirty="0"/>
              <a:t>AWS Step Functions</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1967205" cy="184666"/>
          </a:xfrm>
          <a:prstGeom prst="rect">
            <a:avLst/>
          </a:prstGeom>
          <a:noFill/>
        </p:spPr>
        <p:txBody>
          <a:bodyPr wrap="none" rtlCol="0">
            <a:spAutoFit/>
          </a:bodyPr>
          <a:lstStyle/>
          <a:p>
            <a:pPr algn="l"/>
            <a:r>
              <a:rPr lang="en-US" sz="600" dirty="0"/>
              <a:t>© 2024, Amazon Web Services, Inc. or its affiliates. </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7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12" r:id="rId2"/>
    <p:sldLayoutId id="2147483711" r:id="rId3"/>
    <p:sldLayoutId id="2147483710" r:id="rId4"/>
    <p:sldLayoutId id="2147483709" r:id="rId5"/>
    <p:sldLayoutId id="2147483679" r:id="rId6"/>
    <p:sldLayoutId id="2147483680" r:id="rId7"/>
    <p:sldLayoutId id="2147483681" r:id="rId8"/>
    <p:sldLayoutId id="2147483682" r:id="rId9"/>
    <p:sldLayoutId id="2147483683" r:id="rId10"/>
    <p:sldLayoutId id="2147483684" r:id="rId11"/>
    <p:sldLayoutId id="2147483685" r:id="rId12"/>
    <p:sldLayoutId id="2147483661" r:id="rId13"/>
    <p:sldLayoutId id="2147483654" r:id="rId14"/>
    <p:sldLayoutId id="2147483662" r:id="rId15"/>
    <p:sldLayoutId id="2147483663" r:id="rId16"/>
    <p:sldLayoutId id="2147483655" r:id="rId17"/>
    <p:sldLayoutId id="2147483650" r:id="rId18"/>
    <p:sldLayoutId id="2147483664" r:id="rId19"/>
    <p:sldLayoutId id="2147483666" r:id="rId20"/>
    <p:sldLayoutId id="2147483667" r:id="rId21"/>
    <p:sldLayoutId id="2147483665" r:id="rId22"/>
    <p:sldLayoutId id="2147483668" r:id="rId23"/>
    <p:sldLayoutId id="2147483653" r:id="rId24"/>
    <p:sldLayoutId id="2147483689" r:id="rId25"/>
    <p:sldLayoutId id="2147483691" r:id="rId26"/>
    <p:sldLayoutId id="2147483690" r:id="rId27"/>
    <p:sldLayoutId id="2147483657" r:id="rId28"/>
    <p:sldLayoutId id="2147483692" r:id="rId29"/>
    <p:sldLayoutId id="2147483694" r:id="rId30"/>
    <p:sldLayoutId id="2147483693" r:id="rId31"/>
    <p:sldLayoutId id="2147483652" r:id="rId32"/>
    <p:sldLayoutId id="2147483669" r:id="rId33"/>
    <p:sldLayoutId id="2147483670" r:id="rId34"/>
    <p:sldLayoutId id="2147483673" r:id="rId35"/>
    <p:sldLayoutId id="2147483651" r:id="rId36"/>
    <p:sldLayoutId id="2147483715" r:id="rId37"/>
    <p:sldLayoutId id="2147483714" r:id="rId38"/>
    <p:sldLayoutId id="2147483713" r:id="rId39"/>
    <p:sldLayoutId id="2147483716" r:id="rId40"/>
    <p:sldLayoutId id="2147483686" r:id="rId41"/>
    <p:sldLayoutId id="2147483687" r:id="rId42"/>
    <p:sldLayoutId id="2147483688" r:id="rId43"/>
    <p:sldLayoutId id="2147483671" r:id="rId44"/>
    <p:sldLayoutId id="2147483672" r:id="rId45"/>
    <p:sldLayoutId id="2147483695" r:id="rId46"/>
    <p:sldLayoutId id="2147483674" r:id="rId47"/>
    <p:sldLayoutId id="2147483675" r:id="rId48"/>
    <p:sldLayoutId id="2147483656" r:id="rId49"/>
    <p:sldLayoutId id="2147483676" r:id="rId50"/>
    <p:sldLayoutId id="2147483719" r:id="rId51"/>
    <p:sldLayoutId id="2147483720" r:id="rId52"/>
    <p:sldLayoutId id="2147483718" r:id="rId53"/>
    <p:sldLayoutId id="2147483717" r:id="rId54"/>
    <p:sldLayoutId id="2147483721" r:id="rId55"/>
    <p:sldLayoutId id="2147483696" r:id="rId56"/>
    <p:sldLayoutId id="2147483697" r:id="rId57"/>
    <p:sldLayoutId id="2147483698" r:id="rId58"/>
    <p:sldLayoutId id="2147483699" r:id="rId59"/>
    <p:sldLayoutId id="2147483700" r:id="rId60"/>
    <p:sldLayoutId id="2147483701" r:id="rId61"/>
    <p:sldLayoutId id="2147483702" r:id="rId62"/>
    <p:sldLayoutId id="2147483703" r:id="rId63"/>
    <p:sldLayoutId id="2147483704" r:id="rId64"/>
    <p:sldLayoutId id="2147483705" r:id="rId65"/>
    <p:sldLayoutId id="2147483706" r:id="rId66"/>
    <p:sldLayoutId id="2147483707" r:id="rId67"/>
    <p:sldLayoutId id="2147483708" r:id="rId68"/>
    <p:sldLayoutId id="2147483678" r:id="rId69"/>
    <p:sldLayoutId id="2147483722" r:id="rId70"/>
    <p:sldLayoutId id="2147483723" r:id="rId71"/>
    <p:sldLayoutId id="2147483724" r:id="rId72"/>
    <p:sldLayoutId id="2147483725" r:id="rId73"/>
    <p:sldLayoutId id="2147483726" r:id="rId74"/>
    <p:sldLayoutId id="2147483727"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hyperlink" Target="https://serverlessland.com/event-driven-architecture/visuals/choreography-vs-orchestration" TargetMode="Externa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tiff"/><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states-language.net/spec.html" TargetMode="Externa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1.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6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60.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 Id="rId9"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86.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svg"/><Relationship Id="rId26" Type="http://schemas.openxmlformats.org/officeDocument/2006/relationships/image" Target="../media/image78.svg"/><Relationship Id="rId21" Type="http://schemas.openxmlformats.org/officeDocument/2006/relationships/image" Target="../media/image105.png"/><Relationship Id="rId34" Type="http://schemas.openxmlformats.org/officeDocument/2006/relationships/image" Target="../media/image114.svg"/><Relationship Id="rId7" Type="http://schemas.openxmlformats.org/officeDocument/2006/relationships/image" Target="../media/image93.png"/><Relationship Id="rId12" Type="http://schemas.openxmlformats.org/officeDocument/2006/relationships/image" Target="../media/image96.svg"/><Relationship Id="rId17" Type="http://schemas.openxmlformats.org/officeDocument/2006/relationships/image" Target="../media/image101.png"/><Relationship Id="rId25" Type="http://schemas.openxmlformats.org/officeDocument/2006/relationships/image" Target="../media/image60.png"/><Relationship Id="rId33" Type="http://schemas.openxmlformats.org/officeDocument/2006/relationships/image" Target="../media/image113.png"/><Relationship Id="rId38" Type="http://schemas.openxmlformats.org/officeDocument/2006/relationships/image" Target="../media/image118.svg"/><Relationship Id="rId2" Type="http://schemas.openxmlformats.org/officeDocument/2006/relationships/notesSlide" Target="../notesSlides/notesSlide42.xml"/><Relationship Id="rId16" Type="http://schemas.openxmlformats.org/officeDocument/2006/relationships/image" Target="../media/image100.svg"/><Relationship Id="rId20" Type="http://schemas.openxmlformats.org/officeDocument/2006/relationships/image" Target="../media/image104.svg"/><Relationship Id="rId29" Type="http://schemas.openxmlformats.org/officeDocument/2006/relationships/image" Target="../media/image109.tiff"/><Relationship Id="rId1" Type="http://schemas.openxmlformats.org/officeDocument/2006/relationships/slideLayout" Target="../slideLayouts/slideLayout14.xml"/><Relationship Id="rId6" Type="http://schemas.openxmlformats.org/officeDocument/2006/relationships/image" Target="../media/image92.svg"/><Relationship Id="rId11" Type="http://schemas.openxmlformats.org/officeDocument/2006/relationships/image" Target="../media/image95.png"/><Relationship Id="rId24" Type="http://schemas.openxmlformats.org/officeDocument/2006/relationships/image" Target="../media/image108.svg"/><Relationship Id="rId32" Type="http://schemas.openxmlformats.org/officeDocument/2006/relationships/image" Target="../media/image112.png"/><Relationship Id="rId37" Type="http://schemas.openxmlformats.org/officeDocument/2006/relationships/image" Target="../media/image117.png"/><Relationship Id="rId5" Type="http://schemas.openxmlformats.org/officeDocument/2006/relationships/image" Target="../media/image91.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38.svg"/><Relationship Id="rId36" Type="http://schemas.openxmlformats.org/officeDocument/2006/relationships/image" Target="../media/image116.png"/><Relationship Id="rId10" Type="http://schemas.openxmlformats.org/officeDocument/2006/relationships/image" Target="../media/image82.svg"/><Relationship Id="rId19" Type="http://schemas.openxmlformats.org/officeDocument/2006/relationships/image" Target="../media/image103.png"/><Relationship Id="rId31" Type="http://schemas.openxmlformats.org/officeDocument/2006/relationships/image" Target="../media/image111.svg"/><Relationship Id="rId4" Type="http://schemas.openxmlformats.org/officeDocument/2006/relationships/image" Target="../media/image90.svg"/><Relationship Id="rId9" Type="http://schemas.openxmlformats.org/officeDocument/2006/relationships/image" Target="../media/image81.png"/><Relationship Id="rId14" Type="http://schemas.openxmlformats.org/officeDocument/2006/relationships/image" Target="../media/image98.svg"/><Relationship Id="rId22" Type="http://schemas.openxmlformats.org/officeDocument/2006/relationships/image" Target="../media/image106.svg"/><Relationship Id="rId27" Type="http://schemas.openxmlformats.org/officeDocument/2006/relationships/image" Target="../media/image37.png"/><Relationship Id="rId30" Type="http://schemas.openxmlformats.org/officeDocument/2006/relationships/image" Target="../media/image110.png"/><Relationship Id="rId35" Type="http://schemas.openxmlformats.org/officeDocument/2006/relationships/image" Target="../media/image115.png"/><Relationship Id="rId8" Type="http://schemas.openxmlformats.org/officeDocument/2006/relationships/image" Target="../media/image94.svg"/><Relationship Id="rId3" Type="http://schemas.openxmlformats.org/officeDocument/2006/relationships/image" Target="../media/image89.png"/></Relationships>
</file>

<file path=ppt/slides/_rels/slide5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02.svg"/><Relationship Id="rId18" Type="http://schemas.openxmlformats.org/officeDocument/2006/relationships/image" Target="../media/image107.png"/><Relationship Id="rId26" Type="http://schemas.openxmlformats.org/officeDocument/2006/relationships/image" Target="../media/image115.png"/><Relationship Id="rId3" Type="http://schemas.openxmlformats.org/officeDocument/2006/relationships/image" Target="../media/image37.png"/><Relationship Id="rId21" Type="http://schemas.openxmlformats.org/officeDocument/2006/relationships/image" Target="../media/image78.svg"/><Relationship Id="rId7" Type="http://schemas.openxmlformats.org/officeDocument/2006/relationships/image" Target="../media/image90.svg"/><Relationship Id="rId12" Type="http://schemas.openxmlformats.org/officeDocument/2006/relationships/image" Target="../media/image101.png"/><Relationship Id="rId17" Type="http://schemas.openxmlformats.org/officeDocument/2006/relationships/image" Target="../media/image106.svg"/><Relationship Id="rId25" Type="http://schemas.openxmlformats.org/officeDocument/2006/relationships/image" Target="../media/image114.svg"/><Relationship Id="rId2" Type="http://schemas.openxmlformats.org/officeDocument/2006/relationships/notesSlide" Target="../notesSlides/notesSlide43.xml"/><Relationship Id="rId16" Type="http://schemas.openxmlformats.org/officeDocument/2006/relationships/image" Target="../media/image105.png"/><Relationship Id="rId20"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89.png"/><Relationship Id="rId11" Type="http://schemas.openxmlformats.org/officeDocument/2006/relationships/image" Target="../media/image94.svg"/><Relationship Id="rId24" Type="http://schemas.openxmlformats.org/officeDocument/2006/relationships/image" Target="../media/image113.png"/><Relationship Id="rId5" Type="http://schemas.openxmlformats.org/officeDocument/2006/relationships/image" Target="../media/image109.tiff"/><Relationship Id="rId15" Type="http://schemas.openxmlformats.org/officeDocument/2006/relationships/image" Target="../media/image104.svg"/><Relationship Id="rId23" Type="http://schemas.openxmlformats.org/officeDocument/2006/relationships/image" Target="../media/image111.svg"/><Relationship Id="rId28" Type="http://schemas.openxmlformats.org/officeDocument/2006/relationships/image" Target="../media/image118.svg"/><Relationship Id="rId10" Type="http://schemas.openxmlformats.org/officeDocument/2006/relationships/image" Target="../media/image93.png"/><Relationship Id="rId19" Type="http://schemas.openxmlformats.org/officeDocument/2006/relationships/image" Target="../media/image108.svg"/><Relationship Id="rId4" Type="http://schemas.openxmlformats.org/officeDocument/2006/relationships/image" Target="../media/image119.svg"/><Relationship Id="rId9" Type="http://schemas.openxmlformats.org/officeDocument/2006/relationships/image" Target="../media/image92.svg"/><Relationship Id="rId14" Type="http://schemas.openxmlformats.org/officeDocument/2006/relationships/image" Target="../media/image103.png"/><Relationship Id="rId22" Type="http://schemas.openxmlformats.org/officeDocument/2006/relationships/image" Target="../media/image110.png"/><Relationship Id="rId27" Type="http://schemas.openxmlformats.org/officeDocument/2006/relationships/image" Target="../media/image117.png"/></Relationships>
</file>

<file path=ppt/slides/_rels/slide52.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89.png"/><Relationship Id="rId18" Type="http://schemas.openxmlformats.org/officeDocument/2006/relationships/image" Target="../media/image82.svg"/><Relationship Id="rId26" Type="http://schemas.openxmlformats.org/officeDocument/2006/relationships/image" Target="../media/image116.png"/><Relationship Id="rId3" Type="http://schemas.openxmlformats.org/officeDocument/2006/relationships/image" Target="../media/image120.png"/><Relationship Id="rId21" Type="http://schemas.openxmlformats.org/officeDocument/2006/relationships/image" Target="../media/image97.png"/><Relationship Id="rId7" Type="http://schemas.openxmlformats.org/officeDocument/2006/relationships/image" Target="../media/image124.png"/><Relationship Id="rId12" Type="http://schemas.openxmlformats.org/officeDocument/2006/relationships/image" Target="../media/image127.png"/><Relationship Id="rId17" Type="http://schemas.openxmlformats.org/officeDocument/2006/relationships/image" Target="../media/image81.png"/><Relationship Id="rId25" Type="http://schemas.openxmlformats.org/officeDocument/2006/relationships/image" Target="../media/image112.png"/><Relationship Id="rId2" Type="http://schemas.openxmlformats.org/officeDocument/2006/relationships/notesSlide" Target="../notesSlides/notesSlide44.xml"/><Relationship Id="rId16" Type="http://schemas.openxmlformats.org/officeDocument/2006/relationships/image" Target="../media/image92.svg"/><Relationship Id="rId20" Type="http://schemas.openxmlformats.org/officeDocument/2006/relationships/image" Target="../media/image96.svg"/><Relationship Id="rId1" Type="http://schemas.openxmlformats.org/officeDocument/2006/relationships/slideLayout" Target="../slideLayouts/slideLayout14.xml"/><Relationship Id="rId6" Type="http://schemas.openxmlformats.org/officeDocument/2006/relationships/image" Target="../media/image123.svg"/><Relationship Id="rId11" Type="http://schemas.openxmlformats.org/officeDocument/2006/relationships/image" Target="../media/image126.emf"/><Relationship Id="rId24" Type="http://schemas.openxmlformats.org/officeDocument/2006/relationships/image" Target="../media/image78.svg"/><Relationship Id="rId5" Type="http://schemas.openxmlformats.org/officeDocument/2006/relationships/image" Target="../media/image122.png"/><Relationship Id="rId15" Type="http://schemas.openxmlformats.org/officeDocument/2006/relationships/image" Target="../media/image91.png"/><Relationship Id="rId23" Type="http://schemas.openxmlformats.org/officeDocument/2006/relationships/image" Target="../media/image60.png"/><Relationship Id="rId10" Type="http://schemas.openxmlformats.org/officeDocument/2006/relationships/image" Target="../media/image38.svg"/><Relationship Id="rId19" Type="http://schemas.openxmlformats.org/officeDocument/2006/relationships/image" Target="../media/image95.png"/><Relationship Id="rId4" Type="http://schemas.openxmlformats.org/officeDocument/2006/relationships/image" Target="../media/image121.svg"/><Relationship Id="rId9" Type="http://schemas.openxmlformats.org/officeDocument/2006/relationships/image" Target="../media/image37.png"/><Relationship Id="rId14" Type="http://schemas.openxmlformats.org/officeDocument/2006/relationships/image" Target="../media/image90.svg"/><Relationship Id="rId22" Type="http://schemas.openxmlformats.org/officeDocument/2006/relationships/image" Target="../media/image98.sv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82.svg"/><Relationship Id="rId3" Type="http://schemas.openxmlformats.org/officeDocument/2006/relationships/image" Target="../media/image37.png"/><Relationship Id="rId7" Type="http://schemas.openxmlformats.org/officeDocument/2006/relationships/image" Target="../media/image129.svg"/><Relationship Id="rId12"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128.png"/><Relationship Id="rId11" Type="http://schemas.openxmlformats.org/officeDocument/2006/relationships/image" Target="../media/image121.svg"/><Relationship Id="rId5" Type="http://schemas.openxmlformats.org/officeDocument/2006/relationships/image" Target="../media/image109.tiff"/><Relationship Id="rId15" Type="http://schemas.openxmlformats.org/officeDocument/2006/relationships/image" Target="../media/image96.svg"/><Relationship Id="rId10" Type="http://schemas.openxmlformats.org/officeDocument/2006/relationships/image" Target="../media/image120.png"/><Relationship Id="rId4" Type="http://schemas.openxmlformats.org/officeDocument/2006/relationships/image" Target="../media/image38.svg"/><Relationship Id="rId9" Type="http://schemas.openxmlformats.org/officeDocument/2006/relationships/image" Target="../media/image131.svg"/><Relationship Id="rId1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13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14.xml"/><Relationship Id="rId5" Type="http://schemas.openxmlformats.org/officeDocument/2006/relationships/image" Target="../media/image144.png"/><Relationship Id="rId4" Type="http://schemas.openxmlformats.org/officeDocument/2006/relationships/image" Target="../media/image14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46.tif"/></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7.png"/><Relationship Id="rId4" Type="http://schemas.openxmlformats.org/officeDocument/2006/relationships/notesSlide" Target="../notesSlides/notesSlide60.xml"/></Relationships>
</file>

<file path=ppt/slides/_rels/slide7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49.png"/><Relationship Id="rId5" Type="http://schemas.openxmlformats.org/officeDocument/2006/relationships/image" Target="../media/image148.svg"/><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151.png"/></Relationships>
</file>

<file path=ppt/slides/_rels/slide78.xml.rels><?xml version="1.0" encoding="UTF-8" standalone="yes"?>
<Relationships xmlns="http://schemas.openxmlformats.org/package/2006/relationships"><Relationship Id="rId8" Type="http://schemas.openxmlformats.org/officeDocument/2006/relationships/hyperlink" Target="https://docs.aws.amazon.com/step-functions/latest/dg/terraform-sfn.html" TargetMode="External"/><Relationship Id="rId3" Type="http://schemas.openxmlformats.org/officeDocument/2006/relationships/image" Target="../media/image152.png"/><Relationship Id="rId7" Type="http://schemas.openxmlformats.org/officeDocument/2006/relationships/image" Target="../media/image156.sv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155.png"/><Relationship Id="rId5" Type="http://schemas.openxmlformats.org/officeDocument/2006/relationships/image" Target="../media/image154.tiff"/><Relationship Id="rId4" Type="http://schemas.openxmlformats.org/officeDocument/2006/relationships/image" Target="../media/image153.svg"/></Relationships>
</file>

<file path=ppt/slides/_rels/slide7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4.xml"/><Relationship Id="rId1" Type="http://schemas.openxmlformats.org/officeDocument/2006/relationships/slideLayout" Target="../slideLayouts/slideLayout18.xml"/><Relationship Id="rId5" Type="http://schemas.openxmlformats.org/officeDocument/2006/relationships/image" Target="../media/image164.png"/><Relationship Id="rId4" Type="http://schemas.openxmlformats.org/officeDocument/2006/relationships/image" Target="../media/image16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6.xml"/><Relationship Id="rId1" Type="http://schemas.openxmlformats.org/officeDocument/2006/relationships/slideLayout" Target="../slideLayouts/slideLayout14.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slides/_rels/slide87.xml.rels><?xml version="1.0" encoding="UTF-8" standalone="yes"?>
<Relationships xmlns="http://schemas.openxmlformats.org/package/2006/relationships"><Relationship Id="rId3" Type="http://schemas.openxmlformats.org/officeDocument/2006/relationships/hyperlink" Target="https://docs.aws.amazon.com/step-functions/latest/dg/procedure-cw-metrics.html#cloudwatch-step-functions-execution-metrics" TargetMode="External"/><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8.xml"/><Relationship Id="rId1" Type="http://schemas.openxmlformats.org/officeDocument/2006/relationships/slideLayout" Target="../slideLayouts/slideLayout14.xml"/><Relationship Id="rId5" Type="http://schemas.openxmlformats.org/officeDocument/2006/relationships/image" Target="../media/image174.png"/><Relationship Id="rId4" Type="http://schemas.openxmlformats.org/officeDocument/2006/relationships/image" Target="../media/image173.png"/></Relationships>
</file>

<file path=ppt/slides/_rels/slide8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8.svg"/><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0.xml"/><Relationship Id="rId1" Type="http://schemas.openxmlformats.org/officeDocument/2006/relationships/slideLayout" Target="../slideLayouts/slideLayout18.xml"/><Relationship Id="rId5" Type="http://schemas.openxmlformats.org/officeDocument/2006/relationships/image" Target="../media/image178.png"/><Relationship Id="rId4" Type="http://schemas.openxmlformats.org/officeDocument/2006/relationships/image" Target="../media/image177.png"/></Relationships>
</file>

<file path=ppt/slides/_rels/slide91.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37.png"/><Relationship Id="rId7" Type="http://schemas.openxmlformats.org/officeDocument/2006/relationships/image" Target="../media/image168.svg"/><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image" Target="../media/image167.png"/><Relationship Id="rId5" Type="http://schemas.openxmlformats.org/officeDocument/2006/relationships/image" Target="../media/image109.tiff"/><Relationship Id="rId4" Type="http://schemas.openxmlformats.org/officeDocument/2006/relationships/image" Target="../media/image38.svg"/><Relationship Id="rId9" Type="http://schemas.openxmlformats.org/officeDocument/2006/relationships/image" Target="../media/image180.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7.xml"/><Relationship Id="rId4" Type="http://schemas.openxmlformats.org/officeDocument/2006/relationships/image" Target="../media/image183.sv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009E-6822-5B41-9060-4E6ED18F9AA6}"/>
              </a:ext>
            </a:extLst>
          </p:cNvPr>
          <p:cNvSpPr>
            <a:spLocks noGrp="1"/>
          </p:cNvSpPr>
          <p:nvPr>
            <p:ph type="ctrTitle"/>
          </p:nvPr>
        </p:nvSpPr>
        <p:spPr>
          <a:xfrm>
            <a:off x="609598" y="2026178"/>
            <a:ext cx="6460999" cy="757130"/>
          </a:xfrm>
        </p:spPr>
        <p:txBody>
          <a:bodyPr/>
          <a:lstStyle/>
          <a:p>
            <a:r>
              <a:rPr lang="en-US" dirty="0">
                <a:latin typeface="+mn-lt"/>
              </a:rPr>
              <a:t>AWS Step Functions</a:t>
            </a:r>
          </a:p>
        </p:txBody>
      </p:sp>
      <p:sp>
        <p:nvSpPr>
          <p:cNvPr id="3" name="Subtitle 2">
            <a:extLst>
              <a:ext uri="{FF2B5EF4-FFF2-40B4-BE49-F238E27FC236}">
                <a16:creationId xmlns:a16="http://schemas.microsoft.com/office/drawing/2014/main" id="{CCB75E51-CBF4-4043-962E-B8BCA70E0392}"/>
              </a:ext>
            </a:extLst>
          </p:cNvPr>
          <p:cNvSpPr>
            <a:spLocks noGrp="1"/>
          </p:cNvSpPr>
          <p:nvPr>
            <p:ph type="subTitle" idx="1"/>
          </p:nvPr>
        </p:nvSpPr>
        <p:spPr/>
        <p:txBody>
          <a:bodyPr/>
          <a:lstStyle/>
          <a:p>
            <a:r>
              <a:rPr lang="en-US" dirty="0">
                <a:latin typeface="+mn-lt"/>
              </a:rPr>
              <a:t>Deep dive</a:t>
            </a:r>
          </a:p>
        </p:txBody>
      </p:sp>
      <p:sp>
        <p:nvSpPr>
          <p:cNvPr id="4" name="Text Placeholder 3">
            <a:extLst>
              <a:ext uri="{FF2B5EF4-FFF2-40B4-BE49-F238E27FC236}">
                <a16:creationId xmlns:a16="http://schemas.microsoft.com/office/drawing/2014/main" id="{2DB26C98-E646-1445-A045-446BB7623741}"/>
              </a:ext>
            </a:extLst>
          </p:cNvPr>
          <p:cNvSpPr>
            <a:spLocks noGrp="1"/>
          </p:cNvSpPr>
          <p:nvPr>
            <p:ph type="body" sz="quarter" idx="11"/>
          </p:nvPr>
        </p:nvSpPr>
        <p:spPr/>
        <p:txBody>
          <a:bodyPr/>
          <a:lstStyle/>
          <a:p>
            <a:endParaRPr lang="en-US">
              <a:latin typeface="+mn-lt"/>
            </a:endParaRPr>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0"/>
          </p:nvPr>
        </p:nvSpPr>
        <p:spPr/>
        <p:txBody>
          <a:bodyPr/>
          <a:lstStyle/>
          <a:p>
            <a:endParaRPr lang="en-US" dirty="0">
              <a:latin typeface="+mn-lt"/>
            </a:endParaRPr>
          </a:p>
        </p:txBody>
      </p:sp>
      <p:sp>
        <p:nvSpPr>
          <p:cNvPr id="5" name="Text Placeholder 4">
            <a:extLst>
              <a:ext uri="{FF2B5EF4-FFF2-40B4-BE49-F238E27FC236}">
                <a16:creationId xmlns:a16="http://schemas.microsoft.com/office/drawing/2014/main" id="{B21F14B0-1733-1E41-AF92-E9C3F9585FB8}"/>
              </a:ext>
            </a:extLst>
          </p:cNvPr>
          <p:cNvSpPr>
            <a:spLocks noGrp="1"/>
          </p:cNvSpPr>
          <p:nvPr>
            <p:ph type="body" sz="quarter" idx="12"/>
          </p:nvPr>
        </p:nvSpPr>
        <p:spPr>
          <a:xfrm>
            <a:off x="609598" y="4762500"/>
            <a:ext cx="3797302" cy="313932"/>
          </a:xfrm>
        </p:spPr>
        <p:txBody>
          <a:bodyPr/>
          <a:lstStyle/>
          <a:p>
            <a:endParaRPr lang="en-US" dirty="0">
              <a:latin typeface="+mn-lt"/>
            </a:endParaRPr>
          </a:p>
        </p:txBody>
      </p:sp>
    </p:spTree>
    <p:extLst>
      <p:ext uri="{BB962C8B-B14F-4D97-AF65-F5344CB8AC3E}">
        <p14:creationId xmlns:p14="http://schemas.microsoft.com/office/powerpoint/2010/main" val="80582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21920" tIns="60960" rIns="121920" bIns="60960" rtlCol="0" anchor="t" anchorCtr="0">
            <a:noAutofit/>
          </a:bodyPr>
          <a:lstStyle/>
          <a:p>
            <a:r>
              <a:rPr lang="en-US" dirty="0"/>
              <a:t>Coordination by queues</a:t>
            </a:r>
          </a:p>
        </p:txBody>
      </p:sp>
      <p:grpSp>
        <p:nvGrpSpPr>
          <p:cNvPr id="3" name="Group 2">
            <a:extLst>
              <a:ext uri="{FF2B5EF4-FFF2-40B4-BE49-F238E27FC236}">
                <a16:creationId xmlns:a16="http://schemas.microsoft.com/office/drawing/2014/main" id="{007269ED-4377-9BB3-3A5F-4D79A9B6088A}"/>
              </a:ext>
            </a:extLst>
          </p:cNvPr>
          <p:cNvGrpSpPr/>
          <p:nvPr/>
        </p:nvGrpSpPr>
        <p:grpSpPr>
          <a:xfrm>
            <a:off x="1304347" y="812699"/>
            <a:ext cx="10107067" cy="5573140"/>
            <a:chOff x="516328" y="636050"/>
            <a:chExt cx="11303759" cy="6233008"/>
          </a:xfrm>
        </p:grpSpPr>
        <p:sp>
          <p:nvSpPr>
            <p:cNvPr id="15" name="Teardrop 14"/>
            <p:cNvSpPr/>
            <p:nvPr/>
          </p:nvSpPr>
          <p:spPr>
            <a:xfrm>
              <a:off x="7672384" y="636050"/>
              <a:ext cx="4147703" cy="3068668"/>
            </a:xfrm>
            <a:prstGeom prst="teardrop">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3" name="Teardrop 22"/>
            <p:cNvSpPr/>
            <p:nvPr/>
          </p:nvSpPr>
          <p:spPr>
            <a:xfrm>
              <a:off x="3607162" y="5744669"/>
              <a:ext cx="1590778" cy="1124389"/>
            </a:xfrm>
            <a:prstGeom prst="teardrop">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8" name="Teardrop 7"/>
            <p:cNvSpPr/>
            <p:nvPr/>
          </p:nvSpPr>
          <p:spPr>
            <a:xfrm>
              <a:off x="3524753" y="1385137"/>
              <a:ext cx="1787192" cy="1702084"/>
            </a:xfrm>
            <a:prstGeom prst="teardrop">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4" name="Teardrop 3"/>
            <p:cNvSpPr/>
            <p:nvPr/>
          </p:nvSpPr>
          <p:spPr>
            <a:xfrm>
              <a:off x="715332" y="1823918"/>
              <a:ext cx="1004835" cy="956985"/>
            </a:xfrm>
            <a:prstGeom prst="teardrop">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8" name="Teardrop 17"/>
            <p:cNvSpPr/>
            <p:nvPr/>
          </p:nvSpPr>
          <p:spPr>
            <a:xfrm>
              <a:off x="516328" y="5809074"/>
              <a:ext cx="1004835" cy="956985"/>
            </a:xfrm>
            <a:prstGeom prst="teardrop">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1" name="Teardrop 20"/>
            <p:cNvSpPr/>
            <p:nvPr/>
          </p:nvSpPr>
          <p:spPr>
            <a:xfrm>
              <a:off x="7491304" y="5819023"/>
              <a:ext cx="1004835" cy="956985"/>
            </a:xfrm>
            <a:prstGeom prst="teardrop">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5" name="Teardrop 24"/>
            <p:cNvSpPr/>
            <p:nvPr/>
          </p:nvSpPr>
          <p:spPr>
            <a:xfrm>
              <a:off x="8569268" y="4197341"/>
              <a:ext cx="1004835" cy="956985"/>
            </a:xfrm>
            <a:prstGeom prst="teardrop">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1" name="Right Arrow 10"/>
            <p:cNvSpPr/>
            <p:nvPr/>
          </p:nvSpPr>
          <p:spPr>
            <a:xfrm rot="3162286">
              <a:off x="6866143" y="5121605"/>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7" name="Right Arrow 26"/>
            <p:cNvSpPr/>
            <p:nvPr/>
          </p:nvSpPr>
          <p:spPr>
            <a:xfrm rot="18870819">
              <a:off x="1386638" y="5126219"/>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8" name="Right Arrow 27"/>
            <p:cNvSpPr/>
            <p:nvPr/>
          </p:nvSpPr>
          <p:spPr>
            <a:xfrm rot="8121174">
              <a:off x="2862926" y="2922399"/>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9" name="Right Arrow 28"/>
            <p:cNvSpPr/>
            <p:nvPr/>
          </p:nvSpPr>
          <p:spPr>
            <a:xfrm rot="11074969">
              <a:off x="7477483" y="4164136"/>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0" name="Right Arrow 29"/>
            <p:cNvSpPr/>
            <p:nvPr/>
          </p:nvSpPr>
          <p:spPr>
            <a:xfrm rot="19310684">
              <a:off x="4794661" y="4871577"/>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1" name="Right Arrow 30"/>
            <p:cNvSpPr/>
            <p:nvPr/>
          </p:nvSpPr>
          <p:spPr>
            <a:xfrm rot="13322505">
              <a:off x="3336583" y="4932170"/>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8" name="Right Arrow 37"/>
            <p:cNvSpPr/>
            <p:nvPr/>
          </p:nvSpPr>
          <p:spPr>
            <a:xfrm rot="3325258">
              <a:off x="1433437" y="2914413"/>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41" name="Right Arrow 40"/>
            <p:cNvSpPr/>
            <p:nvPr/>
          </p:nvSpPr>
          <p:spPr>
            <a:xfrm rot="3020181">
              <a:off x="5019673" y="2980993"/>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45" name="Right Arrow 44"/>
            <p:cNvSpPr/>
            <p:nvPr/>
          </p:nvSpPr>
          <p:spPr>
            <a:xfrm rot="7781877">
              <a:off x="6886342" y="2932724"/>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pic>
          <p:nvPicPr>
            <p:cNvPr id="32" name="Picture 31"/>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11339116" y="790406"/>
              <a:ext cx="376758" cy="394565"/>
            </a:xfrm>
            <a:prstGeom prst="rect">
              <a:avLst/>
            </a:prstGeom>
          </p:spPr>
        </p:pic>
        <p:pic>
          <p:nvPicPr>
            <p:cNvPr id="33" name="Picture 32"/>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4906789" y="1520115"/>
              <a:ext cx="376758" cy="394565"/>
            </a:xfrm>
            <a:prstGeom prst="rect">
              <a:avLst/>
            </a:prstGeom>
          </p:spPr>
        </p:pic>
        <p:pic>
          <p:nvPicPr>
            <p:cNvPr id="34" name="Picture 33"/>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1314294" y="1880240"/>
              <a:ext cx="376758" cy="39456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1125419" y="5885500"/>
              <a:ext cx="376758" cy="394565"/>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4772272" y="5819022"/>
              <a:ext cx="376758" cy="394565"/>
            </a:xfrm>
            <a:prstGeom prst="rect">
              <a:avLst/>
            </a:prstGeom>
          </p:spPr>
        </p:pic>
        <p:pic>
          <p:nvPicPr>
            <p:cNvPr id="39" name="Picture 38"/>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9129546" y="4281267"/>
              <a:ext cx="376758" cy="394565"/>
            </a:xfrm>
            <a:prstGeom prst="rect">
              <a:avLst/>
            </a:prstGeom>
          </p:spPr>
        </p:pic>
        <p:pic>
          <p:nvPicPr>
            <p:cNvPr id="42" name="Picture 41"/>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8048316" y="5912298"/>
              <a:ext cx="376758" cy="394565"/>
            </a:xfrm>
            <a:prstGeom prst="rect">
              <a:avLst/>
            </a:prstGeom>
          </p:spPr>
        </p:pic>
        <p:pic>
          <p:nvPicPr>
            <p:cNvPr id="46" name="Graphic 45">
              <a:extLst>
                <a:ext uri="{FF2B5EF4-FFF2-40B4-BE49-F238E27FC236}">
                  <a16:creationId xmlns:a16="http://schemas.microsoft.com/office/drawing/2014/main" id="{4615BF83-EB82-CF47-92D4-E1764CD83E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98012" y="3690502"/>
              <a:ext cx="1238861" cy="1238861"/>
            </a:xfrm>
            <a:prstGeom prst="rect">
              <a:avLst/>
            </a:prstGeom>
          </p:spPr>
        </p:pic>
        <p:pic>
          <p:nvPicPr>
            <p:cNvPr id="47" name="Graphic 46">
              <a:extLst>
                <a:ext uri="{FF2B5EF4-FFF2-40B4-BE49-F238E27FC236}">
                  <a16:creationId xmlns:a16="http://schemas.microsoft.com/office/drawing/2014/main" id="{0229C9A8-1746-FB42-9EEA-391CB2B8E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7268" y="3626586"/>
              <a:ext cx="1238861" cy="1238861"/>
            </a:xfrm>
            <a:prstGeom prst="rect">
              <a:avLst/>
            </a:prstGeom>
          </p:spPr>
        </p:pic>
      </p:grpSp>
    </p:spTree>
    <p:extLst>
      <p:ext uri="{BB962C8B-B14F-4D97-AF65-F5344CB8AC3E}">
        <p14:creationId xmlns:p14="http://schemas.microsoft.com/office/powerpoint/2010/main" val="403095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3E3BBB-A955-804E-823D-CCF95431EE51}"/>
              </a:ext>
            </a:extLst>
          </p:cNvPr>
          <p:cNvSpPr/>
          <p:nvPr/>
        </p:nvSpPr>
        <p:spPr>
          <a:xfrm>
            <a:off x="2779888" y="5965844"/>
            <a:ext cx="6454053" cy="656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9FB2EE4-9BC0-9D4D-9B01-8E8144D09E50}"/>
              </a:ext>
            </a:extLst>
          </p:cNvPr>
          <p:cNvSpPr>
            <a:spLocks noGrp="1"/>
          </p:cNvSpPr>
          <p:nvPr>
            <p:ph type="title"/>
          </p:nvPr>
        </p:nvSpPr>
        <p:spPr/>
        <p:txBody>
          <a:bodyPr/>
          <a:lstStyle/>
          <a:p>
            <a:r>
              <a:rPr lang="en-LU" dirty="0">
                <a:latin typeface="+mn-lt"/>
              </a:rPr>
              <a:t>Orchestration and choreography</a:t>
            </a:r>
          </a:p>
        </p:txBody>
      </p:sp>
      <p:sp>
        <p:nvSpPr>
          <p:cNvPr id="4" name="Text Placeholder 3">
            <a:extLst>
              <a:ext uri="{FF2B5EF4-FFF2-40B4-BE49-F238E27FC236}">
                <a16:creationId xmlns:a16="http://schemas.microsoft.com/office/drawing/2014/main" id="{EB5C5081-C2F9-EB49-9382-33C8DFDD0444}"/>
              </a:ext>
            </a:extLst>
          </p:cNvPr>
          <p:cNvSpPr>
            <a:spLocks noGrp="1"/>
          </p:cNvSpPr>
          <p:nvPr>
            <p:ph sz="half" idx="1"/>
          </p:nvPr>
        </p:nvSpPr>
        <p:spPr>
          <a:xfrm>
            <a:off x="609600" y="1714500"/>
            <a:ext cx="5248274" cy="3231526"/>
          </a:xfrm>
        </p:spPr>
        <p:txBody>
          <a:bodyPr/>
          <a:lstStyle/>
          <a:p>
            <a:pPr marL="0" indent="0" algn="ctr">
              <a:buNone/>
            </a:pPr>
            <a:r>
              <a:rPr lang="en-LU" sz="2833" b="1" dirty="0">
                <a:latin typeface="+mn-lt"/>
              </a:rPr>
              <a:t>Orchestration with </a:t>
            </a:r>
            <a:r>
              <a:rPr lang="en-LU" sz="2833" b="1">
                <a:latin typeface="+mn-lt"/>
              </a:rPr>
              <a:t>Step Functions</a:t>
            </a:r>
            <a:endParaRPr lang="en-LU" dirty="0">
              <a:latin typeface="+mn-lt"/>
            </a:endParaRPr>
          </a:p>
          <a:p>
            <a:pPr marL="380985" indent="-380985"/>
            <a:r>
              <a:rPr lang="en-LU" dirty="0">
                <a:latin typeface="+mn-lt"/>
              </a:rPr>
              <a:t>One system </a:t>
            </a:r>
            <a:r>
              <a:rPr lang="en-LU" dirty="0">
                <a:solidFill>
                  <a:schemeClr val="accent1"/>
                </a:solidFill>
                <a:latin typeface="+mn-lt"/>
              </a:rPr>
              <a:t>controls</a:t>
            </a:r>
            <a:r>
              <a:rPr lang="en-LU" dirty="0">
                <a:latin typeface="+mn-lt"/>
              </a:rPr>
              <a:t> the flow between components</a:t>
            </a:r>
          </a:p>
          <a:p>
            <a:pPr marL="380985" indent="-380985"/>
            <a:r>
              <a:rPr lang="en-LU" dirty="0">
                <a:latin typeface="+mn-lt"/>
              </a:rPr>
              <a:t>Easier to do end-to-end monitoring, timeout, etc.</a:t>
            </a:r>
          </a:p>
          <a:p>
            <a:pPr marL="380985" indent="-380985"/>
            <a:r>
              <a:rPr lang="en-LU" dirty="0">
                <a:latin typeface="+mn-lt"/>
              </a:rPr>
              <a:t>Centralized business logic</a:t>
            </a:r>
          </a:p>
        </p:txBody>
      </p:sp>
      <p:sp>
        <p:nvSpPr>
          <p:cNvPr id="5" name="Text Placeholder 4">
            <a:extLst>
              <a:ext uri="{FF2B5EF4-FFF2-40B4-BE49-F238E27FC236}">
                <a16:creationId xmlns:a16="http://schemas.microsoft.com/office/drawing/2014/main" id="{88187228-BFE3-F942-AF16-1CF7E175A807}"/>
              </a:ext>
            </a:extLst>
          </p:cNvPr>
          <p:cNvSpPr>
            <a:spLocks noGrp="1"/>
          </p:cNvSpPr>
          <p:nvPr>
            <p:ph sz="half" idx="2"/>
          </p:nvPr>
        </p:nvSpPr>
        <p:spPr>
          <a:xfrm>
            <a:off x="6334125" y="1714499"/>
            <a:ext cx="5248276" cy="4127155"/>
          </a:xfrm>
        </p:spPr>
        <p:txBody>
          <a:bodyPr/>
          <a:lstStyle/>
          <a:p>
            <a:pPr marL="0" indent="0" algn="ctr">
              <a:buNone/>
            </a:pPr>
            <a:r>
              <a:rPr lang="en-LU" sz="2833" b="1" dirty="0">
                <a:latin typeface="+mn-lt"/>
              </a:rPr>
              <a:t>Choreography </a:t>
            </a:r>
            <a:r>
              <a:rPr lang="en-LU" sz="2833" b="1">
                <a:latin typeface="+mn-lt"/>
              </a:rPr>
              <a:t>with EventBridge</a:t>
            </a:r>
            <a:endParaRPr lang="en-LU" dirty="0">
              <a:latin typeface="+mn-lt"/>
            </a:endParaRPr>
          </a:p>
          <a:p>
            <a:pPr marL="380985" indent="-380985"/>
            <a:r>
              <a:rPr lang="en-LU" dirty="0">
                <a:latin typeface="+mn-lt"/>
              </a:rPr>
              <a:t>Pass messages between </a:t>
            </a:r>
            <a:r>
              <a:rPr lang="en-LU" dirty="0">
                <a:solidFill>
                  <a:schemeClr val="accent1"/>
                </a:solidFill>
                <a:latin typeface="+mn-lt"/>
              </a:rPr>
              <a:t>bounded context</a:t>
            </a:r>
            <a:r>
              <a:rPr lang="en-LU" dirty="0">
                <a:latin typeface="+mn-lt"/>
              </a:rPr>
              <a:t> of services</a:t>
            </a:r>
          </a:p>
          <a:p>
            <a:pPr marL="380985" indent="-380985"/>
            <a:r>
              <a:rPr lang="en-LU" dirty="0">
                <a:latin typeface="+mn-lt"/>
              </a:rPr>
              <a:t>The flow is an </a:t>
            </a:r>
            <a:r>
              <a:rPr lang="en-LU" dirty="0">
                <a:solidFill>
                  <a:schemeClr val="accent1"/>
                </a:solidFill>
                <a:latin typeface="+mn-lt"/>
              </a:rPr>
              <a:t>emergent property </a:t>
            </a:r>
            <a:r>
              <a:rPr lang="en-LU" dirty="0">
                <a:latin typeface="+mn-lt"/>
              </a:rPr>
              <a:t>of events being sent</a:t>
            </a:r>
          </a:p>
          <a:p>
            <a:pPr marL="380985" indent="-380985"/>
            <a:r>
              <a:rPr lang="en-LU" dirty="0">
                <a:latin typeface="+mn-lt"/>
              </a:rPr>
              <a:t>Easier to extend, modify, and build upon the messages being passed</a:t>
            </a:r>
          </a:p>
          <a:p>
            <a:pPr marL="380985" indent="-380985"/>
            <a:endParaRPr lang="en-LU" dirty="0">
              <a:latin typeface="+mn-lt"/>
            </a:endParaRPr>
          </a:p>
        </p:txBody>
      </p:sp>
      <p:sp>
        <p:nvSpPr>
          <p:cNvPr id="6" name="Rectangle 5">
            <a:extLst>
              <a:ext uri="{FF2B5EF4-FFF2-40B4-BE49-F238E27FC236}">
                <a16:creationId xmlns:a16="http://schemas.microsoft.com/office/drawing/2014/main" id="{D4B08D39-209A-F140-AC9E-4A5815412A98}"/>
              </a:ext>
            </a:extLst>
          </p:cNvPr>
          <p:cNvSpPr/>
          <p:nvPr/>
        </p:nvSpPr>
        <p:spPr>
          <a:xfrm>
            <a:off x="2779889" y="5660949"/>
            <a:ext cx="6632223" cy="656462"/>
          </a:xfrm>
          <a:prstGeom prst="rect">
            <a:avLst/>
          </a:prstGeom>
        </p:spPr>
        <p:txBody>
          <a:bodyPr wrap="square">
            <a:spAutoFit/>
          </a:bodyPr>
          <a:lstStyle/>
          <a:p>
            <a:r>
              <a:rPr lang="en-LU" sz="1833">
                <a:hlinkClick r:id="rId2"/>
              </a:rPr>
              <a:t>https://serverlessland.com/event-driven-architecture/visuals/choreography-vs-orchestration</a:t>
            </a:r>
            <a:endParaRPr lang="es-ES" sz="1833" dirty="0"/>
          </a:p>
        </p:txBody>
      </p:sp>
    </p:spTree>
    <p:extLst>
      <p:ext uri="{BB962C8B-B14F-4D97-AF65-F5344CB8AC3E}">
        <p14:creationId xmlns:p14="http://schemas.microsoft.com/office/powerpoint/2010/main" val="250869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122A-95C3-1F44-8769-14F4B714551B}"/>
              </a:ext>
            </a:extLst>
          </p:cNvPr>
          <p:cNvSpPr>
            <a:spLocks noGrp="1"/>
          </p:cNvSpPr>
          <p:nvPr>
            <p:ph type="title"/>
          </p:nvPr>
        </p:nvSpPr>
        <p:spPr/>
        <p:txBody>
          <a:bodyPr/>
          <a:lstStyle/>
          <a:p>
            <a:r>
              <a:rPr lang="en-LU" dirty="0">
                <a:solidFill>
                  <a:schemeClr val="tx1"/>
                </a:solidFill>
                <a:latin typeface="+mn-lt"/>
              </a:rPr>
              <a:t>Why orchestration?</a:t>
            </a:r>
          </a:p>
        </p:txBody>
      </p:sp>
      <p:sp>
        <p:nvSpPr>
          <p:cNvPr id="5" name="Content Placeholder 4">
            <a:extLst>
              <a:ext uri="{FF2B5EF4-FFF2-40B4-BE49-F238E27FC236}">
                <a16:creationId xmlns:a16="http://schemas.microsoft.com/office/drawing/2014/main" id="{697DBEF2-6F6E-3B4F-A75D-2EABA7593B9F}"/>
              </a:ext>
            </a:extLst>
          </p:cNvPr>
          <p:cNvSpPr>
            <a:spLocks noGrp="1"/>
          </p:cNvSpPr>
          <p:nvPr>
            <p:ph idx="1"/>
          </p:nvPr>
        </p:nvSpPr>
        <p:spPr>
          <a:xfrm>
            <a:off x="609600" y="2519520"/>
            <a:ext cx="10972800" cy="1818959"/>
          </a:xfrm>
        </p:spPr>
        <p:txBody>
          <a:bodyPr anchor="ctr"/>
          <a:lstStyle/>
          <a:p>
            <a:r>
              <a:rPr lang="en-LU" sz="3600" dirty="0">
                <a:latin typeface="+mn-lt"/>
              </a:rPr>
              <a:t>Isolate tasks in </a:t>
            </a:r>
            <a:r>
              <a:rPr lang="en-LU" sz="3600">
                <a:solidFill>
                  <a:schemeClr val="accent1"/>
                </a:solidFill>
                <a:latin typeface="+mn-lt"/>
              </a:rPr>
              <a:t>logical components</a:t>
            </a:r>
            <a:endParaRPr lang="en-LU" sz="3600" dirty="0">
              <a:latin typeface="+mn-lt"/>
            </a:endParaRPr>
          </a:p>
          <a:p>
            <a:br>
              <a:rPr lang="en-LU" sz="3600" dirty="0">
                <a:latin typeface="+mn-lt"/>
              </a:rPr>
            </a:br>
            <a:r>
              <a:rPr lang="en-LU" sz="3600" dirty="0">
                <a:latin typeface="+mn-lt"/>
              </a:rPr>
              <a:t>Centralize the </a:t>
            </a:r>
            <a:r>
              <a:rPr lang="en-LU" sz="3600">
                <a:solidFill>
                  <a:schemeClr val="accent1"/>
                </a:solidFill>
                <a:latin typeface="+mn-lt"/>
              </a:rPr>
              <a:t>orchestration workflow</a:t>
            </a:r>
            <a:endParaRPr lang="en-LU" sz="3600" dirty="0">
              <a:latin typeface="+mn-lt"/>
            </a:endParaRPr>
          </a:p>
        </p:txBody>
      </p:sp>
    </p:spTree>
    <p:extLst>
      <p:ext uri="{BB962C8B-B14F-4D97-AF65-F5344CB8AC3E}">
        <p14:creationId xmlns:p14="http://schemas.microsoft.com/office/powerpoint/2010/main" val="1773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C195A-E782-8640-81E2-609AE5753FE1}"/>
              </a:ext>
            </a:extLst>
          </p:cNvPr>
          <p:cNvSpPr>
            <a:spLocks noGrp="1"/>
          </p:cNvSpPr>
          <p:nvPr>
            <p:ph type="title"/>
          </p:nvPr>
        </p:nvSpPr>
        <p:spPr/>
        <p:txBody>
          <a:bodyPr/>
          <a:lstStyle/>
          <a:p>
            <a:r>
              <a:rPr lang="en-LU" dirty="0">
                <a:latin typeface="+mn-lt"/>
              </a:rPr>
              <a:t>What is AWS Step Functions?</a:t>
            </a:r>
          </a:p>
        </p:txBody>
      </p:sp>
    </p:spTree>
    <p:extLst>
      <p:ext uri="{BB962C8B-B14F-4D97-AF65-F5344CB8AC3E}">
        <p14:creationId xmlns:p14="http://schemas.microsoft.com/office/powerpoint/2010/main" val="409036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25A34D-C09B-4D47-85CE-E8A7FF298CE3}"/>
              </a:ext>
            </a:extLst>
          </p:cNvPr>
          <p:cNvSpPr>
            <a:spLocks noGrp="1"/>
          </p:cNvSpPr>
          <p:nvPr>
            <p:ph type="title"/>
          </p:nvPr>
        </p:nvSpPr>
        <p:spPr>
          <a:xfrm>
            <a:off x="609600" y="914401"/>
            <a:ext cx="10972800" cy="951030"/>
          </a:xfrm>
        </p:spPr>
        <p:txBody>
          <a:bodyPr/>
          <a:lstStyle/>
          <a:p>
            <a:r>
              <a:rPr lang="en-US" sz="3000" dirty="0">
                <a:latin typeface="+mn-lt"/>
              </a:rPr>
              <a:t>What is AWS Step Functions?</a:t>
            </a:r>
            <a:br>
              <a:rPr lang="en-US" sz="3000" dirty="0">
                <a:latin typeface="+mn-lt"/>
              </a:rPr>
            </a:br>
            <a:endParaRPr lang="en-US" dirty="0">
              <a:latin typeface="+mn-lt"/>
            </a:endParaRPr>
          </a:p>
        </p:txBody>
      </p:sp>
      <p:sp>
        <p:nvSpPr>
          <p:cNvPr id="3" name="Content Placeholder 2">
            <a:extLst>
              <a:ext uri="{FF2B5EF4-FFF2-40B4-BE49-F238E27FC236}">
                <a16:creationId xmlns:a16="http://schemas.microsoft.com/office/drawing/2014/main" id="{29D016AC-A679-B949-956C-FA153FA09FB9}"/>
              </a:ext>
            </a:extLst>
          </p:cNvPr>
          <p:cNvSpPr>
            <a:spLocks noGrp="1"/>
          </p:cNvSpPr>
          <p:nvPr>
            <p:ph idx="1"/>
          </p:nvPr>
        </p:nvSpPr>
        <p:spPr>
          <a:xfrm>
            <a:off x="609600" y="1714500"/>
            <a:ext cx="10972800" cy="4367349"/>
          </a:xfrm>
        </p:spPr>
        <p:txBody>
          <a:bodyPr/>
          <a:lstStyle/>
          <a:p>
            <a:r>
              <a:rPr lang="en-US" sz="2400" dirty="0">
                <a:latin typeface="+mn-lt"/>
              </a:rPr>
              <a:t>A </a:t>
            </a:r>
            <a:r>
              <a:rPr lang="en-US" sz="2400" dirty="0">
                <a:solidFill>
                  <a:schemeClr val="accent1"/>
                </a:solidFill>
                <a:latin typeface="+mn-lt"/>
              </a:rPr>
              <a:t>serverless</a:t>
            </a:r>
            <a:r>
              <a:rPr lang="en-US" sz="2400" dirty="0">
                <a:latin typeface="+mn-lt"/>
              </a:rPr>
              <a:t> workflow service offered by AWS</a:t>
            </a:r>
          </a:p>
          <a:p>
            <a:r>
              <a:rPr lang="en-US" sz="2400" dirty="0">
                <a:latin typeface="+mn-lt"/>
              </a:rPr>
              <a:t>Available in </a:t>
            </a:r>
            <a:r>
              <a:rPr lang="en-US" sz="2400" dirty="0">
                <a:solidFill>
                  <a:schemeClr val="accent1"/>
                </a:solidFill>
                <a:latin typeface="+mn-lt"/>
              </a:rPr>
              <a:t>almost every </a:t>
            </a:r>
            <a:r>
              <a:rPr lang="en-US" sz="2400" dirty="0">
                <a:latin typeface="+mn-lt"/>
              </a:rPr>
              <a:t>AWS region</a:t>
            </a:r>
          </a:p>
          <a:p>
            <a:endParaRPr lang="en-US" sz="2400" dirty="0">
              <a:latin typeface="+mn-lt"/>
            </a:endParaRPr>
          </a:p>
          <a:p>
            <a:r>
              <a:rPr lang="en-US" sz="2400" dirty="0">
                <a:latin typeface="+mn-lt"/>
              </a:rPr>
              <a:t>A workflow built on AWS Step Functions:</a:t>
            </a:r>
          </a:p>
          <a:p>
            <a:pPr marL="342900" indent="-342900">
              <a:buFont typeface="Arial" panose="020B0604020202020204" pitchFamily="34" charset="0"/>
              <a:buChar char="•"/>
            </a:pPr>
            <a:r>
              <a:rPr lang="en-US" sz="2400" dirty="0">
                <a:latin typeface="+mn-lt"/>
              </a:rPr>
              <a:t>is built using a </a:t>
            </a:r>
            <a:r>
              <a:rPr lang="en-US" sz="2400" dirty="0">
                <a:solidFill>
                  <a:schemeClr val="accent1"/>
                </a:solidFill>
                <a:latin typeface="+mn-lt"/>
              </a:rPr>
              <a:t>state machine</a:t>
            </a:r>
          </a:p>
          <a:p>
            <a:pPr marL="342900" indent="-342900">
              <a:buFont typeface="Arial" panose="020B0604020202020204" pitchFamily="34" charset="0"/>
              <a:buChar char="•"/>
            </a:pPr>
            <a:r>
              <a:rPr lang="en-US" sz="2400" dirty="0">
                <a:latin typeface="+mn-lt"/>
              </a:rPr>
              <a:t>is composed of </a:t>
            </a:r>
            <a:r>
              <a:rPr lang="en-US" sz="2400" dirty="0">
                <a:solidFill>
                  <a:schemeClr val="accent1"/>
                </a:solidFill>
                <a:latin typeface="+mn-lt"/>
              </a:rPr>
              <a:t>steps</a:t>
            </a:r>
            <a:r>
              <a:rPr lang="en-US" sz="2400" dirty="0">
                <a:latin typeface="+mn-lt"/>
              </a:rPr>
              <a:t> called </a:t>
            </a:r>
            <a:r>
              <a:rPr lang="en-US" sz="2400" dirty="0">
                <a:solidFill>
                  <a:schemeClr val="accent1"/>
                </a:solidFill>
                <a:latin typeface="+mn-lt"/>
              </a:rPr>
              <a:t>states</a:t>
            </a:r>
          </a:p>
          <a:p>
            <a:pPr marL="342900" indent="-342900">
              <a:buFont typeface="Arial" panose="020B0604020202020204" pitchFamily="34" charset="0"/>
              <a:buChar char="•"/>
            </a:pPr>
            <a:r>
              <a:rPr lang="en-US" sz="2400" dirty="0">
                <a:latin typeface="+mn-lt"/>
              </a:rPr>
              <a:t>is written using </a:t>
            </a:r>
            <a:r>
              <a:rPr lang="en-US" sz="2400" dirty="0">
                <a:solidFill>
                  <a:schemeClr val="accent1"/>
                </a:solidFill>
                <a:latin typeface="+mn-lt"/>
              </a:rPr>
              <a:t>Amazon States Language </a:t>
            </a:r>
            <a:r>
              <a:rPr lang="en-US" sz="2400" dirty="0">
                <a:latin typeface="+mn-lt"/>
              </a:rPr>
              <a:t>or ASL</a:t>
            </a:r>
          </a:p>
          <a:p>
            <a:pPr marL="342900" indent="-342900">
              <a:buFont typeface="Arial" panose="020B0604020202020204" pitchFamily="34" charset="0"/>
              <a:buChar char="•"/>
            </a:pPr>
            <a:r>
              <a:rPr lang="en-US" sz="2400" dirty="0">
                <a:latin typeface="+mn-lt"/>
              </a:rPr>
              <a:t>can be used to </a:t>
            </a:r>
            <a:r>
              <a:rPr lang="en-US" sz="2400" dirty="0">
                <a:solidFill>
                  <a:schemeClr val="accent1"/>
                </a:solidFill>
                <a:latin typeface="+mn-lt"/>
              </a:rPr>
              <a:t>orchestrate</a:t>
            </a:r>
            <a:r>
              <a:rPr lang="en-US" sz="2400" dirty="0">
                <a:latin typeface="+mn-lt"/>
              </a:rPr>
              <a:t> multiple AWS services</a:t>
            </a:r>
          </a:p>
        </p:txBody>
      </p:sp>
    </p:spTree>
    <p:extLst>
      <p:ext uri="{BB962C8B-B14F-4D97-AF65-F5344CB8AC3E}">
        <p14:creationId xmlns:p14="http://schemas.microsoft.com/office/powerpoint/2010/main" val="304975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n-lt"/>
              </a:rPr>
              <a:t>An image processing workflow</a:t>
            </a:r>
          </a:p>
        </p:txBody>
      </p:sp>
      <p:grpSp>
        <p:nvGrpSpPr>
          <p:cNvPr id="25" name="Group 24"/>
          <p:cNvGrpSpPr/>
          <p:nvPr/>
        </p:nvGrpSpPr>
        <p:grpSpPr>
          <a:xfrm>
            <a:off x="3321354" y="1637502"/>
            <a:ext cx="2595098" cy="2437178"/>
            <a:chOff x="4148254" y="2074127"/>
            <a:chExt cx="6021658" cy="5586760"/>
          </a:xfrm>
        </p:grpSpPr>
        <p:pic>
          <p:nvPicPr>
            <p:cNvPr id="34" name="Picture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9684" y="2074127"/>
              <a:ext cx="5586760" cy="5586760"/>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735" y="5183457"/>
              <a:ext cx="1490547" cy="1490547"/>
            </a:xfrm>
            <a:prstGeom prst="rect">
              <a:avLst/>
            </a:prstGeom>
          </p:spPr>
        </p:pic>
        <p:sp>
          <p:nvSpPr>
            <p:cNvPr id="36" name="Rectangle 35"/>
            <p:cNvSpPr/>
            <p:nvPr/>
          </p:nvSpPr>
          <p:spPr>
            <a:xfrm>
              <a:off x="4148254" y="2720898"/>
              <a:ext cx="6021658" cy="3953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grpSp>
      <p:grpSp>
        <p:nvGrpSpPr>
          <p:cNvPr id="26" name="Group 25"/>
          <p:cNvGrpSpPr/>
          <p:nvPr/>
        </p:nvGrpSpPr>
        <p:grpSpPr>
          <a:xfrm>
            <a:off x="5229101" y="4710725"/>
            <a:ext cx="1142798" cy="1040418"/>
            <a:chOff x="4148254" y="2074127"/>
            <a:chExt cx="6021658" cy="5586760"/>
          </a:xfrm>
        </p:grpSpPr>
        <p:pic>
          <p:nvPicPr>
            <p:cNvPr id="31" name="Picture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9684" y="2074127"/>
              <a:ext cx="5586760" cy="5586760"/>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49735" y="5183457"/>
              <a:ext cx="1490547" cy="1490547"/>
            </a:xfrm>
            <a:prstGeom prst="rect">
              <a:avLst/>
            </a:prstGeom>
          </p:spPr>
        </p:pic>
        <p:sp>
          <p:nvSpPr>
            <p:cNvPr id="33" name="Rectangle 32"/>
            <p:cNvSpPr/>
            <p:nvPr/>
          </p:nvSpPr>
          <p:spPr>
            <a:xfrm>
              <a:off x="4148254" y="2720898"/>
              <a:ext cx="6021658" cy="3953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grpSp>
      <p:sp>
        <p:nvSpPr>
          <p:cNvPr id="27" name="TextBox 26"/>
          <p:cNvSpPr txBox="1"/>
          <p:nvPr/>
        </p:nvSpPr>
        <p:spPr>
          <a:xfrm>
            <a:off x="2654035" y="4710723"/>
            <a:ext cx="1651414"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DCDCDC"/>
                </a:solidFill>
                <a:ea typeface="Amazon Ember" charset="0"/>
                <a:cs typeface="Amazon Ember" charset="0"/>
              </a:rPr>
              <a:t>Mountains</a:t>
            </a:r>
          </a:p>
          <a:p>
            <a:r>
              <a:rPr lang="en-US" sz="2400" dirty="0">
                <a:solidFill>
                  <a:srgbClr val="DCDCDC"/>
                </a:solidFill>
                <a:ea typeface="Amazon Ember" charset="0"/>
                <a:cs typeface="Amazon Ember" charset="0"/>
              </a:rPr>
              <a:t>People</a:t>
            </a:r>
          </a:p>
          <a:p>
            <a:r>
              <a:rPr lang="en-US" sz="2400" dirty="0">
                <a:solidFill>
                  <a:srgbClr val="DCDCDC"/>
                </a:solidFill>
                <a:ea typeface="Amazon Ember" charset="0"/>
                <a:cs typeface="Amazon Ember" charset="0"/>
              </a:rPr>
              <a:t>Snow</a:t>
            </a:r>
          </a:p>
        </p:txBody>
      </p:sp>
      <p:pic>
        <p:nvPicPr>
          <p:cNvPr id="28" name="Picture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63080" y="1294363"/>
            <a:ext cx="1185333" cy="1172172"/>
          </a:xfrm>
          <a:prstGeom prst="rect">
            <a:avLst/>
          </a:prstGeom>
        </p:spPr>
      </p:pic>
      <p:cxnSp>
        <p:nvCxnSpPr>
          <p:cNvPr id="29" name="Curved Connector 28"/>
          <p:cNvCxnSpPr>
            <a:stCxn id="36" idx="2"/>
            <a:endCxn id="27" idx="0"/>
          </p:cNvCxnSpPr>
          <p:nvPr/>
        </p:nvCxnSpPr>
        <p:spPr>
          <a:xfrm rot="5400000">
            <a:off x="3516042" y="3607862"/>
            <a:ext cx="1066562" cy="1139161"/>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36" idx="2"/>
            <a:endCxn id="31" idx="0"/>
          </p:cNvCxnSpPr>
          <p:nvPr/>
        </p:nvCxnSpPr>
        <p:spPr>
          <a:xfrm rot="16200000" flipH="1">
            <a:off x="4673948" y="3589113"/>
            <a:ext cx="1066565" cy="1176658"/>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E4D9226-B1C5-9749-8EE8-410DD1F6D1D1}"/>
              </a:ext>
            </a:extLst>
          </p:cNvPr>
          <p:cNvSpPr txBox="1"/>
          <p:nvPr/>
        </p:nvSpPr>
        <p:spPr>
          <a:xfrm>
            <a:off x="7022963" y="2699917"/>
            <a:ext cx="4565994" cy="1980029"/>
          </a:xfrm>
          <a:prstGeom prst="rect">
            <a:avLst/>
          </a:prstGeom>
          <a:noFill/>
        </p:spPr>
        <p:txBody>
          <a:bodyPr wrap="none" rtlCol="0">
            <a:spAutoFit/>
          </a:bodyPr>
          <a:lstStyle/>
          <a:p>
            <a:pPr marL="237057" indent="-237057">
              <a:spcAft>
                <a:spcPts val="1600"/>
              </a:spcAft>
              <a:buFont typeface="Arial" panose="020B0604020202020204" pitchFamily="34" charset="0"/>
              <a:buChar char="•"/>
            </a:pPr>
            <a:r>
              <a:rPr lang="en-US" sz="3200" dirty="0"/>
              <a:t>Make a thumbnail</a:t>
            </a:r>
          </a:p>
          <a:p>
            <a:pPr marL="237057" indent="-237057">
              <a:spcAft>
                <a:spcPts val="1600"/>
              </a:spcAft>
              <a:buFont typeface="Arial" panose="020B0604020202020204" pitchFamily="34" charset="0"/>
              <a:buChar char="•"/>
            </a:pPr>
            <a:r>
              <a:rPr lang="en-US" sz="3200" dirty="0"/>
              <a:t>Identify features</a:t>
            </a:r>
          </a:p>
          <a:p>
            <a:pPr marL="237057" indent="-237057">
              <a:spcAft>
                <a:spcPts val="1600"/>
              </a:spcAft>
              <a:buFont typeface="Arial" panose="020B0604020202020204" pitchFamily="34" charset="0"/>
              <a:buChar char="•"/>
            </a:pPr>
            <a:r>
              <a:rPr lang="en-US" sz="3200" dirty="0"/>
              <a:t>Store image metadata</a:t>
            </a:r>
          </a:p>
        </p:txBody>
      </p:sp>
    </p:spTree>
    <p:extLst>
      <p:ext uri="{BB962C8B-B14F-4D97-AF65-F5344CB8AC3E}">
        <p14:creationId xmlns:p14="http://schemas.microsoft.com/office/powerpoint/2010/main" val="412007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n-lt"/>
              </a:rPr>
              <a:t>Build workflows using eight state types</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5818955" y="1498001"/>
            <a:ext cx="4607300" cy="4866008"/>
          </a:xfrm>
          <a:prstGeom prst="rect">
            <a:avLst/>
          </a:prstGeom>
        </p:spPr>
      </p:pic>
      <p:grpSp>
        <p:nvGrpSpPr>
          <p:cNvPr id="25" name="Group 24"/>
          <p:cNvGrpSpPr/>
          <p:nvPr/>
        </p:nvGrpSpPr>
        <p:grpSpPr>
          <a:xfrm>
            <a:off x="1797354" y="1637502"/>
            <a:ext cx="2595098" cy="2437178"/>
            <a:chOff x="4148254" y="2074127"/>
            <a:chExt cx="6021658" cy="5586760"/>
          </a:xfrm>
        </p:grpSpPr>
        <p:pic>
          <p:nvPicPr>
            <p:cNvPr id="34" name="Picture 3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39684" y="2074127"/>
              <a:ext cx="5586760" cy="5586760"/>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49735" y="5183457"/>
              <a:ext cx="1490547" cy="1490547"/>
            </a:xfrm>
            <a:prstGeom prst="rect">
              <a:avLst/>
            </a:prstGeom>
          </p:spPr>
        </p:pic>
        <p:sp>
          <p:nvSpPr>
            <p:cNvPr id="36" name="Rectangle 35"/>
            <p:cNvSpPr/>
            <p:nvPr/>
          </p:nvSpPr>
          <p:spPr>
            <a:xfrm>
              <a:off x="4148254" y="2720898"/>
              <a:ext cx="6021658" cy="3953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grpSp>
      <p:grpSp>
        <p:nvGrpSpPr>
          <p:cNvPr id="26" name="Group 25"/>
          <p:cNvGrpSpPr/>
          <p:nvPr/>
        </p:nvGrpSpPr>
        <p:grpSpPr>
          <a:xfrm>
            <a:off x="3705101" y="4710725"/>
            <a:ext cx="1142798" cy="1040418"/>
            <a:chOff x="4148254" y="2074127"/>
            <a:chExt cx="6021658" cy="5586760"/>
          </a:xfrm>
        </p:grpSpPr>
        <p:pic>
          <p:nvPicPr>
            <p:cNvPr id="31" name="Picture 3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39684" y="2074127"/>
              <a:ext cx="5586760" cy="5586760"/>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49735" y="5183457"/>
              <a:ext cx="1490547" cy="1490547"/>
            </a:xfrm>
            <a:prstGeom prst="rect">
              <a:avLst/>
            </a:prstGeom>
          </p:spPr>
        </p:pic>
        <p:sp>
          <p:nvSpPr>
            <p:cNvPr id="33" name="Rectangle 32"/>
            <p:cNvSpPr/>
            <p:nvPr/>
          </p:nvSpPr>
          <p:spPr>
            <a:xfrm>
              <a:off x="4148254" y="2720898"/>
              <a:ext cx="6021658" cy="3953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grpSp>
      <p:sp>
        <p:nvSpPr>
          <p:cNvPr id="27" name="TextBox 26"/>
          <p:cNvSpPr txBox="1"/>
          <p:nvPr/>
        </p:nvSpPr>
        <p:spPr>
          <a:xfrm>
            <a:off x="1130035" y="4710723"/>
            <a:ext cx="1651414"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DCDCDC"/>
                </a:solidFill>
                <a:ea typeface="Amazon Ember" charset="0"/>
                <a:cs typeface="Amazon Ember" charset="0"/>
              </a:rPr>
              <a:t>Mountains</a:t>
            </a:r>
          </a:p>
          <a:p>
            <a:r>
              <a:rPr lang="en-US" sz="2400" dirty="0">
                <a:solidFill>
                  <a:srgbClr val="DCDCDC"/>
                </a:solidFill>
                <a:ea typeface="Amazon Ember" charset="0"/>
                <a:cs typeface="Amazon Ember" charset="0"/>
              </a:rPr>
              <a:t>People</a:t>
            </a:r>
          </a:p>
          <a:p>
            <a:r>
              <a:rPr lang="en-US" sz="2400" dirty="0">
                <a:solidFill>
                  <a:srgbClr val="DCDCDC"/>
                </a:solidFill>
                <a:ea typeface="Amazon Ember" charset="0"/>
                <a:cs typeface="Amazon Ember" charset="0"/>
              </a:rPr>
              <a:t>Snow</a:t>
            </a:r>
          </a:p>
        </p:txBody>
      </p:sp>
      <p:pic>
        <p:nvPicPr>
          <p:cNvPr id="28" name="Picture 2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9080" y="1294363"/>
            <a:ext cx="1185333" cy="1172172"/>
          </a:xfrm>
          <a:prstGeom prst="rect">
            <a:avLst/>
          </a:prstGeom>
        </p:spPr>
      </p:pic>
      <p:cxnSp>
        <p:nvCxnSpPr>
          <p:cNvPr id="29" name="Curved Connector 28"/>
          <p:cNvCxnSpPr>
            <a:stCxn id="36" idx="2"/>
            <a:endCxn id="27" idx="0"/>
          </p:cNvCxnSpPr>
          <p:nvPr/>
        </p:nvCxnSpPr>
        <p:spPr>
          <a:xfrm rot="5400000">
            <a:off x="1992042" y="3607862"/>
            <a:ext cx="1066562" cy="1139161"/>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36" idx="2"/>
            <a:endCxn id="31" idx="0"/>
          </p:cNvCxnSpPr>
          <p:nvPr/>
        </p:nvCxnSpPr>
        <p:spPr>
          <a:xfrm rot="16200000" flipH="1">
            <a:off x="3149948" y="3589113"/>
            <a:ext cx="1066565" cy="1176658"/>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B934215-992D-5640-A14C-1D7F2D1684F4}"/>
              </a:ext>
            </a:extLst>
          </p:cNvPr>
          <p:cNvSpPr/>
          <p:nvPr/>
        </p:nvSpPr>
        <p:spPr>
          <a:xfrm>
            <a:off x="5802988" y="1498001"/>
            <a:ext cx="4623267" cy="4866008"/>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endParaRPr lang="en-US" sz="1600" dirty="0">
              <a:solidFill>
                <a:srgbClr val="FF4F8B"/>
              </a:solidFill>
            </a:endParaRPr>
          </a:p>
        </p:txBody>
      </p:sp>
      <p:pic>
        <p:nvPicPr>
          <p:cNvPr id="38" name="Graphic 54">
            <a:extLst>
              <a:ext uri="{FF2B5EF4-FFF2-40B4-BE49-F238E27FC236}">
                <a16:creationId xmlns:a16="http://schemas.microsoft.com/office/drawing/2014/main" id="{210E7267-8C8B-0342-BC4A-E23AFA34F2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1538" y="1499658"/>
            <a:ext cx="339560" cy="339560"/>
          </a:xfrm>
          <a:prstGeom prst="rect">
            <a:avLst/>
          </a:prstGeom>
        </p:spPr>
      </p:pic>
    </p:spTree>
    <p:extLst>
      <p:ext uri="{BB962C8B-B14F-4D97-AF65-F5344CB8AC3E}">
        <p14:creationId xmlns:p14="http://schemas.microsoft.com/office/powerpoint/2010/main" val="292992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Step Functions benefits</a:t>
            </a:r>
          </a:p>
        </p:txBody>
      </p:sp>
      <p:sp>
        <p:nvSpPr>
          <p:cNvPr id="3" name="TextBox 2">
            <a:extLst>
              <a:ext uri="{FF2B5EF4-FFF2-40B4-BE49-F238E27FC236}">
                <a16:creationId xmlns:a16="http://schemas.microsoft.com/office/drawing/2014/main" id="{D24577CA-5D2A-7E42-8CDF-E520C72D7593}"/>
              </a:ext>
            </a:extLst>
          </p:cNvPr>
          <p:cNvSpPr txBox="1"/>
          <p:nvPr/>
        </p:nvSpPr>
        <p:spPr>
          <a:xfrm>
            <a:off x="1102888" y="1819030"/>
            <a:ext cx="2878666" cy="913199"/>
          </a:xfrm>
          <a:prstGeom prst="rect">
            <a:avLst/>
          </a:prstGeom>
          <a:noFill/>
        </p:spPr>
        <p:txBody>
          <a:bodyPr wrap="square" rtlCol="0">
            <a:spAutoFit/>
          </a:bodyPr>
          <a:lstStyle/>
          <a:p>
            <a:r>
              <a:rPr lang="en-US" sz="2667" dirty="0">
                <a:solidFill>
                  <a:schemeClr val="accent1"/>
                </a:solidFill>
                <a:ea typeface="Amazon Ember" panose="020B0603020204020204" pitchFamily="34" charset="0"/>
                <a:cs typeface="Amazon Ember" panose="020B0603020204020204" pitchFamily="34" charset="0"/>
              </a:rPr>
              <a:t>Build and update apps quickly </a:t>
            </a:r>
          </a:p>
        </p:txBody>
      </p:sp>
      <p:sp>
        <p:nvSpPr>
          <p:cNvPr id="15" name="TextBox 14">
            <a:extLst>
              <a:ext uri="{FF2B5EF4-FFF2-40B4-BE49-F238E27FC236}">
                <a16:creationId xmlns:a16="http://schemas.microsoft.com/office/drawing/2014/main" id="{4B0A4254-AFB8-564E-9EB7-93D2BF278A03}"/>
              </a:ext>
            </a:extLst>
          </p:cNvPr>
          <p:cNvSpPr txBox="1"/>
          <p:nvPr/>
        </p:nvSpPr>
        <p:spPr>
          <a:xfrm>
            <a:off x="4480394" y="1933963"/>
            <a:ext cx="2579603" cy="502766"/>
          </a:xfrm>
          <a:prstGeom prst="rect">
            <a:avLst/>
          </a:prstGeom>
          <a:noFill/>
        </p:spPr>
        <p:txBody>
          <a:bodyPr wrap="square" rtlCol="0">
            <a:spAutoFit/>
          </a:bodyPr>
          <a:lstStyle/>
          <a:p>
            <a:r>
              <a:rPr lang="en-US" sz="2667" dirty="0">
                <a:solidFill>
                  <a:schemeClr val="accent1"/>
                </a:solidFill>
                <a:ea typeface="Amazon Ember" panose="020B0603020204020204" pitchFamily="34" charset="0"/>
                <a:cs typeface="Amazon Ember" panose="020B0603020204020204" pitchFamily="34" charset="0"/>
              </a:rPr>
              <a:t>Write less code</a:t>
            </a:r>
          </a:p>
        </p:txBody>
      </p:sp>
      <p:sp>
        <p:nvSpPr>
          <p:cNvPr id="16" name="TextBox 15">
            <a:extLst>
              <a:ext uri="{FF2B5EF4-FFF2-40B4-BE49-F238E27FC236}">
                <a16:creationId xmlns:a16="http://schemas.microsoft.com/office/drawing/2014/main" id="{3142F3B0-D9AC-C24C-8696-57408A1B6D86}"/>
              </a:ext>
            </a:extLst>
          </p:cNvPr>
          <p:cNvSpPr txBox="1"/>
          <p:nvPr/>
        </p:nvSpPr>
        <p:spPr>
          <a:xfrm>
            <a:off x="8070029" y="1933963"/>
            <a:ext cx="3072058" cy="502766"/>
          </a:xfrm>
          <a:prstGeom prst="rect">
            <a:avLst/>
          </a:prstGeom>
          <a:noFill/>
        </p:spPr>
        <p:txBody>
          <a:bodyPr wrap="square" rtlCol="0">
            <a:spAutoFit/>
          </a:bodyPr>
          <a:lstStyle/>
          <a:p>
            <a:r>
              <a:rPr lang="en-US" sz="2667" dirty="0">
                <a:solidFill>
                  <a:schemeClr val="accent1"/>
                </a:solidFill>
                <a:ea typeface="Amazon Ember" panose="020B0603020204020204" pitchFamily="34" charset="0"/>
                <a:cs typeface="Amazon Ember" panose="020B0603020204020204" pitchFamily="34" charset="0"/>
              </a:rPr>
              <a:t>Improve resiliency</a:t>
            </a:r>
          </a:p>
        </p:txBody>
      </p:sp>
      <p:pic>
        <p:nvPicPr>
          <p:cNvPr id="5" name="Picture 24">
            <a:extLst>
              <a:ext uri="{FF2B5EF4-FFF2-40B4-BE49-F238E27FC236}">
                <a16:creationId xmlns:a16="http://schemas.microsoft.com/office/drawing/2014/main" id="{8797968C-8A12-34FD-90A1-FD304802A7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0863" y="2598014"/>
            <a:ext cx="2878666" cy="2922505"/>
          </a:xfrm>
          <a:prstGeom prst="rect">
            <a:avLst/>
          </a:prstGeom>
        </p:spPr>
      </p:pic>
      <p:pic>
        <p:nvPicPr>
          <p:cNvPr id="6" name="Picture 5">
            <a:extLst>
              <a:ext uri="{FF2B5EF4-FFF2-40B4-BE49-F238E27FC236}">
                <a16:creationId xmlns:a16="http://schemas.microsoft.com/office/drawing/2014/main" id="{BE61878C-9B38-8307-7710-7153359D2F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59239" y="2817788"/>
            <a:ext cx="2493638" cy="2493638"/>
          </a:xfrm>
          <a:prstGeom prst="rect">
            <a:avLst/>
          </a:prstGeom>
        </p:spPr>
      </p:pic>
      <p:pic>
        <p:nvPicPr>
          <p:cNvPr id="7" name="Picture 6">
            <a:extLst>
              <a:ext uri="{FF2B5EF4-FFF2-40B4-BE49-F238E27FC236}">
                <a16:creationId xmlns:a16="http://schemas.microsoft.com/office/drawing/2014/main" id="{4F3FB7E5-A9BB-4646-B903-583AA8E539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2888" y="2619933"/>
            <a:ext cx="2878666" cy="2878666"/>
          </a:xfrm>
          <a:prstGeom prst="rect">
            <a:avLst/>
          </a:prstGeom>
        </p:spPr>
      </p:pic>
    </p:spTree>
    <p:extLst>
      <p:ext uri="{BB962C8B-B14F-4D97-AF65-F5344CB8AC3E}">
        <p14:creationId xmlns:p14="http://schemas.microsoft.com/office/powerpoint/2010/main" val="367907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83AE2-13F9-314D-9217-F277634EEA5D}"/>
              </a:ext>
            </a:extLst>
          </p:cNvPr>
          <p:cNvSpPr>
            <a:spLocks noGrp="1"/>
          </p:cNvSpPr>
          <p:nvPr>
            <p:ph type="title"/>
          </p:nvPr>
        </p:nvSpPr>
        <p:spPr/>
        <p:txBody>
          <a:bodyPr/>
          <a:lstStyle/>
          <a:p>
            <a:r>
              <a:rPr lang="en-US" dirty="0">
                <a:latin typeface="+mn-lt"/>
              </a:rPr>
              <a:t>Use Cases for AWS Step Functions</a:t>
            </a:r>
          </a:p>
        </p:txBody>
      </p:sp>
      <p:sp>
        <p:nvSpPr>
          <p:cNvPr id="4" name="TextBox 3">
            <a:extLst>
              <a:ext uri="{FF2B5EF4-FFF2-40B4-BE49-F238E27FC236}">
                <a16:creationId xmlns:a16="http://schemas.microsoft.com/office/drawing/2014/main" id="{B94370B3-42C3-304B-86E6-0D0620B83031}"/>
              </a:ext>
            </a:extLst>
          </p:cNvPr>
          <p:cNvSpPr txBox="1"/>
          <p:nvPr/>
        </p:nvSpPr>
        <p:spPr>
          <a:xfrm>
            <a:off x="624056" y="1673771"/>
            <a:ext cx="1918009" cy="913199"/>
          </a:xfrm>
          <a:prstGeom prst="rect">
            <a:avLst/>
          </a:prstGeom>
          <a:noFill/>
        </p:spPr>
        <p:txBody>
          <a:bodyPr wrap="square" rtlCol="0">
            <a:spAutoFit/>
          </a:bodyPr>
          <a:lstStyle/>
          <a:p>
            <a:pPr algn="ctr"/>
            <a:r>
              <a:rPr lang="en-US" sz="2667" dirty="0">
                <a:solidFill>
                  <a:schemeClr val="accent1"/>
                </a:solidFill>
              </a:rPr>
              <a:t>Data processing</a:t>
            </a:r>
          </a:p>
        </p:txBody>
      </p:sp>
      <p:sp>
        <p:nvSpPr>
          <p:cNvPr id="5" name="TextBox 4">
            <a:extLst>
              <a:ext uri="{FF2B5EF4-FFF2-40B4-BE49-F238E27FC236}">
                <a16:creationId xmlns:a16="http://schemas.microsoft.com/office/drawing/2014/main" id="{64006F6B-6AEC-C448-9E7A-9454F02796FE}"/>
              </a:ext>
            </a:extLst>
          </p:cNvPr>
          <p:cNvSpPr txBox="1"/>
          <p:nvPr/>
        </p:nvSpPr>
        <p:spPr>
          <a:xfrm>
            <a:off x="3254506" y="1673771"/>
            <a:ext cx="2470200" cy="913199"/>
          </a:xfrm>
          <a:prstGeom prst="rect">
            <a:avLst/>
          </a:prstGeom>
          <a:noFill/>
        </p:spPr>
        <p:txBody>
          <a:bodyPr wrap="square" rtlCol="0">
            <a:spAutoFit/>
          </a:bodyPr>
          <a:lstStyle/>
          <a:p>
            <a:pPr algn="ctr"/>
            <a:r>
              <a:rPr lang="en-US" sz="2667" dirty="0">
                <a:solidFill>
                  <a:schemeClr val="accent1"/>
                </a:solidFill>
              </a:rPr>
              <a:t>IT and security automation</a:t>
            </a:r>
          </a:p>
        </p:txBody>
      </p:sp>
      <p:sp>
        <p:nvSpPr>
          <p:cNvPr id="6" name="TextBox 5">
            <a:extLst>
              <a:ext uri="{FF2B5EF4-FFF2-40B4-BE49-F238E27FC236}">
                <a16:creationId xmlns:a16="http://schemas.microsoft.com/office/drawing/2014/main" id="{06C15150-3A95-4C4E-B44F-E840C4C88840}"/>
              </a:ext>
            </a:extLst>
          </p:cNvPr>
          <p:cNvSpPr txBox="1"/>
          <p:nvPr/>
        </p:nvSpPr>
        <p:spPr>
          <a:xfrm>
            <a:off x="6467296" y="1673771"/>
            <a:ext cx="1942789" cy="913199"/>
          </a:xfrm>
          <a:prstGeom prst="rect">
            <a:avLst/>
          </a:prstGeom>
          <a:noFill/>
        </p:spPr>
        <p:txBody>
          <a:bodyPr wrap="square" rtlCol="0">
            <a:spAutoFit/>
          </a:bodyPr>
          <a:lstStyle/>
          <a:p>
            <a:pPr algn="ctr"/>
            <a:r>
              <a:rPr lang="en-US" sz="2667" dirty="0">
                <a:solidFill>
                  <a:schemeClr val="accent1"/>
                </a:solidFill>
              </a:rPr>
              <a:t>Machine learning</a:t>
            </a:r>
          </a:p>
        </p:txBody>
      </p:sp>
      <p:sp>
        <p:nvSpPr>
          <p:cNvPr id="7" name="TextBox 6">
            <a:extLst>
              <a:ext uri="{FF2B5EF4-FFF2-40B4-BE49-F238E27FC236}">
                <a16:creationId xmlns:a16="http://schemas.microsoft.com/office/drawing/2014/main" id="{68B061DD-61BE-C846-8674-43405CF75050}"/>
              </a:ext>
            </a:extLst>
          </p:cNvPr>
          <p:cNvSpPr txBox="1"/>
          <p:nvPr/>
        </p:nvSpPr>
        <p:spPr>
          <a:xfrm>
            <a:off x="9396349" y="1673771"/>
            <a:ext cx="2245111" cy="913199"/>
          </a:xfrm>
          <a:prstGeom prst="rect">
            <a:avLst/>
          </a:prstGeom>
          <a:noFill/>
        </p:spPr>
        <p:txBody>
          <a:bodyPr wrap="square" rtlCol="0">
            <a:spAutoFit/>
          </a:bodyPr>
          <a:lstStyle/>
          <a:p>
            <a:pPr algn="ctr"/>
            <a:r>
              <a:rPr lang="en-US" sz="2667" dirty="0">
                <a:solidFill>
                  <a:schemeClr val="accent1"/>
                </a:solidFill>
              </a:rPr>
              <a:t>Microservice orchestration</a:t>
            </a:r>
          </a:p>
        </p:txBody>
      </p:sp>
      <p:pic>
        <p:nvPicPr>
          <p:cNvPr id="3" name="Picture 2">
            <a:extLst>
              <a:ext uri="{FF2B5EF4-FFF2-40B4-BE49-F238E27FC236}">
                <a16:creationId xmlns:a16="http://schemas.microsoft.com/office/drawing/2014/main" id="{7D4AD398-C471-A9FC-49D9-2E377545ED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1647" y="2988203"/>
            <a:ext cx="2314085" cy="2314085"/>
          </a:xfrm>
          <a:prstGeom prst="rect">
            <a:avLst/>
          </a:prstGeom>
        </p:spPr>
      </p:pic>
      <p:pic>
        <p:nvPicPr>
          <p:cNvPr id="9" name="Picture 8">
            <a:extLst>
              <a:ext uri="{FF2B5EF4-FFF2-40B4-BE49-F238E27FC236}">
                <a16:creationId xmlns:a16="http://schemas.microsoft.com/office/drawing/2014/main" id="{87182840-3F4D-89FA-2A2E-CA316E92FB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018" y="2870145"/>
            <a:ext cx="2314084" cy="2314084"/>
          </a:xfrm>
          <a:prstGeom prst="rect">
            <a:avLst/>
          </a:prstGeom>
        </p:spPr>
      </p:pic>
      <p:pic>
        <p:nvPicPr>
          <p:cNvPr id="11" name="Picture 10">
            <a:extLst>
              <a:ext uri="{FF2B5EF4-FFF2-40B4-BE49-F238E27FC236}">
                <a16:creationId xmlns:a16="http://schemas.microsoft.com/office/drawing/2014/main" id="{126C7CD9-4A93-504A-6135-D2553F8DF8B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61862" y="2958223"/>
            <a:ext cx="2314084" cy="2314084"/>
          </a:xfrm>
          <a:prstGeom prst="rect">
            <a:avLst/>
          </a:prstGeom>
        </p:spPr>
      </p:pic>
      <p:pic>
        <p:nvPicPr>
          <p:cNvPr id="15" name="Picture 14">
            <a:extLst>
              <a:ext uri="{FF2B5EF4-FFF2-40B4-BE49-F238E27FC236}">
                <a16:creationId xmlns:a16="http://schemas.microsoft.com/office/drawing/2014/main" id="{E7511765-E876-489C-0E88-03916EA466D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99028" y="3113292"/>
            <a:ext cx="2314084" cy="2314084"/>
          </a:xfrm>
          <a:prstGeom prst="rect">
            <a:avLst/>
          </a:prstGeom>
        </p:spPr>
      </p:pic>
    </p:spTree>
    <p:extLst>
      <p:ext uri="{BB962C8B-B14F-4D97-AF65-F5344CB8AC3E}">
        <p14:creationId xmlns:p14="http://schemas.microsoft.com/office/powerpoint/2010/main" val="357693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791965" y="1499146"/>
            <a:ext cx="2493416" cy="523220"/>
          </a:xfrm>
          <a:prstGeom prst="rect">
            <a:avLst/>
          </a:prstGeom>
          <a:noFill/>
        </p:spPr>
        <p:txBody>
          <a:bodyPr wrap="square" rtlCol="0">
            <a:spAutoFit/>
          </a:bodyPr>
          <a:lstStyle/>
          <a:p>
            <a:pPr algn="ctr"/>
            <a:r>
              <a:rPr lang="en-US" sz="2800" dirty="0">
                <a:ea typeface="Amazon Ember" panose="020B0603020204020204" pitchFamily="34" charset="0"/>
                <a:cs typeface="Amazon Ember" panose="020B0603020204020204" pitchFamily="34" charset="0"/>
              </a:rPr>
              <a:t>Visualize</a:t>
            </a:r>
          </a:p>
        </p:txBody>
      </p:sp>
      <p:sp>
        <p:nvSpPr>
          <p:cNvPr id="17" name="TextBox 16"/>
          <p:cNvSpPr txBox="1"/>
          <p:nvPr/>
        </p:nvSpPr>
        <p:spPr>
          <a:xfrm>
            <a:off x="676888" y="2235160"/>
            <a:ext cx="3513536" cy="2785378"/>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ea typeface="Amazon Ember" panose="020B0603020204020204" pitchFamily="34" charset="0"/>
                <a:cs typeface="Amazon Ember" panose="020B0603020204020204" pitchFamily="34" charset="0"/>
              </a:rPr>
              <a:t>Drag-and-drop with Workflow Studio</a:t>
            </a:r>
          </a:p>
          <a:p>
            <a:pPr marL="342900" indent="-342900">
              <a:spcAft>
                <a:spcPts val="600"/>
              </a:spcAft>
              <a:buFont typeface="Arial" panose="020B0604020202020204" pitchFamily="34" charset="0"/>
              <a:buChar char="•"/>
            </a:pPr>
            <a:r>
              <a:rPr lang="en-US" sz="2000" dirty="0">
                <a:ea typeface="Amazon Ember" panose="020B0603020204020204" pitchFamily="34" charset="0"/>
                <a:cs typeface="Amazon Ember" panose="020B0603020204020204" pitchFamily="34" charset="0"/>
              </a:rPr>
              <a:t>JSON (Amazon States Language)</a:t>
            </a:r>
          </a:p>
          <a:p>
            <a:pPr marL="342900" indent="-342900">
              <a:spcAft>
                <a:spcPts val="600"/>
              </a:spcAft>
              <a:buFont typeface="Arial" panose="020B0604020202020204" pitchFamily="34" charset="0"/>
              <a:buChar char="•"/>
            </a:pPr>
            <a:r>
              <a:rPr lang="en-US" sz="2000" dirty="0">
                <a:ea typeface="Amazon Ember" panose="020B0603020204020204" pitchFamily="34" charset="0"/>
                <a:cs typeface="Amazon Ember" panose="020B0603020204020204" pitchFamily="34" charset="0"/>
              </a:rPr>
              <a:t>CDK</a:t>
            </a:r>
            <a:r>
              <a:rPr lang="en-US" sz="2000" b="1" dirty="0">
                <a:ea typeface="Amazon Ember" panose="020B0603020204020204" pitchFamily="34" charset="0"/>
                <a:cs typeface="Amazon Ember" panose="020B0603020204020204" pitchFamily="34" charset="0"/>
              </a:rPr>
              <a:t> </a:t>
            </a:r>
            <a:r>
              <a:rPr lang="en-US" sz="2000" dirty="0">
                <a:ea typeface="Amazon Ember" panose="020B0603020204020204" pitchFamily="34" charset="0"/>
                <a:cs typeface="Amazon Ember" panose="020B0603020204020204" pitchFamily="34" charset="0"/>
              </a:rPr>
              <a:t>(TypeScript, Python, Java, C#, ...)</a:t>
            </a:r>
          </a:p>
          <a:p>
            <a:pPr marL="342900" indent="-342900">
              <a:spcAft>
                <a:spcPts val="600"/>
              </a:spcAft>
              <a:buFont typeface="Arial" panose="020B0604020202020204" pitchFamily="34" charset="0"/>
              <a:buChar char="•"/>
            </a:pPr>
            <a:r>
              <a:rPr lang="en-US" sz="2000" dirty="0">
                <a:ea typeface="Amazon Ember" panose="020B0603020204020204" pitchFamily="34" charset="0"/>
                <a:cs typeface="Amazon Ember" panose="020B0603020204020204" pitchFamily="34" charset="0"/>
              </a:rPr>
              <a:t>Data Science SDK (Python)</a:t>
            </a:r>
          </a:p>
        </p:txBody>
      </p:sp>
      <p:sp>
        <p:nvSpPr>
          <p:cNvPr id="18" name="TextBox 17"/>
          <p:cNvSpPr txBox="1"/>
          <p:nvPr/>
        </p:nvSpPr>
        <p:spPr>
          <a:xfrm>
            <a:off x="7694904" y="1499146"/>
            <a:ext cx="4142015" cy="523220"/>
          </a:xfrm>
          <a:prstGeom prst="rect">
            <a:avLst/>
          </a:prstGeom>
          <a:noFill/>
        </p:spPr>
        <p:txBody>
          <a:bodyPr wrap="square" rtlCol="0">
            <a:spAutoFit/>
          </a:bodyPr>
          <a:lstStyle/>
          <a:p>
            <a:pPr algn="ctr"/>
            <a:r>
              <a:rPr lang="en-US" sz="2800" dirty="0">
                <a:ea typeface="Amazon Ember" panose="020B0603020204020204" pitchFamily="34" charset="0"/>
                <a:cs typeface="Amazon Ember" panose="020B0603020204020204" pitchFamily="34" charset="0"/>
              </a:rPr>
              <a:t>Execute and monitor</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3908" y="2755816"/>
            <a:ext cx="2414295" cy="2524035"/>
          </a:xfrm>
          <a:prstGeom prst="rect">
            <a:avLst/>
          </a:prstGeom>
          <a:ln w="15875">
            <a:solidFill>
              <a:srgbClr val="FF4E8B"/>
            </a:solidFill>
          </a:ln>
        </p:spPr>
      </p:pic>
      <p:pic>
        <p:nvPicPr>
          <p:cNvPr id="21" name="Picture 20"/>
          <p:cNvPicPr>
            <a:picLocks noChangeAspect="1"/>
          </p:cNvPicPr>
          <p:nvPr/>
        </p:nvPicPr>
        <p:blipFill>
          <a:blip r:embed="rId4"/>
          <a:stretch>
            <a:fillRect/>
          </a:stretch>
        </p:blipFill>
        <p:spPr>
          <a:xfrm>
            <a:off x="7999389" y="2121239"/>
            <a:ext cx="3533047" cy="2272953"/>
          </a:xfrm>
          <a:prstGeom prst="rect">
            <a:avLst/>
          </a:prstGeom>
        </p:spPr>
      </p:pic>
      <p:pic>
        <p:nvPicPr>
          <p:cNvPr id="11" name="Graphic 54">
            <a:extLst>
              <a:ext uri="{FF2B5EF4-FFF2-40B4-BE49-F238E27FC236}">
                <a16:creationId xmlns:a16="http://schemas.microsoft.com/office/drawing/2014/main" id="{210E7267-8C8B-0342-BC4A-E23AFA34F2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3908" y="2755817"/>
            <a:ext cx="339560" cy="339560"/>
          </a:xfrm>
          <a:prstGeom prst="rect">
            <a:avLst/>
          </a:prstGeom>
        </p:spPr>
      </p:pic>
      <p:pic>
        <p:nvPicPr>
          <p:cNvPr id="2" name="Picture 1"/>
          <p:cNvPicPr>
            <a:picLocks noChangeAspect="1"/>
          </p:cNvPicPr>
          <p:nvPr/>
        </p:nvPicPr>
        <p:blipFill rotWithShape="1">
          <a:blip r:embed="rId7"/>
          <a:srcRect l="16842" b="16847"/>
          <a:stretch/>
        </p:blipFill>
        <p:spPr>
          <a:xfrm>
            <a:off x="7976241" y="4533803"/>
            <a:ext cx="3543763" cy="1398009"/>
          </a:xfrm>
          <a:prstGeom prst="rect">
            <a:avLst/>
          </a:prstGeom>
        </p:spPr>
      </p:pic>
      <p:sp>
        <p:nvSpPr>
          <p:cNvPr id="7" name="Rounded Rectangle 6">
            <a:extLst>
              <a:ext uri="{FF2B5EF4-FFF2-40B4-BE49-F238E27FC236}">
                <a16:creationId xmlns:a16="http://schemas.microsoft.com/office/drawing/2014/main" id="{C6B0874F-3556-4242-9B4B-3E9DB4372935}"/>
              </a:ext>
            </a:extLst>
          </p:cNvPr>
          <p:cNvSpPr/>
          <p:nvPr/>
        </p:nvSpPr>
        <p:spPr>
          <a:xfrm>
            <a:off x="7779782" y="1357292"/>
            <a:ext cx="3934543" cy="4956217"/>
          </a:xfrm>
          <a:prstGeom prst="roundRect">
            <a:avLst/>
          </a:prstGeom>
          <a:noFill/>
          <a:ln>
            <a:solidFill>
              <a:srgbClr val="FCB6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3" name="Rounded Rectangle 22">
            <a:extLst>
              <a:ext uri="{FF2B5EF4-FFF2-40B4-BE49-F238E27FC236}">
                <a16:creationId xmlns:a16="http://schemas.microsoft.com/office/drawing/2014/main" id="{35A82C9D-86EF-C84D-87BC-1C9398E7F1E2}"/>
              </a:ext>
            </a:extLst>
          </p:cNvPr>
          <p:cNvSpPr/>
          <p:nvPr/>
        </p:nvSpPr>
        <p:spPr>
          <a:xfrm>
            <a:off x="4605871" y="1357292"/>
            <a:ext cx="3009743" cy="4956217"/>
          </a:xfrm>
          <a:prstGeom prst="roundRect">
            <a:avLst/>
          </a:prstGeom>
          <a:noFill/>
          <a:ln>
            <a:solidFill>
              <a:srgbClr val="FCB6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5" name="Rounded Rectangle 24">
            <a:extLst>
              <a:ext uri="{FF2B5EF4-FFF2-40B4-BE49-F238E27FC236}">
                <a16:creationId xmlns:a16="http://schemas.microsoft.com/office/drawing/2014/main" id="{1365277D-6EDD-0E48-B9B1-3CA149F696E1}"/>
              </a:ext>
            </a:extLst>
          </p:cNvPr>
          <p:cNvSpPr/>
          <p:nvPr/>
        </p:nvSpPr>
        <p:spPr>
          <a:xfrm>
            <a:off x="466385" y="1357292"/>
            <a:ext cx="3934543" cy="4956217"/>
          </a:xfrm>
          <a:prstGeom prst="roundRect">
            <a:avLst/>
          </a:prstGeom>
          <a:noFill/>
          <a:ln>
            <a:solidFill>
              <a:srgbClr val="FCB6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6" name="TextBox 25">
            <a:extLst>
              <a:ext uri="{FF2B5EF4-FFF2-40B4-BE49-F238E27FC236}">
                <a16:creationId xmlns:a16="http://schemas.microsoft.com/office/drawing/2014/main" id="{0468CA3C-4C85-9C45-92FA-B7224EDF01AF}"/>
              </a:ext>
            </a:extLst>
          </p:cNvPr>
          <p:cNvSpPr txBox="1"/>
          <p:nvPr/>
        </p:nvSpPr>
        <p:spPr>
          <a:xfrm>
            <a:off x="1147724" y="1479749"/>
            <a:ext cx="2571865" cy="523220"/>
          </a:xfrm>
          <a:prstGeom prst="rect">
            <a:avLst/>
          </a:prstGeom>
          <a:noFill/>
        </p:spPr>
        <p:txBody>
          <a:bodyPr wrap="square" rtlCol="0">
            <a:spAutoFit/>
          </a:bodyPr>
          <a:lstStyle/>
          <a:p>
            <a:pPr algn="ctr"/>
            <a:r>
              <a:rPr lang="en-US" sz="2800" dirty="0">
                <a:ea typeface="Amazon Ember" panose="020B0603020204020204" pitchFamily="34" charset="0"/>
                <a:cs typeface="Amazon Ember" panose="020B0603020204020204" pitchFamily="34" charset="0"/>
              </a:rPr>
              <a:t>Define</a:t>
            </a:r>
          </a:p>
        </p:txBody>
      </p:sp>
      <p:sp>
        <p:nvSpPr>
          <p:cNvPr id="9" name="Title 8">
            <a:extLst>
              <a:ext uri="{FF2B5EF4-FFF2-40B4-BE49-F238E27FC236}">
                <a16:creationId xmlns:a16="http://schemas.microsoft.com/office/drawing/2014/main" id="{E1843B99-0B3E-6542-AA8F-3039F836B047}"/>
              </a:ext>
            </a:extLst>
          </p:cNvPr>
          <p:cNvSpPr>
            <a:spLocks noGrp="1"/>
          </p:cNvSpPr>
          <p:nvPr>
            <p:ph type="title"/>
          </p:nvPr>
        </p:nvSpPr>
        <p:spPr/>
        <p:txBody>
          <a:bodyPr/>
          <a:lstStyle/>
          <a:p>
            <a:r>
              <a:rPr lang="en-US" sz="3000" dirty="0">
                <a:latin typeface="+mn-lt"/>
              </a:rPr>
              <a:t>Visual workflows</a:t>
            </a:r>
            <a:endParaRPr lang="en-US" dirty="0">
              <a:latin typeface="+mn-lt"/>
            </a:endParaRPr>
          </a:p>
        </p:txBody>
      </p:sp>
    </p:spTree>
    <p:extLst>
      <p:ext uri="{BB962C8B-B14F-4D97-AF65-F5344CB8AC3E}">
        <p14:creationId xmlns:p14="http://schemas.microsoft.com/office/powerpoint/2010/main" val="160895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a:xfrm>
            <a:off x="609600" y="1714500"/>
            <a:ext cx="10972800" cy="3652282"/>
          </a:xfrm>
        </p:spPr>
        <p:txBody>
          <a:bodyPr/>
          <a:lstStyle/>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Why orchestration?</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What is AWS Step Functions?</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Workflow Studio</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Workflow types</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States</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Integrations patterns</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State machine data</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Workflow patterns</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Developer tooling</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Observability</a:t>
            </a:r>
          </a:p>
          <a:p>
            <a:pPr marL="457182" indent="-457182">
              <a:spcAft>
                <a:spcPts val="400"/>
              </a:spcAft>
              <a:buFont typeface="Arial" panose="020B0604020202020204" pitchFamily="34" charset="0"/>
              <a:buChar char="•"/>
            </a:pPr>
            <a:r>
              <a:rPr lang="en-US" sz="2000" dirty="0">
                <a:latin typeface="+mn-lt"/>
                <a:ea typeface="Amazon Ember" panose="020B0603020204020204" pitchFamily="34" charset="0"/>
                <a:cs typeface="Amazon Ember" panose="020B0603020204020204" pitchFamily="34" charset="0"/>
              </a:rPr>
              <a:t>Best practices</a:t>
            </a:r>
          </a:p>
        </p:txBody>
      </p:sp>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latin typeface="+mn-lt"/>
              </a:rPr>
              <a:t>Agenda</a:t>
            </a:r>
          </a:p>
        </p:txBody>
      </p:sp>
    </p:spTree>
    <p:extLst>
      <p:ext uri="{BB962C8B-B14F-4D97-AF65-F5344CB8AC3E}">
        <p14:creationId xmlns:p14="http://schemas.microsoft.com/office/powerpoint/2010/main" val="145862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DE52-711A-274B-B656-EB5E01EC493D}"/>
              </a:ext>
            </a:extLst>
          </p:cNvPr>
          <p:cNvSpPr>
            <a:spLocks noGrp="1"/>
          </p:cNvSpPr>
          <p:nvPr>
            <p:ph type="title"/>
          </p:nvPr>
        </p:nvSpPr>
        <p:spPr>
          <a:xfrm>
            <a:off x="609600" y="641685"/>
            <a:ext cx="10972800" cy="535531"/>
          </a:xfrm>
        </p:spPr>
        <p:txBody>
          <a:bodyPr/>
          <a:lstStyle/>
          <a:p>
            <a:r>
              <a:rPr lang="en-US" dirty="0"/>
              <a:t>Amazon States Language</a:t>
            </a:r>
          </a:p>
        </p:txBody>
      </p:sp>
      <p:sp>
        <p:nvSpPr>
          <p:cNvPr id="4" name="TextBox 3">
            <a:extLst>
              <a:ext uri="{FF2B5EF4-FFF2-40B4-BE49-F238E27FC236}">
                <a16:creationId xmlns:a16="http://schemas.microsoft.com/office/drawing/2014/main" id="{9BE95E9C-017F-074A-87AA-36A8D0F3B06B}"/>
              </a:ext>
            </a:extLst>
          </p:cNvPr>
          <p:cNvSpPr txBox="1"/>
          <p:nvPr/>
        </p:nvSpPr>
        <p:spPr>
          <a:xfrm>
            <a:off x="8871859" y="6385332"/>
            <a:ext cx="3320140" cy="307777"/>
          </a:xfrm>
          <a:prstGeom prst="rect">
            <a:avLst/>
          </a:prstGeom>
          <a:noFill/>
        </p:spPr>
        <p:txBody>
          <a:bodyPr wrap="none" rtlCol="0">
            <a:spAutoFit/>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hlinkClick r:id="rId2"/>
              </a:rPr>
              <a:t>https://states-language.net/spec.html</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a:extLst>
              <a:ext uri="{FF2B5EF4-FFF2-40B4-BE49-F238E27FC236}">
                <a16:creationId xmlns:a16="http://schemas.microsoft.com/office/drawing/2014/main" id="{61CABC55-E92B-16EE-AD6D-B193BCA0053A}"/>
              </a:ext>
            </a:extLst>
          </p:cNvPr>
          <p:cNvSpPr/>
          <p:nvPr/>
        </p:nvSpPr>
        <p:spPr>
          <a:xfrm>
            <a:off x="0" y="1177215"/>
            <a:ext cx="12191999" cy="50390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pic>
        <p:nvPicPr>
          <p:cNvPr id="14" name="Picture 13">
            <a:extLst>
              <a:ext uri="{FF2B5EF4-FFF2-40B4-BE49-F238E27FC236}">
                <a16:creationId xmlns:a16="http://schemas.microsoft.com/office/drawing/2014/main" id="{54CE22F2-153B-7721-326F-9928704C4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986" y="694919"/>
            <a:ext cx="6910777" cy="5998190"/>
          </a:xfrm>
          <a:prstGeom prst="rect">
            <a:avLst/>
          </a:prstGeom>
        </p:spPr>
      </p:pic>
    </p:spTree>
    <p:extLst>
      <p:ext uri="{BB962C8B-B14F-4D97-AF65-F5344CB8AC3E}">
        <p14:creationId xmlns:p14="http://schemas.microsoft.com/office/powerpoint/2010/main" val="222280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Workflow Studio</a:t>
            </a:r>
          </a:p>
        </p:txBody>
      </p:sp>
    </p:spTree>
    <p:extLst>
      <p:ext uri="{BB962C8B-B14F-4D97-AF65-F5344CB8AC3E}">
        <p14:creationId xmlns:p14="http://schemas.microsoft.com/office/powerpoint/2010/main" val="96754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DE52-711A-274B-B656-EB5E01EC493D}"/>
              </a:ext>
            </a:extLst>
          </p:cNvPr>
          <p:cNvSpPr>
            <a:spLocks noGrp="1"/>
          </p:cNvSpPr>
          <p:nvPr>
            <p:ph type="title"/>
          </p:nvPr>
        </p:nvSpPr>
        <p:spPr>
          <a:xfrm>
            <a:off x="336704" y="564547"/>
            <a:ext cx="11133284" cy="738664"/>
          </a:xfrm>
        </p:spPr>
        <p:txBody>
          <a:bodyPr/>
          <a:lstStyle/>
          <a:p>
            <a:r>
              <a:rPr lang="en-US" dirty="0"/>
              <a:t>Workflow Studio: Low-code visual designer</a:t>
            </a:r>
          </a:p>
        </p:txBody>
      </p:sp>
      <p:sp>
        <p:nvSpPr>
          <p:cNvPr id="11" name="Rectangle 10">
            <a:extLst>
              <a:ext uri="{FF2B5EF4-FFF2-40B4-BE49-F238E27FC236}">
                <a16:creationId xmlns:a16="http://schemas.microsoft.com/office/drawing/2014/main" id="{48245D14-0DA9-2B74-E647-4031D4DF3CA0}"/>
              </a:ext>
            </a:extLst>
          </p:cNvPr>
          <p:cNvSpPr/>
          <p:nvPr/>
        </p:nvSpPr>
        <p:spPr>
          <a:xfrm>
            <a:off x="9058531" y="1543884"/>
            <a:ext cx="2923615" cy="4524315"/>
          </a:xfrm>
          <a:prstGeom prst="rect">
            <a:avLst/>
          </a:prstGeom>
        </p:spPr>
        <p:txBody>
          <a:bodyPr wrap="square">
            <a:spAutoFit/>
          </a:bodyPr>
          <a:lstStyle/>
          <a:p>
            <a:r>
              <a:rPr lang="en-US" sz="1600" dirty="0"/>
              <a:t>Workflow Studio is a drag-and-drop visual builder.</a:t>
            </a:r>
          </a:p>
          <a:p>
            <a:endParaRPr lang="en-US" sz="1600" dirty="0"/>
          </a:p>
          <a:p>
            <a:r>
              <a:rPr lang="en-US" sz="1600" dirty="0"/>
              <a:t>It reduces the time to build a first workflow for new developers.</a:t>
            </a:r>
          </a:p>
          <a:p>
            <a:endParaRPr lang="en-US" sz="1600" dirty="0"/>
          </a:p>
          <a:p>
            <a:r>
              <a:rPr lang="en-US" sz="1600" dirty="0"/>
              <a:t>Experienced developers can use it to build and share prototypes with stackholders faster.</a:t>
            </a:r>
          </a:p>
          <a:p>
            <a:endParaRPr lang="en-US" sz="1600" dirty="0"/>
          </a:p>
          <a:p>
            <a:r>
              <a:rPr lang="en-US" sz="1600" dirty="0"/>
              <a:t>Improved workflow visualization using AWS service icons, automatic workflow layouts, and visual cues from workflow definition.</a:t>
            </a:r>
          </a:p>
        </p:txBody>
      </p:sp>
      <p:pic>
        <p:nvPicPr>
          <p:cNvPr id="5" name="Picture 4">
            <a:extLst>
              <a:ext uri="{FF2B5EF4-FFF2-40B4-BE49-F238E27FC236}">
                <a16:creationId xmlns:a16="http://schemas.microsoft.com/office/drawing/2014/main" id="{05762B6C-DECE-0E96-1B6E-761E35C55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54" y="1470391"/>
            <a:ext cx="8544180" cy="4597808"/>
          </a:xfrm>
          <a:prstGeom prst="rect">
            <a:avLst/>
          </a:prstGeom>
          <a:ln w="53975">
            <a:solidFill>
              <a:schemeClr val="accent1">
                <a:lumMod val="60000"/>
                <a:lumOff val="40000"/>
              </a:schemeClr>
            </a:solidFill>
          </a:ln>
        </p:spPr>
      </p:pic>
    </p:spTree>
    <p:extLst>
      <p:ext uri="{BB962C8B-B14F-4D97-AF65-F5344CB8AC3E}">
        <p14:creationId xmlns:p14="http://schemas.microsoft.com/office/powerpoint/2010/main" val="24790545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DE52-711A-274B-B656-EB5E01EC493D}"/>
              </a:ext>
            </a:extLst>
          </p:cNvPr>
          <p:cNvSpPr>
            <a:spLocks noGrp="1"/>
          </p:cNvSpPr>
          <p:nvPr>
            <p:ph type="title"/>
          </p:nvPr>
        </p:nvSpPr>
        <p:spPr>
          <a:xfrm>
            <a:off x="338555" y="526543"/>
            <a:ext cx="10029210" cy="738664"/>
          </a:xfrm>
        </p:spPr>
        <p:txBody>
          <a:bodyPr/>
          <a:lstStyle/>
          <a:p>
            <a:r>
              <a:rPr lang="en-US" dirty="0"/>
              <a:t>Workflow Studio: Integrations Sidebar</a:t>
            </a:r>
          </a:p>
        </p:txBody>
      </p:sp>
      <p:pic>
        <p:nvPicPr>
          <p:cNvPr id="4" name="Picture 3">
            <a:extLst>
              <a:ext uri="{FF2B5EF4-FFF2-40B4-BE49-F238E27FC236}">
                <a16:creationId xmlns:a16="http://schemas.microsoft.com/office/drawing/2014/main" id="{14BB9AE3-0621-3261-B2F2-11AD54FD8D8A}"/>
              </a:ext>
            </a:extLst>
          </p:cNvPr>
          <p:cNvPicPr>
            <a:picLocks noChangeAspect="1"/>
          </p:cNvPicPr>
          <p:nvPr/>
        </p:nvPicPr>
        <p:blipFill rotWithShape="1">
          <a:blip r:embed="rId3"/>
          <a:srcRect b="25896"/>
          <a:stretch/>
        </p:blipFill>
        <p:spPr>
          <a:xfrm>
            <a:off x="517267" y="1365045"/>
            <a:ext cx="3028038" cy="4576628"/>
          </a:xfrm>
          <a:prstGeom prst="rect">
            <a:avLst/>
          </a:prstGeom>
        </p:spPr>
      </p:pic>
      <p:pic>
        <p:nvPicPr>
          <p:cNvPr id="8" name="Picture 7">
            <a:extLst>
              <a:ext uri="{FF2B5EF4-FFF2-40B4-BE49-F238E27FC236}">
                <a16:creationId xmlns:a16="http://schemas.microsoft.com/office/drawing/2014/main" id="{62CAB171-8F65-20D2-7AF8-11EC46C8D057}"/>
              </a:ext>
            </a:extLst>
          </p:cNvPr>
          <p:cNvPicPr>
            <a:picLocks noChangeAspect="1"/>
          </p:cNvPicPr>
          <p:nvPr/>
        </p:nvPicPr>
        <p:blipFill rotWithShape="1">
          <a:blip r:embed="rId4"/>
          <a:srcRect b="50897"/>
          <a:stretch/>
        </p:blipFill>
        <p:spPr>
          <a:xfrm>
            <a:off x="4504589" y="1341684"/>
            <a:ext cx="3028039" cy="4615512"/>
          </a:xfrm>
          <a:prstGeom prst="rect">
            <a:avLst/>
          </a:prstGeom>
        </p:spPr>
      </p:pic>
      <p:pic>
        <p:nvPicPr>
          <p:cNvPr id="6" name="Picture 5">
            <a:extLst>
              <a:ext uri="{FF2B5EF4-FFF2-40B4-BE49-F238E27FC236}">
                <a16:creationId xmlns:a16="http://schemas.microsoft.com/office/drawing/2014/main" id="{3BB6DC44-AF58-E39A-5E3B-78B08207DCB3}"/>
              </a:ext>
            </a:extLst>
          </p:cNvPr>
          <p:cNvPicPr>
            <a:picLocks noChangeAspect="1"/>
          </p:cNvPicPr>
          <p:nvPr/>
        </p:nvPicPr>
        <p:blipFill rotWithShape="1">
          <a:blip r:embed="rId5"/>
          <a:srcRect b="48236"/>
          <a:stretch/>
        </p:blipFill>
        <p:spPr>
          <a:xfrm>
            <a:off x="8464897" y="1341684"/>
            <a:ext cx="3028040" cy="4615512"/>
          </a:xfrm>
          <a:prstGeom prst="rect">
            <a:avLst/>
          </a:prstGeom>
        </p:spPr>
      </p:pic>
      <p:sp>
        <p:nvSpPr>
          <p:cNvPr id="12" name="Rectangle 11">
            <a:extLst>
              <a:ext uri="{FF2B5EF4-FFF2-40B4-BE49-F238E27FC236}">
                <a16:creationId xmlns:a16="http://schemas.microsoft.com/office/drawing/2014/main" id="{9CBE96EC-D14E-C5BC-669A-BB82A431C27A}"/>
              </a:ext>
            </a:extLst>
          </p:cNvPr>
          <p:cNvSpPr/>
          <p:nvPr/>
        </p:nvSpPr>
        <p:spPr>
          <a:xfrm>
            <a:off x="338555" y="5957196"/>
            <a:ext cx="3206750" cy="379656"/>
          </a:xfrm>
          <a:prstGeom prst="rect">
            <a:avLst/>
          </a:prstGeom>
        </p:spPr>
        <p:txBody>
          <a:bodyPr wrap="square">
            <a:spAutoFit/>
          </a:bodyPr>
          <a:lstStyle/>
          <a:p>
            <a:pPr algn="ctr"/>
            <a:r>
              <a:rPr lang="en-US" sz="1867" dirty="0"/>
              <a:t>Flow States</a:t>
            </a:r>
          </a:p>
        </p:txBody>
      </p:sp>
      <p:sp>
        <p:nvSpPr>
          <p:cNvPr id="14" name="Rectangle 13">
            <a:extLst>
              <a:ext uri="{FF2B5EF4-FFF2-40B4-BE49-F238E27FC236}">
                <a16:creationId xmlns:a16="http://schemas.microsoft.com/office/drawing/2014/main" id="{6A1A1E56-8C3D-5167-4A36-A95462456A00}"/>
              </a:ext>
            </a:extLst>
          </p:cNvPr>
          <p:cNvSpPr/>
          <p:nvPr/>
        </p:nvSpPr>
        <p:spPr>
          <a:xfrm>
            <a:off x="4506132" y="5975644"/>
            <a:ext cx="3179735" cy="379656"/>
          </a:xfrm>
          <a:prstGeom prst="rect">
            <a:avLst/>
          </a:prstGeom>
        </p:spPr>
        <p:txBody>
          <a:bodyPr wrap="square">
            <a:spAutoFit/>
          </a:bodyPr>
          <a:lstStyle/>
          <a:p>
            <a:pPr algn="ctr"/>
            <a:r>
              <a:rPr lang="en-US" sz="1867" dirty="0"/>
              <a:t>Optimized Integrations</a:t>
            </a:r>
          </a:p>
        </p:txBody>
      </p:sp>
      <p:sp>
        <p:nvSpPr>
          <p:cNvPr id="15" name="Rectangle 14">
            <a:extLst>
              <a:ext uri="{FF2B5EF4-FFF2-40B4-BE49-F238E27FC236}">
                <a16:creationId xmlns:a16="http://schemas.microsoft.com/office/drawing/2014/main" id="{36D86109-64F3-1373-408F-81ACC7ADD24B}"/>
              </a:ext>
            </a:extLst>
          </p:cNvPr>
          <p:cNvSpPr/>
          <p:nvPr/>
        </p:nvSpPr>
        <p:spPr>
          <a:xfrm>
            <a:off x="8276571" y="5941673"/>
            <a:ext cx="3465168" cy="666977"/>
          </a:xfrm>
          <a:prstGeom prst="rect">
            <a:avLst/>
          </a:prstGeom>
        </p:spPr>
        <p:txBody>
          <a:bodyPr wrap="square">
            <a:spAutoFit/>
          </a:bodyPr>
          <a:lstStyle/>
          <a:p>
            <a:pPr algn="ctr"/>
            <a:r>
              <a:rPr lang="en-US" sz="1867" dirty="0"/>
              <a:t>AWS SDK Integrations (9000+)</a:t>
            </a:r>
          </a:p>
        </p:txBody>
      </p:sp>
    </p:spTree>
    <p:extLst>
      <p:ext uri="{BB962C8B-B14F-4D97-AF65-F5344CB8AC3E}">
        <p14:creationId xmlns:p14="http://schemas.microsoft.com/office/powerpoint/2010/main" val="7874657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DE52-711A-274B-B656-EB5E01EC493D}"/>
              </a:ext>
            </a:extLst>
          </p:cNvPr>
          <p:cNvSpPr>
            <a:spLocks noGrp="1"/>
          </p:cNvSpPr>
          <p:nvPr>
            <p:ph type="title"/>
          </p:nvPr>
        </p:nvSpPr>
        <p:spPr>
          <a:xfrm>
            <a:off x="287892" y="521489"/>
            <a:ext cx="9740452" cy="738664"/>
          </a:xfrm>
        </p:spPr>
        <p:txBody>
          <a:bodyPr/>
          <a:lstStyle/>
          <a:p>
            <a:r>
              <a:rPr lang="en-US" dirty="0"/>
              <a:t>Workflow Studio: Form Configuration</a:t>
            </a:r>
          </a:p>
        </p:txBody>
      </p:sp>
      <p:pic>
        <p:nvPicPr>
          <p:cNvPr id="5" name="Picture 4">
            <a:extLst>
              <a:ext uri="{FF2B5EF4-FFF2-40B4-BE49-F238E27FC236}">
                <a16:creationId xmlns:a16="http://schemas.microsoft.com/office/drawing/2014/main" id="{6605D2EA-3ED1-4A5A-BFE1-B4D74D55E960}"/>
              </a:ext>
            </a:extLst>
          </p:cNvPr>
          <p:cNvPicPr>
            <a:picLocks noChangeAspect="1"/>
          </p:cNvPicPr>
          <p:nvPr/>
        </p:nvPicPr>
        <p:blipFill rotWithShape="1">
          <a:blip r:embed="rId3"/>
          <a:srcRect t="8377" b="3705"/>
          <a:stretch/>
        </p:blipFill>
        <p:spPr>
          <a:xfrm>
            <a:off x="8313742" y="1284815"/>
            <a:ext cx="3429205" cy="4489716"/>
          </a:xfrm>
          <a:prstGeom prst="rect">
            <a:avLst/>
          </a:prstGeom>
        </p:spPr>
      </p:pic>
      <p:pic>
        <p:nvPicPr>
          <p:cNvPr id="9" name="Picture 8">
            <a:extLst>
              <a:ext uri="{FF2B5EF4-FFF2-40B4-BE49-F238E27FC236}">
                <a16:creationId xmlns:a16="http://schemas.microsoft.com/office/drawing/2014/main" id="{59E9A321-166B-A8C2-BDFE-38EC90E2B35C}"/>
              </a:ext>
            </a:extLst>
          </p:cNvPr>
          <p:cNvPicPr>
            <a:picLocks noChangeAspect="1"/>
          </p:cNvPicPr>
          <p:nvPr/>
        </p:nvPicPr>
        <p:blipFill rotWithShape="1">
          <a:blip r:embed="rId4"/>
          <a:srcRect t="7097" r="9171" b="51518"/>
          <a:stretch/>
        </p:blipFill>
        <p:spPr>
          <a:xfrm>
            <a:off x="4447617" y="3269017"/>
            <a:ext cx="3206750" cy="2505515"/>
          </a:xfrm>
          <a:prstGeom prst="rect">
            <a:avLst/>
          </a:prstGeom>
        </p:spPr>
      </p:pic>
      <p:pic>
        <p:nvPicPr>
          <p:cNvPr id="11" name="Picture 10">
            <a:extLst>
              <a:ext uri="{FF2B5EF4-FFF2-40B4-BE49-F238E27FC236}">
                <a16:creationId xmlns:a16="http://schemas.microsoft.com/office/drawing/2014/main" id="{587632BA-4EBB-3862-0FDA-D62F1AE97357}"/>
              </a:ext>
            </a:extLst>
          </p:cNvPr>
          <p:cNvPicPr>
            <a:picLocks noChangeAspect="1"/>
          </p:cNvPicPr>
          <p:nvPr/>
        </p:nvPicPr>
        <p:blipFill rotWithShape="1">
          <a:blip r:embed="rId5"/>
          <a:srcRect t="6814" b="63151"/>
          <a:stretch/>
        </p:blipFill>
        <p:spPr>
          <a:xfrm>
            <a:off x="4447617" y="1308279"/>
            <a:ext cx="3206750" cy="1818389"/>
          </a:xfrm>
          <a:prstGeom prst="rect">
            <a:avLst/>
          </a:prstGeom>
        </p:spPr>
      </p:pic>
      <p:pic>
        <p:nvPicPr>
          <p:cNvPr id="16" name="Picture 15">
            <a:extLst>
              <a:ext uri="{FF2B5EF4-FFF2-40B4-BE49-F238E27FC236}">
                <a16:creationId xmlns:a16="http://schemas.microsoft.com/office/drawing/2014/main" id="{64ADEEC7-8DAA-EB18-0D6F-67B499515F59}"/>
              </a:ext>
            </a:extLst>
          </p:cNvPr>
          <p:cNvPicPr>
            <a:picLocks noChangeAspect="1"/>
          </p:cNvPicPr>
          <p:nvPr/>
        </p:nvPicPr>
        <p:blipFill rotWithShape="1">
          <a:blip r:embed="rId6"/>
          <a:srcRect t="6952" b="19915"/>
          <a:stretch/>
        </p:blipFill>
        <p:spPr>
          <a:xfrm>
            <a:off x="449054" y="1308279"/>
            <a:ext cx="3251758" cy="4466252"/>
          </a:xfrm>
          <a:prstGeom prst="rect">
            <a:avLst/>
          </a:prstGeom>
        </p:spPr>
      </p:pic>
      <p:sp>
        <p:nvSpPr>
          <p:cNvPr id="18" name="Rectangle 17">
            <a:extLst>
              <a:ext uri="{FF2B5EF4-FFF2-40B4-BE49-F238E27FC236}">
                <a16:creationId xmlns:a16="http://schemas.microsoft.com/office/drawing/2014/main" id="{A35CA923-A219-5C64-0A30-95943C94138C}"/>
              </a:ext>
            </a:extLst>
          </p:cNvPr>
          <p:cNvSpPr/>
          <p:nvPr/>
        </p:nvSpPr>
        <p:spPr>
          <a:xfrm>
            <a:off x="287892" y="5822657"/>
            <a:ext cx="3206750" cy="379656"/>
          </a:xfrm>
          <a:prstGeom prst="rect">
            <a:avLst/>
          </a:prstGeom>
        </p:spPr>
        <p:txBody>
          <a:bodyPr wrap="square">
            <a:spAutoFit/>
          </a:bodyPr>
          <a:lstStyle/>
          <a:p>
            <a:pPr algn="ctr"/>
            <a:r>
              <a:rPr lang="en-US" sz="1867" dirty="0"/>
              <a:t>Task Configuration</a:t>
            </a:r>
          </a:p>
        </p:txBody>
      </p:sp>
      <p:sp>
        <p:nvSpPr>
          <p:cNvPr id="19" name="Rectangle 18">
            <a:extLst>
              <a:ext uri="{FF2B5EF4-FFF2-40B4-BE49-F238E27FC236}">
                <a16:creationId xmlns:a16="http://schemas.microsoft.com/office/drawing/2014/main" id="{791E2DBB-6614-9BCA-DF71-D532C2CE60E5}"/>
              </a:ext>
            </a:extLst>
          </p:cNvPr>
          <p:cNvSpPr/>
          <p:nvPr/>
        </p:nvSpPr>
        <p:spPr>
          <a:xfrm>
            <a:off x="4447617" y="5822657"/>
            <a:ext cx="3206750" cy="379656"/>
          </a:xfrm>
          <a:prstGeom prst="rect">
            <a:avLst/>
          </a:prstGeom>
        </p:spPr>
        <p:txBody>
          <a:bodyPr wrap="square">
            <a:spAutoFit/>
          </a:bodyPr>
          <a:lstStyle/>
          <a:p>
            <a:pPr algn="ctr"/>
            <a:r>
              <a:rPr lang="en-US" sz="1867" dirty="0"/>
              <a:t>Input / Output Processing</a:t>
            </a:r>
          </a:p>
        </p:txBody>
      </p:sp>
      <p:sp>
        <p:nvSpPr>
          <p:cNvPr id="20" name="Rectangle 19">
            <a:extLst>
              <a:ext uri="{FF2B5EF4-FFF2-40B4-BE49-F238E27FC236}">
                <a16:creationId xmlns:a16="http://schemas.microsoft.com/office/drawing/2014/main" id="{14553095-F747-416C-CD1C-3178C28B6CDF}"/>
              </a:ext>
            </a:extLst>
          </p:cNvPr>
          <p:cNvSpPr/>
          <p:nvPr/>
        </p:nvSpPr>
        <p:spPr>
          <a:xfrm>
            <a:off x="8313742" y="5822657"/>
            <a:ext cx="3206750" cy="379656"/>
          </a:xfrm>
          <a:prstGeom prst="rect">
            <a:avLst/>
          </a:prstGeom>
        </p:spPr>
        <p:txBody>
          <a:bodyPr wrap="square">
            <a:spAutoFit/>
          </a:bodyPr>
          <a:lstStyle/>
          <a:p>
            <a:pPr algn="ctr"/>
            <a:r>
              <a:rPr lang="en-US" sz="1867" dirty="0"/>
              <a:t>Error Handling</a:t>
            </a:r>
          </a:p>
        </p:txBody>
      </p:sp>
    </p:spTree>
    <p:extLst>
      <p:ext uri="{BB962C8B-B14F-4D97-AF65-F5344CB8AC3E}">
        <p14:creationId xmlns:p14="http://schemas.microsoft.com/office/powerpoint/2010/main" val="845625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DE52-711A-274B-B656-EB5E01EC493D}"/>
              </a:ext>
            </a:extLst>
          </p:cNvPr>
          <p:cNvSpPr>
            <a:spLocks noGrp="1"/>
          </p:cNvSpPr>
          <p:nvPr>
            <p:ph type="title"/>
          </p:nvPr>
        </p:nvSpPr>
        <p:spPr>
          <a:xfrm>
            <a:off x="449053" y="583657"/>
            <a:ext cx="10972800" cy="535531"/>
          </a:xfrm>
        </p:spPr>
        <p:txBody>
          <a:bodyPr/>
          <a:lstStyle/>
          <a:p>
            <a:r>
              <a:rPr lang="en-US" dirty="0"/>
              <a:t>Workflow Studio: ASL and Image Export</a:t>
            </a:r>
          </a:p>
        </p:txBody>
      </p:sp>
      <p:sp>
        <p:nvSpPr>
          <p:cNvPr id="20" name="Rectangle 19">
            <a:extLst>
              <a:ext uri="{FF2B5EF4-FFF2-40B4-BE49-F238E27FC236}">
                <a16:creationId xmlns:a16="http://schemas.microsoft.com/office/drawing/2014/main" id="{14553095-F747-416C-CD1C-3178C28B6CDF}"/>
              </a:ext>
            </a:extLst>
          </p:cNvPr>
          <p:cNvSpPr/>
          <p:nvPr/>
        </p:nvSpPr>
        <p:spPr>
          <a:xfrm>
            <a:off x="7611269" y="4621819"/>
            <a:ext cx="3206750" cy="379656"/>
          </a:xfrm>
          <a:prstGeom prst="rect">
            <a:avLst/>
          </a:prstGeom>
        </p:spPr>
        <p:txBody>
          <a:bodyPr wrap="square">
            <a:spAutoFit/>
          </a:bodyPr>
          <a:lstStyle/>
          <a:p>
            <a:pPr algn="ctr"/>
            <a:r>
              <a:rPr lang="en-US" sz="1867" dirty="0"/>
              <a:t>Export ASL or Graph image</a:t>
            </a:r>
          </a:p>
        </p:txBody>
      </p:sp>
      <p:pic>
        <p:nvPicPr>
          <p:cNvPr id="4" name="Picture 3">
            <a:extLst>
              <a:ext uri="{FF2B5EF4-FFF2-40B4-BE49-F238E27FC236}">
                <a16:creationId xmlns:a16="http://schemas.microsoft.com/office/drawing/2014/main" id="{E1B8631C-963F-C117-8ADF-125EEAEC8F92}"/>
              </a:ext>
            </a:extLst>
          </p:cNvPr>
          <p:cNvPicPr>
            <a:picLocks noChangeAspect="1"/>
          </p:cNvPicPr>
          <p:nvPr/>
        </p:nvPicPr>
        <p:blipFill rotWithShape="1">
          <a:blip r:embed="rId3"/>
          <a:srcRect l="8628" b="72036"/>
          <a:stretch/>
        </p:blipFill>
        <p:spPr>
          <a:xfrm>
            <a:off x="6573158" y="1187115"/>
            <a:ext cx="5282972" cy="3366777"/>
          </a:xfrm>
          <a:prstGeom prst="rect">
            <a:avLst/>
          </a:prstGeom>
        </p:spPr>
      </p:pic>
      <p:pic>
        <p:nvPicPr>
          <p:cNvPr id="7" name="Picture 6">
            <a:extLst>
              <a:ext uri="{FF2B5EF4-FFF2-40B4-BE49-F238E27FC236}">
                <a16:creationId xmlns:a16="http://schemas.microsoft.com/office/drawing/2014/main" id="{BC63861E-DE6B-5920-B1CA-3263C457DADF}"/>
              </a:ext>
            </a:extLst>
          </p:cNvPr>
          <p:cNvPicPr>
            <a:picLocks noChangeAspect="1"/>
          </p:cNvPicPr>
          <p:nvPr/>
        </p:nvPicPr>
        <p:blipFill rotWithShape="1">
          <a:blip r:embed="rId4"/>
          <a:srcRect b="49701"/>
          <a:stretch/>
        </p:blipFill>
        <p:spPr>
          <a:xfrm>
            <a:off x="449053" y="1187115"/>
            <a:ext cx="5334712" cy="4729765"/>
          </a:xfrm>
          <a:prstGeom prst="rect">
            <a:avLst/>
          </a:prstGeom>
        </p:spPr>
      </p:pic>
      <p:sp>
        <p:nvSpPr>
          <p:cNvPr id="14" name="Rectangle 13">
            <a:extLst>
              <a:ext uri="{FF2B5EF4-FFF2-40B4-BE49-F238E27FC236}">
                <a16:creationId xmlns:a16="http://schemas.microsoft.com/office/drawing/2014/main" id="{408C29D2-D7AA-116B-26E1-B706BEB39AA3}"/>
              </a:ext>
            </a:extLst>
          </p:cNvPr>
          <p:cNvSpPr/>
          <p:nvPr/>
        </p:nvSpPr>
        <p:spPr>
          <a:xfrm>
            <a:off x="1291630" y="5984807"/>
            <a:ext cx="3649557" cy="379656"/>
          </a:xfrm>
          <a:prstGeom prst="rect">
            <a:avLst/>
          </a:prstGeom>
        </p:spPr>
        <p:txBody>
          <a:bodyPr wrap="square">
            <a:spAutoFit/>
          </a:bodyPr>
          <a:lstStyle/>
          <a:p>
            <a:pPr algn="ctr"/>
            <a:r>
              <a:rPr lang="en-US" sz="1867" dirty="0"/>
              <a:t>Amazon States Language (ASL)</a:t>
            </a:r>
          </a:p>
        </p:txBody>
      </p:sp>
    </p:spTree>
    <p:extLst>
      <p:ext uri="{BB962C8B-B14F-4D97-AF65-F5344CB8AC3E}">
        <p14:creationId xmlns:p14="http://schemas.microsoft.com/office/powerpoint/2010/main" val="399441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pPr defTabSz="609576" rtl="1"/>
            <a:r>
              <a:rPr lang="en-US" dirty="0"/>
              <a:t>Workflow types</a:t>
            </a:r>
          </a:p>
        </p:txBody>
      </p:sp>
    </p:spTree>
    <p:extLst>
      <p:ext uri="{BB962C8B-B14F-4D97-AF65-F5344CB8AC3E}">
        <p14:creationId xmlns:p14="http://schemas.microsoft.com/office/powerpoint/2010/main" val="249409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Workflow Types</a:t>
            </a:r>
          </a:p>
        </p:txBody>
      </p:sp>
      <p:sp>
        <p:nvSpPr>
          <p:cNvPr id="3" name="Rectangle 2">
            <a:extLst>
              <a:ext uri="{FF2B5EF4-FFF2-40B4-BE49-F238E27FC236}">
                <a16:creationId xmlns:a16="http://schemas.microsoft.com/office/drawing/2014/main" id="{FC5E5CA7-66FF-7043-B767-BFFC308B7322}"/>
              </a:ext>
            </a:extLst>
          </p:cNvPr>
          <p:cNvSpPr/>
          <p:nvPr/>
        </p:nvSpPr>
        <p:spPr>
          <a:xfrm>
            <a:off x="1293628" y="4139046"/>
            <a:ext cx="3668233" cy="891685"/>
          </a:xfrm>
          <a:prstGeom prst="rect">
            <a:avLst/>
          </a:prstGeom>
          <a:noFill/>
          <a:ln w="381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STANDARD</a:t>
            </a:r>
          </a:p>
        </p:txBody>
      </p:sp>
      <p:sp>
        <p:nvSpPr>
          <p:cNvPr id="4" name="Parallelogram 3">
            <a:extLst>
              <a:ext uri="{FF2B5EF4-FFF2-40B4-BE49-F238E27FC236}">
                <a16:creationId xmlns:a16="http://schemas.microsoft.com/office/drawing/2014/main" id="{0CA5A38B-D2FA-DC47-B1FB-4D55E1B7E1CB}"/>
              </a:ext>
            </a:extLst>
          </p:cNvPr>
          <p:cNvSpPr/>
          <p:nvPr/>
        </p:nvSpPr>
        <p:spPr>
          <a:xfrm>
            <a:off x="6722407" y="4139046"/>
            <a:ext cx="4037419" cy="891685"/>
          </a:xfrm>
          <a:prstGeom prst="parallelogram">
            <a:avLst>
              <a:gd name="adj" fmla="val 54133"/>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bg1"/>
                </a:solidFill>
              </a:rPr>
              <a:t>EXPRESS WORKFLOWS</a:t>
            </a:r>
          </a:p>
        </p:txBody>
      </p:sp>
      <p:pic>
        <p:nvPicPr>
          <p:cNvPr id="61" name="Graphic 10">
            <a:extLst>
              <a:ext uri="{FF2B5EF4-FFF2-40B4-BE49-F238E27FC236}">
                <a16:creationId xmlns:a16="http://schemas.microsoft.com/office/drawing/2014/main" id="{D7532C0D-470D-6942-9B85-D24DBA45A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4250" y="1725823"/>
            <a:ext cx="2046989" cy="2046989"/>
          </a:xfrm>
          <a:prstGeom prst="rect">
            <a:avLst/>
          </a:prstGeom>
        </p:spPr>
      </p:pic>
      <p:pic>
        <p:nvPicPr>
          <p:cNvPr id="62" name="Graphic 10">
            <a:extLst>
              <a:ext uri="{FF2B5EF4-FFF2-40B4-BE49-F238E27FC236}">
                <a16:creationId xmlns:a16="http://schemas.microsoft.com/office/drawing/2014/main" id="{AB6E514D-3EC8-5D45-8920-F11B01462E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6168" y="1691186"/>
            <a:ext cx="2046989" cy="2046989"/>
          </a:xfrm>
          <a:prstGeom prst="rect">
            <a:avLst/>
          </a:prstGeom>
        </p:spPr>
      </p:pic>
    </p:spTree>
    <p:extLst>
      <p:ext uri="{BB962C8B-B14F-4D97-AF65-F5344CB8AC3E}">
        <p14:creationId xmlns:p14="http://schemas.microsoft.com/office/powerpoint/2010/main" val="255834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Which one is right for my use case?</a:t>
            </a:r>
          </a:p>
        </p:txBody>
      </p:sp>
      <p:sp>
        <p:nvSpPr>
          <p:cNvPr id="3" name="Rectangle 2"/>
          <p:cNvSpPr/>
          <p:nvPr/>
        </p:nvSpPr>
        <p:spPr>
          <a:xfrm>
            <a:off x="1100307" y="1962791"/>
            <a:ext cx="4770840" cy="4324952"/>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p:cNvSpPr txBox="1"/>
          <p:nvPr/>
        </p:nvSpPr>
        <p:spPr>
          <a:xfrm>
            <a:off x="1155759" y="2108161"/>
            <a:ext cx="4659935" cy="605230"/>
          </a:xfrm>
          <a:prstGeom prst="rect">
            <a:avLst/>
          </a:prstGeom>
          <a:noFill/>
        </p:spPr>
        <p:txBody>
          <a:bodyPr wrap="square" rtlCol="0">
            <a:spAutoFit/>
          </a:bodyPr>
          <a:lstStyle/>
          <a:p>
            <a:pPr algn="ctr"/>
            <a:r>
              <a:rPr lang="en-US" sz="3333" dirty="0">
                <a:latin typeface="Amazon Ember" panose="020B0603020204020204" pitchFamily="34" charset="0"/>
                <a:ea typeface="Amazon Ember" panose="020B0603020204020204" pitchFamily="34" charset="0"/>
                <a:cs typeface="Amazon Ember" panose="020B0603020204020204" pitchFamily="34" charset="0"/>
              </a:rPr>
              <a:t>Standard Workflows</a:t>
            </a:r>
          </a:p>
        </p:txBody>
      </p:sp>
      <p:sp>
        <p:nvSpPr>
          <p:cNvPr id="5" name="Rectangle 4"/>
          <p:cNvSpPr/>
          <p:nvPr/>
        </p:nvSpPr>
        <p:spPr>
          <a:xfrm>
            <a:off x="6425848" y="1962791"/>
            <a:ext cx="4770839" cy="4324952"/>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Box 5"/>
          <p:cNvSpPr txBox="1"/>
          <p:nvPr/>
        </p:nvSpPr>
        <p:spPr>
          <a:xfrm>
            <a:off x="6736071" y="2108161"/>
            <a:ext cx="4150392" cy="605230"/>
          </a:xfrm>
          <a:prstGeom prst="rect">
            <a:avLst/>
          </a:prstGeom>
          <a:noFill/>
        </p:spPr>
        <p:txBody>
          <a:bodyPr wrap="square" rtlCol="0">
            <a:spAutoFit/>
          </a:bodyPr>
          <a:lstStyle/>
          <a:p>
            <a:pPr algn="ctr"/>
            <a:r>
              <a:rPr lang="en-US" sz="3333" dirty="0">
                <a:latin typeface="Amazon Ember" panose="020B0603020204020204" pitchFamily="34" charset="0"/>
                <a:ea typeface="Amazon Ember" panose="020B0603020204020204" pitchFamily="34" charset="0"/>
                <a:cs typeface="Amazon Ember" panose="020B0603020204020204" pitchFamily="34" charset="0"/>
              </a:rPr>
              <a:t>Express Workflows</a:t>
            </a:r>
          </a:p>
        </p:txBody>
      </p:sp>
      <p:sp>
        <p:nvSpPr>
          <p:cNvPr id="8" name="TextBox 7"/>
          <p:cNvSpPr txBox="1"/>
          <p:nvPr/>
        </p:nvSpPr>
        <p:spPr>
          <a:xfrm>
            <a:off x="1616780" y="2918410"/>
            <a:ext cx="2438400" cy="1274195"/>
          </a:xfrm>
          <a:prstGeom prst="rect">
            <a:avLst/>
          </a:prstGeom>
          <a:noFill/>
        </p:spPr>
        <p:txBody>
          <a:bodyPr wrap="square" rtlCol="0">
            <a:spAutoFit/>
          </a:bodyPr>
          <a:lstStyle/>
          <a:p>
            <a:pPr marL="380985" indent="-380985">
              <a:buFontTx/>
              <a:buChar char="-"/>
            </a:pPr>
            <a:endParaRPr lang="en-US" sz="3840" dirty="0">
              <a:latin typeface="Amazon Ember" panose="020B0603020204020204" pitchFamily="34" charset="0"/>
              <a:ea typeface="Amazon Ember" panose="020B0603020204020204" pitchFamily="34" charset="0"/>
              <a:cs typeface="Amazon Ember" panose="020B0603020204020204" pitchFamily="34" charset="0"/>
            </a:endParaRPr>
          </a:p>
          <a:p>
            <a:pPr marL="380985" indent="-380985">
              <a:buFontTx/>
              <a:buChar char="-"/>
            </a:pPr>
            <a:endParaRPr lang="en-US" sz="38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1410530" y="2855279"/>
            <a:ext cx="4770840" cy="2862322"/>
          </a:xfrm>
          <a:prstGeom prst="rect">
            <a:avLst/>
          </a:prstGeom>
          <a:noFill/>
        </p:spPr>
        <p:txBody>
          <a:bodyPr wrap="square" rtlCol="0">
            <a:spAutoFit/>
          </a:bodyPr>
          <a:lstStyle/>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IT automation</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Report generation</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Order processing</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Payment and billing processing</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ML model training</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ETL and big data orchestration (AWS Glue, Amazon EMR)</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Media processing (Video, Image, Audio)</a:t>
            </a:r>
          </a:p>
        </p:txBody>
      </p:sp>
      <p:sp>
        <p:nvSpPr>
          <p:cNvPr id="10" name="TextBox 9"/>
          <p:cNvSpPr txBox="1"/>
          <p:nvPr/>
        </p:nvSpPr>
        <p:spPr>
          <a:xfrm>
            <a:off x="6736071" y="2918410"/>
            <a:ext cx="3782845" cy="2308324"/>
          </a:xfrm>
          <a:prstGeom prst="rect">
            <a:avLst/>
          </a:prstGeom>
          <a:noFill/>
        </p:spPr>
        <p:txBody>
          <a:bodyPr wrap="square" rtlCol="0">
            <a:spAutoFit/>
          </a:bodyPr>
          <a:lstStyle/>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Event driven microservices orchestration</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High volume data streaming and processing</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IoT data ingestion</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Order / Cart validation</a:t>
            </a:r>
          </a:p>
          <a:p>
            <a:pPr marL="380985" indent="-380985">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Payment reconciliation</a:t>
            </a:r>
          </a:p>
        </p:txBody>
      </p:sp>
      <p:sp>
        <p:nvSpPr>
          <p:cNvPr id="12" name="TextBox 11"/>
          <p:cNvSpPr txBox="1"/>
          <p:nvPr/>
        </p:nvSpPr>
        <p:spPr>
          <a:xfrm>
            <a:off x="81268" y="1352387"/>
            <a:ext cx="1111541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Flexibility to select the right workflow type for your needs, or integrate them together</a:t>
            </a:r>
          </a:p>
        </p:txBody>
      </p:sp>
    </p:spTree>
    <p:extLst>
      <p:ext uri="{BB962C8B-B14F-4D97-AF65-F5344CB8AC3E}">
        <p14:creationId xmlns:p14="http://schemas.microsoft.com/office/powerpoint/2010/main" val="258122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b="0" i="0" dirty="0">
                <a:effectLst/>
                <a:latin typeface="Amazon Ember" panose="020B0603020204020204" pitchFamily="34" charset="0"/>
              </a:rPr>
              <a:t>Execution guarantees</a:t>
            </a:r>
          </a:p>
        </p:txBody>
      </p:sp>
      <p:sp>
        <p:nvSpPr>
          <p:cNvPr id="8" name="TextBox 7"/>
          <p:cNvSpPr txBox="1"/>
          <p:nvPr/>
        </p:nvSpPr>
        <p:spPr>
          <a:xfrm>
            <a:off x="1616780" y="2918410"/>
            <a:ext cx="2438400" cy="1274195"/>
          </a:xfrm>
          <a:prstGeom prst="rect">
            <a:avLst/>
          </a:prstGeom>
          <a:noFill/>
        </p:spPr>
        <p:txBody>
          <a:bodyPr wrap="square" rtlCol="0">
            <a:spAutoFit/>
          </a:bodyPr>
          <a:lstStyle/>
          <a:p>
            <a:pPr marL="380985" indent="-380985">
              <a:buFontTx/>
              <a:buChar char="-"/>
            </a:pPr>
            <a:endParaRPr lang="en-US" sz="3840" dirty="0">
              <a:latin typeface="Amazon Ember" panose="020B0603020204020204" pitchFamily="34" charset="0"/>
              <a:ea typeface="Amazon Ember" panose="020B0603020204020204" pitchFamily="34" charset="0"/>
              <a:cs typeface="Amazon Ember" panose="020B0603020204020204" pitchFamily="34" charset="0"/>
            </a:endParaRPr>
          </a:p>
          <a:p>
            <a:pPr marL="380985" indent="-380985">
              <a:buFontTx/>
              <a:buChar char="-"/>
            </a:pPr>
            <a:endParaRPr lang="en-US" sz="38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609600" y="1970457"/>
            <a:ext cx="3445580" cy="3477875"/>
          </a:xfrm>
          <a:prstGeom prst="rect">
            <a:avLst/>
          </a:prstGeom>
          <a:noFill/>
          <a:ln w="19050">
            <a:solidFill>
              <a:schemeClr val="accent1"/>
            </a:solidFill>
          </a:ln>
        </p:spPr>
        <p:txBody>
          <a:bodyPr wrap="squar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Standard Workflows</a:t>
            </a:r>
          </a:p>
          <a:p>
            <a:endParaRPr lang="en-US" sz="2000" b="1" dirty="0">
              <a:latin typeface="Amazon Ember" panose="020B0603020204020204" pitchFamily="34" charset="0"/>
              <a:ea typeface="Amazon Ember" panose="020B0603020204020204" pitchFamily="34" charset="0"/>
              <a:cs typeface="Amazon Ember" panose="020B0603020204020204" pitchFamily="34" charset="0"/>
            </a:endParaRPr>
          </a:p>
          <a:p>
            <a:pPr marL="380985" indent="-380985">
              <a:buFont typeface="Arial" panose="020B0604020202020204" pitchFamily="34" charset="0"/>
              <a:buChar char="•"/>
            </a:pPr>
            <a:r>
              <a:rPr lang="en-GB" sz="2000" b="0" i="1" dirty="0">
                <a:effectLst/>
                <a:latin typeface="Amazon Ember" panose="020B0603020204020204" pitchFamily="34" charset="0"/>
              </a:rPr>
              <a:t>Exactly-once</a:t>
            </a:r>
            <a:r>
              <a:rPr lang="en-GB" sz="2000" b="0" i="0" dirty="0">
                <a:effectLst/>
                <a:latin typeface="Amazon Ember" panose="020B0603020204020204" pitchFamily="34" charset="0"/>
              </a:rPr>
              <a:t> workflow execution</a:t>
            </a:r>
          </a:p>
          <a:p>
            <a:pPr marL="380985" indent="-380985">
              <a:buFont typeface="Arial" panose="020B0604020202020204" pitchFamily="34" charset="0"/>
              <a:buChar char="•"/>
            </a:pPr>
            <a:r>
              <a:rPr lang="en-GB" sz="2000" b="0" i="0" dirty="0">
                <a:effectLst/>
                <a:latin typeface="Amazon Ember" panose="020B0603020204020204" pitchFamily="34" charset="0"/>
              </a:rPr>
              <a:t>Execution state internally persists between state transitions.</a:t>
            </a:r>
          </a:p>
          <a:p>
            <a:pPr marL="380985" indent="-380985">
              <a:buFont typeface="Arial" panose="020B0604020202020204" pitchFamily="34" charset="0"/>
              <a:buChar char="•"/>
            </a:pPr>
            <a:r>
              <a:rPr lang="en-GB" sz="2000" b="0" i="0" dirty="0">
                <a:effectLst/>
                <a:latin typeface="Amazon Ember" panose="020B0603020204020204" pitchFamily="34" charset="0"/>
              </a:rPr>
              <a:t>Automatically returns an idempotent response on starting an execution</a:t>
            </a:r>
          </a:p>
        </p:txBody>
      </p:sp>
      <p:sp>
        <p:nvSpPr>
          <p:cNvPr id="7" name="TextBox 6">
            <a:extLst>
              <a:ext uri="{FF2B5EF4-FFF2-40B4-BE49-F238E27FC236}">
                <a16:creationId xmlns:a16="http://schemas.microsoft.com/office/drawing/2014/main" id="{FCEE1CD8-90B0-5CB8-1C3A-4AF3BC3EAD7A}"/>
              </a:ext>
            </a:extLst>
          </p:cNvPr>
          <p:cNvSpPr txBox="1"/>
          <p:nvPr/>
        </p:nvSpPr>
        <p:spPr>
          <a:xfrm>
            <a:off x="4373210" y="1970457"/>
            <a:ext cx="3445580" cy="3170099"/>
          </a:xfrm>
          <a:prstGeom prst="rect">
            <a:avLst/>
          </a:prstGeom>
          <a:noFill/>
          <a:ln w="19050">
            <a:solidFill>
              <a:schemeClr val="accent1"/>
            </a:solidFill>
          </a:ln>
        </p:spPr>
        <p:txBody>
          <a:bodyPr wrap="square" rtlCol="0">
            <a:spAutoFit/>
          </a:bodyPr>
          <a:lstStyle/>
          <a:p>
            <a:r>
              <a:rPr lang="en-GB" sz="2000" b="1" i="0" dirty="0">
                <a:effectLst/>
                <a:latin typeface="Amazon Ember" panose="020B0603020204020204" pitchFamily="34" charset="0"/>
              </a:rPr>
              <a:t>Asynchronous Express Workflows</a:t>
            </a:r>
          </a:p>
          <a:p>
            <a:endParaRPr lang="en-US" sz="2000" b="1" dirty="0">
              <a:latin typeface="Amazon Ember" panose="020B0603020204020204" pitchFamily="34" charset="0"/>
              <a:ea typeface="Amazon Ember" panose="020B0603020204020204" pitchFamily="34" charset="0"/>
              <a:cs typeface="Amazon Ember" panose="020B0603020204020204" pitchFamily="34" charset="0"/>
            </a:endParaRPr>
          </a:p>
          <a:p>
            <a:pPr marL="380985" indent="-380985">
              <a:buFont typeface="Arial" panose="020B0604020202020204" pitchFamily="34" charset="0"/>
              <a:buChar char="•"/>
            </a:pPr>
            <a:r>
              <a:rPr lang="en-GB" sz="2000" b="0" i="1" dirty="0">
                <a:effectLst/>
                <a:latin typeface="Amazon Ember" panose="020B0603020204020204" pitchFamily="34" charset="0"/>
              </a:rPr>
              <a:t>At-least-once</a:t>
            </a:r>
            <a:r>
              <a:rPr lang="en-GB" sz="2000" b="0" i="0" dirty="0">
                <a:effectLst/>
                <a:latin typeface="Amazon Ember" panose="020B0603020204020204" pitchFamily="34" charset="0"/>
              </a:rPr>
              <a:t> workflow execution</a:t>
            </a:r>
          </a:p>
          <a:p>
            <a:pPr marL="380985" indent="-380985">
              <a:buFont typeface="Arial" panose="020B0604020202020204" pitchFamily="34" charset="0"/>
              <a:buChar char="•"/>
            </a:pPr>
            <a:r>
              <a:rPr lang="en-GB" sz="2000" b="0" i="0" dirty="0">
                <a:effectLst/>
                <a:latin typeface="Amazon Ember" panose="020B0603020204020204" pitchFamily="34" charset="0"/>
              </a:rPr>
              <a:t>Execution state doesn't persist between state transitions.</a:t>
            </a:r>
          </a:p>
          <a:p>
            <a:pPr marL="380985" indent="-380985">
              <a:buFont typeface="Arial" panose="020B0604020202020204" pitchFamily="34" charset="0"/>
              <a:buChar char="•"/>
            </a:pPr>
            <a:r>
              <a:rPr lang="en-GB" sz="2000" b="0" i="0" dirty="0">
                <a:effectLst/>
                <a:latin typeface="Amazon Ember" panose="020B0603020204020204" pitchFamily="34" charset="0"/>
              </a:rPr>
              <a:t>Idempotency is not automatically managed. </a:t>
            </a:r>
          </a:p>
        </p:txBody>
      </p:sp>
      <p:sp>
        <p:nvSpPr>
          <p:cNvPr id="11" name="TextBox 10">
            <a:extLst>
              <a:ext uri="{FF2B5EF4-FFF2-40B4-BE49-F238E27FC236}">
                <a16:creationId xmlns:a16="http://schemas.microsoft.com/office/drawing/2014/main" id="{9213F644-3364-FB00-8DFE-5719E0FDFF27}"/>
              </a:ext>
            </a:extLst>
          </p:cNvPr>
          <p:cNvSpPr txBox="1"/>
          <p:nvPr/>
        </p:nvSpPr>
        <p:spPr>
          <a:xfrm>
            <a:off x="8136820" y="1970456"/>
            <a:ext cx="3445580" cy="3170099"/>
          </a:xfrm>
          <a:prstGeom prst="rect">
            <a:avLst/>
          </a:prstGeom>
          <a:noFill/>
          <a:ln w="19050">
            <a:solidFill>
              <a:schemeClr val="accent1"/>
            </a:solidFill>
          </a:ln>
        </p:spPr>
        <p:txBody>
          <a:bodyPr wrap="square" rtlCol="0">
            <a:spAutoFit/>
          </a:bodyPr>
          <a:lstStyle/>
          <a:p>
            <a:r>
              <a:rPr lang="en-GB" sz="2000" b="1" dirty="0">
                <a:latin typeface="Amazon Ember" panose="020B0603020204020204" pitchFamily="34" charset="0"/>
              </a:rPr>
              <a:t>S</a:t>
            </a:r>
            <a:r>
              <a:rPr lang="en-GB" sz="2000" b="1" i="0" dirty="0">
                <a:effectLst/>
                <a:latin typeface="Amazon Ember" panose="020B0603020204020204" pitchFamily="34" charset="0"/>
              </a:rPr>
              <a:t>ynchronous Express Workflows</a:t>
            </a:r>
          </a:p>
          <a:p>
            <a:endParaRPr lang="en-US" sz="2000" b="1" dirty="0">
              <a:latin typeface="Amazon Ember" panose="020B0603020204020204" pitchFamily="34" charset="0"/>
              <a:ea typeface="Amazon Ember" panose="020B0603020204020204" pitchFamily="34" charset="0"/>
              <a:cs typeface="Amazon Ember" panose="020B0603020204020204" pitchFamily="34" charset="0"/>
            </a:endParaRPr>
          </a:p>
          <a:p>
            <a:pPr marL="380985" indent="-380985">
              <a:buFont typeface="Arial" panose="020B0604020202020204" pitchFamily="34" charset="0"/>
              <a:buChar char="•"/>
            </a:pPr>
            <a:r>
              <a:rPr lang="en-GB" sz="2000" b="0" i="1" dirty="0">
                <a:effectLst/>
                <a:latin typeface="Amazon Ember" panose="020B0603020204020204" pitchFamily="34" charset="0"/>
              </a:rPr>
              <a:t>At-most-once</a:t>
            </a:r>
            <a:r>
              <a:rPr lang="en-GB" sz="2000" b="0" i="0" dirty="0">
                <a:effectLst/>
                <a:latin typeface="Amazon Ember" panose="020B0603020204020204" pitchFamily="34" charset="0"/>
              </a:rPr>
              <a:t> workflow execution</a:t>
            </a:r>
          </a:p>
          <a:p>
            <a:pPr marL="380985" indent="-380985">
              <a:buFont typeface="Arial" panose="020B0604020202020204" pitchFamily="34" charset="0"/>
              <a:buChar char="•"/>
            </a:pPr>
            <a:r>
              <a:rPr lang="en-GB" sz="2000" b="0" i="0" dirty="0">
                <a:effectLst/>
                <a:latin typeface="Amazon Ember" panose="020B0603020204020204" pitchFamily="34" charset="0"/>
              </a:rPr>
              <a:t>Execution state doesn't persist between state transitions.</a:t>
            </a:r>
          </a:p>
          <a:p>
            <a:pPr marL="380985" indent="-380985">
              <a:buFont typeface="Arial" panose="020B0604020202020204" pitchFamily="34" charset="0"/>
              <a:buChar char="•"/>
            </a:pPr>
            <a:r>
              <a:rPr lang="en-GB" sz="2000" b="0" i="0" dirty="0">
                <a:effectLst/>
                <a:latin typeface="Amazon Ember" panose="020B0603020204020204" pitchFamily="34" charset="0"/>
              </a:rPr>
              <a:t>Idempotency is not automatically managed. </a:t>
            </a:r>
          </a:p>
        </p:txBody>
      </p:sp>
    </p:spTree>
    <p:extLst>
      <p:ext uri="{BB962C8B-B14F-4D97-AF65-F5344CB8AC3E}">
        <p14:creationId xmlns:p14="http://schemas.microsoft.com/office/powerpoint/2010/main" val="265234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0097-B553-4548-BCE4-FF634ED30B12}"/>
              </a:ext>
            </a:extLst>
          </p:cNvPr>
          <p:cNvSpPr>
            <a:spLocks noGrp="1"/>
          </p:cNvSpPr>
          <p:nvPr>
            <p:ph type="title"/>
          </p:nvPr>
        </p:nvSpPr>
        <p:spPr/>
        <p:txBody>
          <a:bodyPr/>
          <a:lstStyle/>
          <a:p>
            <a:r>
              <a:rPr lang="en-LU" dirty="0">
                <a:latin typeface="+mn-lt"/>
              </a:rPr>
              <a:t>Why orchestration?</a:t>
            </a:r>
          </a:p>
        </p:txBody>
      </p:sp>
    </p:spTree>
    <p:extLst>
      <p:ext uri="{BB962C8B-B14F-4D97-AF65-F5344CB8AC3E}">
        <p14:creationId xmlns:p14="http://schemas.microsoft.com/office/powerpoint/2010/main" val="104458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9BB322E-9114-47CB-92A2-6C3531CE21CD}"/>
              </a:ext>
            </a:extLst>
          </p:cNvPr>
          <p:cNvGraphicFramePr>
            <a:graphicFrameLocks noGrp="1"/>
          </p:cNvGraphicFramePr>
          <p:nvPr/>
        </p:nvGraphicFramePr>
        <p:xfrm>
          <a:off x="609600" y="1530443"/>
          <a:ext cx="10792690" cy="4052208"/>
        </p:xfrm>
        <a:graphic>
          <a:graphicData uri="http://schemas.openxmlformats.org/drawingml/2006/table">
            <a:tbl>
              <a:tblPr firstRow="1" bandRow="1">
                <a:tableStyleId>{073A0DAA-6AF3-43AB-8588-CEC1D06C72B9}</a:tableStyleId>
              </a:tblPr>
              <a:tblGrid>
                <a:gridCol w="2067466">
                  <a:extLst>
                    <a:ext uri="{9D8B030D-6E8A-4147-A177-3AD203B41FA5}">
                      <a16:colId xmlns:a16="http://schemas.microsoft.com/office/drawing/2014/main" val="3005986539"/>
                    </a:ext>
                  </a:extLst>
                </a:gridCol>
                <a:gridCol w="4362612">
                  <a:extLst>
                    <a:ext uri="{9D8B030D-6E8A-4147-A177-3AD203B41FA5}">
                      <a16:colId xmlns:a16="http://schemas.microsoft.com/office/drawing/2014/main" val="62459987"/>
                    </a:ext>
                  </a:extLst>
                </a:gridCol>
                <a:gridCol w="4362612">
                  <a:extLst>
                    <a:ext uri="{9D8B030D-6E8A-4147-A177-3AD203B41FA5}">
                      <a16:colId xmlns:a16="http://schemas.microsoft.com/office/drawing/2014/main" val="4041369776"/>
                    </a:ext>
                  </a:extLst>
                </a:gridCol>
              </a:tblGrid>
              <a:tr h="477699">
                <a:tc>
                  <a:txBody>
                    <a:bodyPr/>
                    <a:lstStyle/>
                    <a:p>
                      <a:pPr algn="ctr"/>
                      <a:endParaRPr lang="en-US" sz="2400" b="1" dirty="0">
                        <a:solidFill>
                          <a:schemeClr val="bg2"/>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kern="1200" dirty="0">
                          <a:solidFill>
                            <a:schemeClr val="bg2"/>
                          </a:solidFill>
                        </a:rPr>
                        <a:t>Standard</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sz="2400" kern="1200" dirty="0">
                          <a:solidFill>
                            <a:schemeClr val="bg2"/>
                          </a:solidFill>
                        </a:rPr>
                        <a:t>Express</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36250437"/>
                  </a:ext>
                </a:extLst>
              </a:tr>
              <a:tr h="345920">
                <a:tc>
                  <a:txBody>
                    <a:bodyPr/>
                    <a:lstStyle/>
                    <a:p>
                      <a:pPr marL="0" algn="ctr" defTabSz="1097278" rtl="0" eaLnBrk="1" latinLnBrk="0" hangingPunct="1"/>
                      <a:r>
                        <a:rPr lang="en-US" sz="1600" b="1" kern="1200" dirty="0">
                          <a:solidFill>
                            <a:schemeClr val="tx1"/>
                          </a:solidFill>
                        </a:rPr>
                        <a:t>Maximum duration</a:t>
                      </a:r>
                      <a:endParaRPr lang="en-US" sz="1600" b="1" kern="1200" dirty="0">
                        <a:solidFill>
                          <a:schemeClr val="tx1"/>
                        </a:solidFill>
                        <a:latin typeface="+mn-lt"/>
                        <a:ea typeface="+mn-ea"/>
                        <a:cs typeface="+mn-cs"/>
                      </a:endParaRPr>
                    </a:p>
                  </a:txBody>
                  <a:tcPr marL="152400" marR="76200" marT="38100" marB="38100" anchor="ctr">
                    <a:lnT w="38100" cmpd="sng">
                      <a:noFill/>
                    </a:lnT>
                    <a:solidFill>
                      <a:schemeClr val="tx1">
                        <a:lumMod val="50000"/>
                      </a:schemeClr>
                    </a:solidFill>
                  </a:tcPr>
                </a:tc>
                <a:tc>
                  <a:txBody>
                    <a:bodyPr/>
                    <a:lstStyle/>
                    <a:p>
                      <a:pPr algn="ctr"/>
                      <a:r>
                        <a:rPr lang="en-US" sz="1600" dirty="0"/>
                        <a:t>365 days</a:t>
                      </a:r>
                      <a:endParaRPr lang="en-US" sz="1600" dirty="0">
                        <a:solidFill>
                          <a:schemeClr val="bg1"/>
                        </a:solidFill>
                      </a:endParaRPr>
                    </a:p>
                  </a:txBody>
                  <a:tcPr marL="152400" marR="76200" marT="38100" marB="38100" anchor="ctr">
                    <a:lnT w="38100" cmpd="sng">
                      <a:noFill/>
                    </a:lnT>
                  </a:tcPr>
                </a:tc>
                <a:tc>
                  <a:txBody>
                    <a:bodyPr/>
                    <a:lstStyle/>
                    <a:p>
                      <a:pPr algn="ctr"/>
                      <a:r>
                        <a:rPr lang="en-US" sz="1600" dirty="0"/>
                        <a:t>5 minutes</a:t>
                      </a:r>
                      <a:endParaRPr lang="en-US" sz="1600" dirty="0">
                        <a:solidFill>
                          <a:schemeClr val="bg1"/>
                        </a:solidFill>
                      </a:endParaRPr>
                    </a:p>
                  </a:txBody>
                  <a:tcPr marL="152400" marR="76200" marT="38100" marB="38100" anchor="ctr">
                    <a:lnT w="38100" cmpd="sng">
                      <a:noFill/>
                    </a:lnT>
                  </a:tcPr>
                </a:tc>
                <a:extLst>
                  <a:ext uri="{0D108BD9-81ED-4DB2-BD59-A6C34878D82A}">
                    <a16:rowId xmlns:a16="http://schemas.microsoft.com/office/drawing/2014/main" val="2646983266"/>
                  </a:ext>
                </a:extLst>
              </a:tr>
              <a:tr h="873037">
                <a:tc>
                  <a:txBody>
                    <a:bodyPr/>
                    <a:lstStyle/>
                    <a:p>
                      <a:pPr marL="0" algn="ctr" defTabSz="1097278" rtl="0" eaLnBrk="1" latinLnBrk="0" hangingPunct="1"/>
                      <a:r>
                        <a:rPr lang="en-US" sz="1600" b="1" kern="1200" dirty="0">
                          <a:solidFill>
                            <a:schemeClr val="tx1"/>
                          </a:solidFill>
                        </a:rPr>
                        <a:t>Execution </a:t>
                      </a:r>
                      <a:br>
                        <a:rPr lang="en-US" sz="1600" b="1" kern="1200" dirty="0">
                          <a:solidFill>
                            <a:schemeClr val="tx1"/>
                          </a:solidFill>
                        </a:rPr>
                      </a:br>
                      <a:r>
                        <a:rPr lang="en-US" sz="1600" b="1" kern="1200" dirty="0">
                          <a:solidFill>
                            <a:schemeClr val="tx1"/>
                          </a:solidFill>
                        </a:rPr>
                        <a:t>start rate</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1,300 initial bucket size with</a:t>
                      </a:r>
                    </a:p>
                    <a:p>
                      <a:pPr algn="ctr"/>
                      <a:r>
                        <a:rPr lang="en-US" sz="1600" dirty="0">
                          <a:solidFill>
                            <a:schemeClr val="bg1"/>
                          </a:solidFill>
                        </a:rPr>
                        <a:t>300 per second refill rate</a:t>
                      </a:r>
                    </a:p>
                    <a:p>
                      <a:pPr algn="ctr"/>
                      <a:r>
                        <a:rPr lang="en-US" sz="1600" dirty="0">
                          <a:solidFill>
                            <a:schemeClr val="bg1"/>
                          </a:solidFill>
                        </a:rPr>
                        <a:t>(in limited regions)</a:t>
                      </a:r>
                    </a:p>
                  </a:txBody>
                  <a:tcPr marL="152400" marR="76200" marT="38100" marB="38100" anchor="ctr"/>
                </a:tc>
                <a:tc>
                  <a:txBody>
                    <a:bodyPr/>
                    <a:lstStyle/>
                    <a:p>
                      <a:pPr algn="ctr"/>
                      <a:r>
                        <a:rPr lang="en-US" sz="1600" dirty="0"/>
                        <a:t>6000 initial bucket size with</a:t>
                      </a:r>
                    </a:p>
                    <a:p>
                      <a:pPr algn="ctr"/>
                      <a:r>
                        <a:rPr lang="en-US" sz="1600" dirty="0">
                          <a:solidFill>
                            <a:schemeClr val="bg1"/>
                          </a:solidFill>
                        </a:rPr>
                        <a:t>6000 per second refill rate</a:t>
                      </a:r>
                    </a:p>
                  </a:txBody>
                  <a:tcPr marL="152400" marR="76200" marT="38100" marB="38100" anchor="ctr"/>
                </a:tc>
                <a:extLst>
                  <a:ext uri="{0D108BD9-81ED-4DB2-BD59-A6C34878D82A}">
                    <a16:rowId xmlns:a16="http://schemas.microsoft.com/office/drawing/2014/main" val="442901877"/>
                  </a:ext>
                </a:extLst>
              </a:tr>
              <a:tr h="873037">
                <a:tc>
                  <a:txBody>
                    <a:bodyPr/>
                    <a:lstStyle/>
                    <a:p>
                      <a:pPr marL="0" algn="ctr" defTabSz="1097278" rtl="0" eaLnBrk="1" latinLnBrk="0" hangingPunct="1"/>
                      <a:r>
                        <a:rPr lang="en-US" sz="1600" b="1" kern="1200" dirty="0">
                          <a:solidFill>
                            <a:schemeClr val="tx1"/>
                          </a:solidFill>
                        </a:rPr>
                        <a:t>State </a:t>
                      </a:r>
                      <a:br>
                        <a:rPr lang="en-US" sz="1600" b="1" kern="1200" dirty="0">
                          <a:solidFill>
                            <a:schemeClr val="tx1"/>
                          </a:solidFill>
                        </a:rPr>
                      </a:br>
                      <a:r>
                        <a:rPr lang="en-US" sz="1600" b="1" kern="1200" dirty="0">
                          <a:solidFill>
                            <a:schemeClr val="tx1"/>
                          </a:solidFill>
                        </a:rPr>
                        <a:t>transition</a:t>
                      </a:r>
                      <a:r>
                        <a:rPr lang="en-US" sz="1600" b="1" kern="1200" baseline="0" dirty="0">
                          <a:solidFill>
                            <a:schemeClr val="tx1"/>
                          </a:solidFill>
                        </a:rPr>
                        <a:t> rate</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5,000 initial bucket with </a:t>
                      </a:r>
                    </a:p>
                    <a:p>
                      <a:pPr algn="ctr"/>
                      <a:r>
                        <a:rPr lang="en-US" sz="1600" dirty="0"/>
                        <a:t>5,000 per second refill rate </a:t>
                      </a:r>
                    </a:p>
                    <a:p>
                      <a:pPr algn="ctr"/>
                      <a:r>
                        <a:rPr lang="en-US" sz="1600" dirty="0"/>
                        <a:t>(in limited regions)</a:t>
                      </a:r>
                      <a:endParaRPr lang="en-US" sz="1600" dirty="0">
                        <a:solidFill>
                          <a:schemeClr val="bg1"/>
                        </a:solidFill>
                      </a:endParaRPr>
                    </a:p>
                  </a:txBody>
                  <a:tcPr marL="152400" marR="76200" marT="38100" marB="38100" anchor="ctr"/>
                </a:tc>
                <a:tc>
                  <a:txBody>
                    <a:bodyPr/>
                    <a:lstStyle/>
                    <a:p>
                      <a:pPr algn="ctr"/>
                      <a:r>
                        <a:rPr lang="en-US" sz="1600" dirty="0"/>
                        <a:t>Unlimited </a:t>
                      </a:r>
                      <a:endParaRPr lang="en-US" sz="1600" dirty="0">
                        <a:solidFill>
                          <a:schemeClr val="bg1"/>
                        </a:solidFill>
                      </a:endParaRPr>
                    </a:p>
                  </a:txBody>
                  <a:tcPr marL="152400" marR="76200" marT="38100" marB="38100" anchor="ctr"/>
                </a:tc>
                <a:extLst>
                  <a:ext uri="{0D108BD9-81ED-4DB2-BD59-A6C34878D82A}">
                    <a16:rowId xmlns:a16="http://schemas.microsoft.com/office/drawing/2014/main" val="477097303"/>
                  </a:ext>
                </a:extLst>
              </a:tr>
              <a:tr h="1136595">
                <a:tc>
                  <a:txBody>
                    <a:bodyPr/>
                    <a:lstStyle/>
                    <a:p>
                      <a:pPr marL="0" algn="ctr" defTabSz="1097278" rtl="0" eaLnBrk="1" latinLnBrk="0" hangingPunct="1"/>
                      <a:r>
                        <a:rPr lang="en-US" sz="1600" b="1" kern="1200" dirty="0">
                          <a:solidFill>
                            <a:schemeClr val="tx1"/>
                          </a:solidFill>
                        </a:rPr>
                        <a:t>Executions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marL="0" indent="0" algn="ctr" defTabSz="1097278" rtl="0" eaLnBrk="1" latinLnBrk="0" hangingPunct="1"/>
                      <a:r>
                        <a:rPr lang="en-US" sz="1600" kern="1200" dirty="0"/>
                        <a:t>Executions are persisted for 90 days in Step Functions, with tooling for visual debugging in the console, and have ARNs. Optionally sent to CloudWatch Logs</a:t>
                      </a:r>
                      <a:endParaRPr lang="en-US" sz="1600" kern="1200" dirty="0">
                        <a:solidFill>
                          <a:schemeClr val="bg1"/>
                        </a:solidFill>
                        <a:latin typeface="+mn-lt"/>
                        <a:ea typeface="+mn-ea"/>
                        <a:cs typeface="+mn-cs"/>
                      </a:endParaRPr>
                    </a:p>
                  </a:txBody>
                  <a:tcPr marL="76200" marR="76200" marT="38100" marB="38100" anchor="ctr"/>
                </a:tc>
                <a:tc>
                  <a:txBody>
                    <a:bodyPr/>
                    <a:lstStyle/>
                    <a:p>
                      <a:pPr marL="61913" indent="0" algn="ctr" defTabSz="1097278" rtl="0" eaLnBrk="1" latinLnBrk="0" hangingPunct="1"/>
                      <a:r>
                        <a:rPr lang="en-US" sz="1600" kern="1200" dirty="0"/>
                        <a:t>Executions logs are only sent to CloudWatch Logs</a:t>
                      </a:r>
                      <a:endParaRPr lang="en-US" sz="1600" kern="1200" dirty="0">
                        <a:solidFill>
                          <a:schemeClr val="bg1"/>
                        </a:solidFill>
                        <a:latin typeface="+mn-lt"/>
                        <a:ea typeface="+mn-ea"/>
                        <a:cs typeface="+mn-cs"/>
                      </a:endParaRPr>
                    </a:p>
                  </a:txBody>
                  <a:tcPr marL="76200" marR="76200" marT="38100" marB="38100" anchor="ctr"/>
                </a:tc>
                <a:extLst>
                  <a:ext uri="{0D108BD9-81ED-4DB2-BD59-A6C34878D82A}">
                    <a16:rowId xmlns:a16="http://schemas.microsoft.com/office/drawing/2014/main" val="2246598790"/>
                  </a:ext>
                </a:extLst>
              </a:tr>
              <a:tr h="345920">
                <a:tc>
                  <a:txBody>
                    <a:bodyPr/>
                    <a:lstStyle/>
                    <a:p>
                      <a:pPr marL="0" algn="ctr" defTabSz="1097278" rtl="0" eaLnBrk="1" latinLnBrk="0" hangingPunct="1"/>
                      <a:r>
                        <a:rPr lang="en-US" sz="1600" b="1" kern="1200" dirty="0">
                          <a:solidFill>
                            <a:schemeClr val="tx1"/>
                          </a:solidFill>
                          <a:latin typeface="+mn-lt"/>
                          <a:ea typeface="+mn-ea"/>
                          <a:cs typeface="+mn-cs"/>
                        </a:rPr>
                        <a:t>Payload size</a:t>
                      </a:r>
                    </a:p>
                  </a:txBody>
                  <a:tcPr marL="152400" marR="76200" marT="38100" marB="38100" anchor="ctr">
                    <a:solidFill>
                      <a:schemeClr val="tx1">
                        <a:lumMod val="50000"/>
                      </a:schemeClr>
                    </a:solidFill>
                  </a:tcPr>
                </a:tc>
                <a:tc>
                  <a:txBody>
                    <a:bodyPr/>
                    <a:lstStyle/>
                    <a:p>
                      <a:pPr algn="ctr"/>
                      <a:r>
                        <a:rPr lang="en-US" sz="1600" i="1" dirty="0">
                          <a:solidFill>
                            <a:schemeClr val="bg1"/>
                          </a:solidFill>
                        </a:rPr>
                        <a:t>256 KB</a:t>
                      </a:r>
                    </a:p>
                  </a:txBody>
                  <a:tcPr marL="152400" marR="76200" marT="38100" marB="38100" anchor="ctr"/>
                </a:tc>
                <a:tc>
                  <a:txBody>
                    <a:bodyPr/>
                    <a:lstStyle/>
                    <a:p>
                      <a:pPr algn="ctr"/>
                      <a:r>
                        <a:rPr lang="en-US" sz="1600" i="1" dirty="0">
                          <a:solidFill>
                            <a:schemeClr val="bg1"/>
                          </a:solidFill>
                        </a:rPr>
                        <a:t>256 KB</a:t>
                      </a:r>
                    </a:p>
                  </a:txBody>
                  <a:tcPr marL="152400" marR="76200" marT="38100" marB="38100" anchor="ctr"/>
                </a:tc>
                <a:extLst>
                  <a:ext uri="{0D108BD9-81ED-4DB2-BD59-A6C34878D82A}">
                    <a16:rowId xmlns:a16="http://schemas.microsoft.com/office/drawing/2014/main" val="2491311096"/>
                  </a:ext>
                </a:extLst>
              </a:tr>
            </a:tbl>
          </a:graphicData>
        </a:graphic>
      </p:graphicFrame>
      <p:sp>
        <p:nvSpPr>
          <p:cNvPr id="2" name="Title 1">
            <a:extLst>
              <a:ext uri="{FF2B5EF4-FFF2-40B4-BE49-F238E27FC236}">
                <a16:creationId xmlns:a16="http://schemas.microsoft.com/office/drawing/2014/main" id="{C24F73C8-4EAF-6FEC-7E8D-23E481BB657D}"/>
              </a:ext>
            </a:extLst>
          </p:cNvPr>
          <p:cNvSpPr>
            <a:spLocks noGrp="1"/>
          </p:cNvSpPr>
          <p:nvPr>
            <p:ph type="title"/>
          </p:nvPr>
        </p:nvSpPr>
        <p:spPr>
          <a:xfrm>
            <a:off x="609600" y="914401"/>
            <a:ext cx="10972800" cy="535531"/>
          </a:xfrm>
        </p:spPr>
        <p:txBody>
          <a:bodyPr/>
          <a:lstStyle/>
          <a:p>
            <a:r>
              <a:rPr lang="en-US" sz="3200" dirty="0"/>
              <a:t>Standard vs. express workflows</a:t>
            </a:r>
            <a:endParaRPr lang="en-US" dirty="0"/>
          </a:p>
        </p:txBody>
      </p:sp>
      <p:sp>
        <p:nvSpPr>
          <p:cNvPr id="3" name="TextBox 2">
            <a:extLst>
              <a:ext uri="{FF2B5EF4-FFF2-40B4-BE49-F238E27FC236}">
                <a16:creationId xmlns:a16="http://schemas.microsoft.com/office/drawing/2014/main" id="{FD05418C-DC4D-4D3D-784F-C03409800F67}"/>
              </a:ext>
            </a:extLst>
          </p:cNvPr>
          <p:cNvSpPr txBox="1"/>
          <p:nvPr/>
        </p:nvSpPr>
        <p:spPr>
          <a:xfrm>
            <a:off x="3721982" y="6100340"/>
            <a:ext cx="7680308" cy="323165"/>
          </a:xfrm>
          <a:prstGeom prst="rect">
            <a:avLst/>
          </a:prstGeom>
          <a:noFill/>
        </p:spPr>
        <p:txBody>
          <a:bodyPr wrap="none" rtlCol="0">
            <a:spAutoFit/>
          </a:bodyPr>
          <a:lstStyle/>
          <a:p>
            <a:r>
              <a:rPr lang="en-US" sz="1500" dirty="0">
                <a:latin typeface="Amazon Ember" panose="020B0603020204020204" pitchFamily="34" charset="0"/>
                <a:ea typeface="Amazon Ember" panose="020B0603020204020204" pitchFamily="34" charset="0"/>
                <a:cs typeface="Amazon Ember" panose="020B0603020204020204" pitchFamily="34" charset="0"/>
              </a:rPr>
              <a:t>Quotas: https://</a:t>
            </a:r>
            <a:r>
              <a:rPr lang="en-US" sz="1500" dirty="0" err="1">
                <a:latin typeface="Amazon Ember" panose="020B0603020204020204" pitchFamily="34" charset="0"/>
                <a:ea typeface="Amazon Ember" panose="020B0603020204020204" pitchFamily="34" charset="0"/>
                <a:cs typeface="Amazon Ember" panose="020B0603020204020204" pitchFamily="34" charset="0"/>
              </a:rPr>
              <a:t>docs.aws.amazon.com</a:t>
            </a:r>
            <a:r>
              <a:rPr lang="en-US" sz="1500" dirty="0">
                <a:latin typeface="Amazon Ember" panose="020B0603020204020204" pitchFamily="34" charset="0"/>
                <a:ea typeface="Amazon Ember" panose="020B0603020204020204" pitchFamily="34" charset="0"/>
                <a:cs typeface="Amazon Ember" panose="020B0603020204020204" pitchFamily="34" charset="0"/>
              </a:rPr>
              <a:t>/step-functions/latest/dg/limits-</a:t>
            </a:r>
            <a:r>
              <a:rPr lang="en-US" sz="1500" dirty="0" err="1">
                <a:latin typeface="Amazon Ember" panose="020B0603020204020204" pitchFamily="34" charset="0"/>
                <a:ea typeface="Amazon Ember" panose="020B0603020204020204" pitchFamily="34" charset="0"/>
                <a:cs typeface="Amazon Ember" panose="020B0603020204020204" pitchFamily="34" charset="0"/>
              </a:rPr>
              <a:t>overview.html</a:t>
            </a: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0334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9BB322E-9114-47CB-92A2-6C3531CE21CD}"/>
              </a:ext>
            </a:extLst>
          </p:cNvPr>
          <p:cNvGraphicFramePr>
            <a:graphicFrameLocks noGrp="1"/>
          </p:cNvGraphicFramePr>
          <p:nvPr/>
        </p:nvGraphicFramePr>
        <p:xfrm>
          <a:off x="690130" y="1504909"/>
          <a:ext cx="11148942" cy="4065424"/>
        </p:xfrm>
        <a:graphic>
          <a:graphicData uri="http://schemas.openxmlformats.org/drawingml/2006/table">
            <a:tbl>
              <a:tblPr firstRow="1" bandRow="1">
                <a:tableStyleId>{073A0DAA-6AF3-43AB-8588-CEC1D06C72B9}</a:tableStyleId>
              </a:tblPr>
              <a:tblGrid>
                <a:gridCol w="2135710">
                  <a:extLst>
                    <a:ext uri="{9D8B030D-6E8A-4147-A177-3AD203B41FA5}">
                      <a16:colId xmlns:a16="http://schemas.microsoft.com/office/drawing/2014/main" val="3005986539"/>
                    </a:ext>
                  </a:extLst>
                </a:gridCol>
                <a:gridCol w="4104349">
                  <a:extLst>
                    <a:ext uri="{9D8B030D-6E8A-4147-A177-3AD203B41FA5}">
                      <a16:colId xmlns:a16="http://schemas.microsoft.com/office/drawing/2014/main" val="62459987"/>
                    </a:ext>
                  </a:extLst>
                </a:gridCol>
                <a:gridCol w="4908883">
                  <a:extLst>
                    <a:ext uri="{9D8B030D-6E8A-4147-A177-3AD203B41FA5}">
                      <a16:colId xmlns:a16="http://schemas.microsoft.com/office/drawing/2014/main" val="4041369776"/>
                    </a:ext>
                  </a:extLst>
                </a:gridCol>
              </a:tblGrid>
              <a:tr h="597605">
                <a:tc>
                  <a:txBody>
                    <a:bodyPr/>
                    <a:lstStyle/>
                    <a:p>
                      <a:pPr algn="ctr"/>
                      <a:endParaRPr lang="en-US" sz="2400" b="1" dirty="0">
                        <a:solidFill>
                          <a:schemeClr val="bg2"/>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kern="1200" dirty="0">
                          <a:solidFill>
                            <a:schemeClr val="bg2"/>
                          </a:solidFill>
                        </a:rPr>
                        <a:t>Standard</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sz="2400" kern="1200" dirty="0">
                          <a:solidFill>
                            <a:schemeClr val="bg2"/>
                          </a:solidFill>
                        </a:rPr>
                        <a:t>Express</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36250437"/>
                  </a:ext>
                </a:extLst>
              </a:tr>
              <a:tr h="791244">
                <a:tc>
                  <a:txBody>
                    <a:bodyPr/>
                    <a:lstStyle/>
                    <a:p>
                      <a:pPr marL="0" indent="0" algn="ctr" defTabSz="1097278" rtl="0" eaLnBrk="1" latinLnBrk="0" hangingPunct="1"/>
                      <a:r>
                        <a:rPr lang="en-US" sz="1600" b="1" kern="1200" dirty="0">
                          <a:solidFill>
                            <a:schemeClr val="tx1"/>
                          </a:solidFill>
                        </a:rPr>
                        <a:t>Execution semantics</a:t>
                      </a:r>
                      <a:endParaRPr lang="en-US" sz="1600" b="1" kern="1200" dirty="0">
                        <a:solidFill>
                          <a:schemeClr val="tx1"/>
                        </a:solidFill>
                        <a:latin typeface="+mn-lt"/>
                        <a:ea typeface="+mn-ea"/>
                        <a:cs typeface="+mn-cs"/>
                      </a:endParaRPr>
                    </a:p>
                  </a:txBody>
                  <a:tcPr marL="76200" marR="76200" marT="38100" marB="38100">
                    <a:lnT w="38100" cmpd="sng">
                      <a:noFill/>
                    </a:lnT>
                    <a:solidFill>
                      <a:schemeClr val="tx1">
                        <a:lumMod val="50000"/>
                      </a:schemeClr>
                    </a:solidFill>
                  </a:tcPr>
                </a:tc>
                <a:tc>
                  <a:txBody>
                    <a:bodyPr/>
                    <a:lstStyle/>
                    <a:p>
                      <a:pPr marL="0" indent="3175" algn="ctr" defTabSz="1097278" rtl="0" eaLnBrk="1" latinLnBrk="0" hangingPunct="1"/>
                      <a:r>
                        <a:rPr lang="en-US" sz="1600" kern="1200" dirty="0"/>
                        <a:t>Exactly-once workflow execution </a:t>
                      </a:r>
                      <a:endParaRPr lang="en-US" sz="1600" kern="1200" dirty="0">
                        <a:solidFill>
                          <a:schemeClr val="bg1"/>
                        </a:solidFill>
                        <a:latin typeface="+mn-lt"/>
                        <a:ea typeface="+mn-ea"/>
                        <a:cs typeface="+mn-cs"/>
                      </a:endParaRPr>
                    </a:p>
                  </a:txBody>
                  <a:tcPr marL="76200" marR="76200" marT="38100" marB="38100">
                    <a:lnT w="38100" cmpd="sng">
                      <a:noFill/>
                    </a:lnT>
                  </a:tcPr>
                </a:tc>
                <a:tc>
                  <a:txBody>
                    <a:bodyPr/>
                    <a:lstStyle/>
                    <a:p>
                      <a:pPr marL="0" indent="0" algn="ctr" defTabSz="1097278" rtl="0" eaLnBrk="1" latinLnBrk="0" hangingPunct="1"/>
                      <a:r>
                        <a:rPr lang="en-GB" sz="1600" kern="1200" dirty="0">
                          <a:solidFill>
                            <a:schemeClr val="dk1"/>
                          </a:solidFill>
                          <a:latin typeface="+mn-lt"/>
                          <a:ea typeface="+mn-ea"/>
                          <a:cs typeface="+mn-cs"/>
                        </a:rPr>
                        <a:t>Asynchronous</a:t>
                      </a:r>
                      <a:r>
                        <a:rPr lang="en-GB" sz="1800" b="0" i="0" kern="1200" dirty="0">
                          <a:solidFill>
                            <a:schemeClr val="dk1"/>
                          </a:solidFill>
                          <a:effectLst/>
                          <a:latin typeface="+mn-lt"/>
                          <a:ea typeface="+mn-ea"/>
                          <a:cs typeface="+mn-cs"/>
                        </a:rPr>
                        <a:t>: </a:t>
                      </a:r>
                      <a:r>
                        <a:rPr lang="en-US" sz="1600" kern="1200" dirty="0"/>
                        <a:t>At-least-once workflow execution</a:t>
                      </a:r>
                    </a:p>
                    <a:p>
                      <a:pPr marL="0" indent="0" algn="ctr" defTabSz="1097278" rtl="0" eaLnBrk="1" latinLnBrk="0" hangingPunct="1"/>
                      <a:r>
                        <a:rPr lang="en-GB" sz="1600" kern="1200" dirty="0">
                          <a:solidFill>
                            <a:schemeClr val="dk1"/>
                          </a:solidFill>
                          <a:latin typeface="+mn-lt"/>
                          <a:ea typeface="+mn-ea"/>
                          <a:cs typeface="+mn-cs"/>
                        </a:rPr>
                        <a:t>Synchronous: At-most-once workflow execution.</a:t>
                      </a:r>
                      <a:r>
                        <a:rPr lang="en-US" sz="1600" kern="1200" dirty="0">
                          <a:solidFill>
                            <a:schemeClr val="dk1"/>
                          </a:solidFill>
                          <a:latin typeface="+mn-lt"/>
                          <a:ea typeface="+mn-ea"/>
                          <a:cs typeface="+mn-cs"/>
                        </a:rPr>
                        <a:t>	</a:t>
                      </a:r>
                      <a:r>
                        <a:rPr lang="en-US" sz="1600" kern="1200" dirty="0"/>
                        <a:t>	</a:t>
                      </a:r>
                      <a:endParaRPr lang="en-US" sz="1600" kern="1200" dirty="0">
                        <a:solidFill>
                          <a:schemeClr val="bg1"/>
                        </a:solidFill>
                        <a:latin typeface="+mn-lt"/>
                        <a:ea typeface="+mn-ea"/>
                        <a:cs typeface="+mn-cs"/>
                      </a:endParaRPr>
                    </a:p>
                  </a:txBody>
                  <a:tcPr marL="76200" marR="76200" marT="38100" marB="38100">
                    <a:lnT w="38100" cmpd="sng">
                      <a:noFill/>
                    </a:lnT>
                  </a:tcPr>
                </a:tc>
                <a:extLst>
                  <a:ext uri="{0D108BD9-81ED-4DB2-BD59-A6C34878D82A}">
                    <a16:rowId xmlns:a16="http://schemas.microsoft.com/office/drawing/2014/main" val="4283015096"/>
                  </a:ext>
                </a:extLst>
              </a:tr>
              <a:tr h="791244">
                <a:tc>
                  <a:txBody>
                    <a:bodyPr/>
                    <a:lstStyle/>
                    <a:p>
                      <a:pPr marL="0" algn="ctr" defTabSz="1097278" rtl="0" eaLnBrk="1" latinLnBrk="0" hangingPunct="1"/>
                      <a:r>
                        <a:rPr lang="en-US" sz="1600" b="1" kern="1200" dirty="0">
                          <a:solidFill>
                            <a:schemeClr val="tx1"/>
                          </a:solidFill>
                        </a:rPr>
                        <a:t>Service integrations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marL="0" algn="ctr" defTabSz="1097278" rtl="0" eaLnBrk="1" latinLnBrk="0" hangingPunct="1"/>
                      <a:r>
                        <a:rPr lang="en-US" sz="1600" kern="1200" dirty="0"/>
                        <a:t>Supports all service integrations </a:t>
                      </a:r>
                      <a:br>
                        <a:rPr lang="en-US" sz="1600" kern="1200" dirty="0"/>
                      </a:br>
                      <a:r>
                        <a:rPr lang="en-US" sz="1600" kern="1200" dirty="0"/>
                        <a:t>and activities</a:t>
                      </a:r>
                      <a:endParaRPr lang="en-US" sz="1600" kern="1200" dirty="0">
                        <a:solidFill>
                          <a:schemeClr val="bg1"/>
                        </a:solidFill>
                        <a:latin typeface="+mn-lt"/>
                        <a:ea typeface="+mn-ea"/>
                        <a:cs typeface="+mn-cs"/>
                      </a:endParaRPr>
                    </a:p>
                  </a:txBody>
                  <a:tcPr marL="152400" marR="76200" marT="38100" marB="38100" anchor="ctr"/>
                </a:tc>
                <a:tc>
                  <a:txBody>
                    <a:bodyPr/>
                    <a:lstStyle/>
                    <a:p>
                      <a:pPr marL="0" algn="ctr" defTabSz="1097278" rtl="0" eaLnBrk="1" latinLnBrk="0" hangingPunct="1"/>
                      <a:r>
                        <a:rPr lang="en-US" sz="1600" kern="1200" dirty="0"/>
                        <a:t>Supports all service integrations. Does not support activities.</a:t>
                      </a:r>
                      <a:endParaRPr lang="en-US" sz="1600" kern="1200" dirty="0">
                        <a:solidFill>
                          <a:schemeClr val="bg1"/>
                        </a:solidFill>
                        <a:latin typeface="+mn-lt"/>
                        <a:ea typeface="+mn-ea"/>
                        <a:cs typeface="+mn-cs"/>
                      </a:endParaRPr>
                    </a:p>
                  </a:txBody>
                  <a:tcPr marL="152400" marR="76200" marT="38100" marB="38100" anchor="ctr"/>
                </a:tc>
                <a:extLst>
                  <a:ext uri="{0D108BD9-81ED-4DB2-BD59-A6C34878D82A}">
                    <a16:rowId xmlns:a16="http://schemas.microsoft.com/office/drawing/2014/main" val="695215349"/>
                  </a:ext>
                </a:extLst>
              </a:tr>
              <a:tr h="791244">
                <a:tc>
                  <a:txBody>
                    <a:bodyPr/>
                    <a:lstStyle/>
                    <a:p>
                      <a:pPr marL="0" algn="ctr" defTabSz="1097278" rtl="0" eaLnBrk="1" latinLnBrk="0" hangingPunct="1"/>
                      <a:r>
                        <a:rPr lang="en-US" sz="1600" b="1" kern="1200" dirty="0">
                          <a:solidFill>
                            <a:schemeClr val="tx1"/>
                          </a:solidFill>
                        </a:rPr>
                        <a:t>Integration Patterns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Supports all patterns</a:t>
                      </a:r>
                      <a:endParaRPr lang="en-US" sz="1600" dirty="0">
                        <a:solidFill>
                          <a:schemeClr val="bg1"/>
                        </a:solidFill>
                      </a:endParaRPr>
                    </a:p>
                  </a:txBody>
                  <a:tcPr marL="152400" marR="76200" marT="38100" marB="38100" anchor="ctr"/>
                </a:tc>
                <a:tc>
                  <a:txBody>
                    <a:bodyPr/>
                    <a:lstStyle/>
                    <a:p>
                      <a:pPr algn="ctr"/>
                      <a:r>
                        <a:rPr lang="en-US" sz="1600" dirty="0"/>
                        <a:t>Does not support Job-run (.sync) or Callback (.wait For Callback)</a:t>
                      </a:r>
                      <a:endParaRPr lang="en-US" sz="1600" dirty="0">
                        <a:solidFill>
                          <a:schemeClr val="bg1"/>
                        </a:solidFill>
                      </a:endParaRPr>
                    </a:p>
                  </a:txBody>
                  <a:tcPr marL="152400" marR="76200" marT="38100" marB="38100" anchor="ctr"/>
                </a:tc>
                <a:extLst>
                  <a:ext uri="{0D108BD9-81ED-4DB2-BD59-A6C34878D82A}">
                    <a16:rowId xmlns:a16="http://schemas.microsoft.com/office/drawing/2014/main" val="3829273732"/>
                  </a:ext>
                </a:extLst>
              </a:tr>
              <a:tr h="483251">
                <a:tc>
                  <a:txBody>
                    <a:bodyPr/>
                    <a:lstStyle/>
                    <a:p>
                      <a:pPr marL="0" algn="ctr" defTabSz="1097278" rtl="0" eaLnBrk="1" latinLnBrk="0" hangingPunct="1"/>
                      <a:r>
                        <a:rPr lang="en-US" sz="1600" b="1" kern="1200" dirty="0">
                          <a:solidFill>
                            <a:schemeClr val="tx1"/>
                          </a:solidFill>
                          <a:latin typeface="+mn-lt"/>
                          <a:ea typeface="+mn-ea"/>
                          <a:cs typeface="+mn-cs"/>
                        </a:rPr>
                        <a:t>Invocation</a:t>
                      </a:r>
                    </a:p>
                  </a:txBody>
                  <a:tcPr marL="152400" marR="76200" marT="38100" marB="38100" anchor="ctr">
                    <a:solidFill>
                      <a:schemeClr val="tx1">
                        <a:lumMod val="50000"/>
                      </a:schemeClr>
                    </a:solidFill>
                  </a:tcPr>
                </a:tc>
                <a:tc>
                  <a:txBody>
                    <a:bodyPr/>
                    <a:lstStyle/>
                    <a:p>
                      <a:pPr algn="ctr"/>
                      <a:r>
                        <a:rPr lang="en-US" sz="1600" dirty="0">
                          <a:solidFill>
                            <a:schemeClr val="bg1"/>
                          </a:solidFill>
                        </a:rPr>
                        <a:t>Asynchronous invocation only</a:t>
                      </a:r>
                    </a:p>
                  </a:txBody>
                  <a:tcPr marL="152400" marR="76200" marT="38100" marB="38100" anchor="ctr"/>
                </a:tc>
                <a:tc>
                  <a:txBody>
                    <a:bodyPr/>
                    <a:lstStyle/>
                    <a:p>
                      <a:pPr algn="ctr"/>
                      <a:r>
                        <a:rPr lang="en-US" sz="1600" dirty="0">
                          <a:solidFill>
                            <a:schemeClr val="bg1"/>
                          </a:solidFill>
                        </a:rPr>
                        <a:t>Asynchronous and synchronous invocation</a:t>
                      </a:r>
                    </a:p>
                  </a:txBody>
                  <a:tcPr marL="152400" marR="76200" marT="38100" marB="38100" anchor="ctr"/>
                </a:tc>
                <a:extLst>
                  <a:ext uri="{0D108BD9-81ED-4DB2-BD59-A6C34878D82A}">
                    <a16:rowId xmlns:a16="http://schemas.microsoft.com/office/drawing/2014/main" val="1718936864"/>
                  </a:ext>
                </a:extLst>
              </a:tr>
              <a:tr h="558800">
                <a:tc>
                  <a:txBody>
                    <a:bodyPr/>
                    <a:lstStyle/>
                    <a:p>
                      <a:pPr marL="0" algn="ctr" defTabSz="1097278" rtl="0" eaLnBrk="1" latinLnBrk="0" hangingPunct="1"/>
                      <a:r>
                        <a:rPr lang="en-US" sz="1600" b="1" kern="1200" dirty="0">
                          <a:solidFill>
                            <a:schemeClr val="tx1"/>
                          </a:solidFill>
                          <a:latin typeface="+mn-lt"/>
                          <a:ea typeface="+mn-ea"/>
                          <a:cs typeface="+mn-cs"/>
                        </a:rPr>
                        <a:t>Pricing</a:t>
                      </a:r>
                    </a:p>
                  </a:txBody>
                  <a:tcPr marL="152400" marR="76200" marT="38100" marB="38100" anchor="ctr">
                    <a:solidFill>
                      <a:schemeClr val="tx1">
                        <a:lumMod val="50000"/>
                      </a:schemeClr>
                    </a:solidFill>
                  </a:tcPr>
                </a:tc>
                <a:tc>
                  <a:txBody>
                    <a:bodyPr/>
                    <a:lstStyle/>
                    <a:p>
                      <a:pPr algn="ctr"/>
                      <a:r>
                        <a:rPr lang="en-US" sz="1600" dirty="0">
                          <a:solidFill>
                            <a:schemeClr val="bg1"/>
                          </a:solidFill>
                        </a:rPr>
                        <a:t>$0.025 per 1,000 state transitions</a:t>
                      </a:r>
                    </a:p>
                  </a:txBody>
                  <a:tcPr marL="152400" marR="76200" marT="38100" marB="38100" anchor="ctr"/>
                </a:tc>
                <a:tc>
                  <a:txBody>
                    <a:bodyPr/>
                    <a:lstStyle/>
                    <a:p>
                      <a:pPr algn="ctr"/>
                      <a:r>
                        <a:rPr lang="en-US" sz="1600" dirty="0">
                          <a:solidFill>
                            <a:schemeClr val="bg1"/>
                          </a:solidFill>
                        </a:rPr>
                        <a:t>$1.00 per 1M requests</a:t>
                      </a:r>
                      <a:r>
                        <a:rPr lang="he-IL" sz="1600" dirty="0">
                          <a:solidFill>
                            <a:schemeClr val="bg1"/>
                          </a:solidFill>
                        </a:rPr>
                        <a:t> + </a:t>
                      </a:r>
                    </a:p>
                    <a:p>
                      <a:pPr algn="ctr"/>
                      <a:r>
                        <a:rPr lang="en-US" sz="1600" dirty="0">
                          <a:solidFill>
                            <a:schemeClr val="bg1"/>
                          </a:solidFill>
                        </a:rPr>
                        <a:t>$0.0600 per GB-hour (tiered)</a:t>
                      </a:r>
                    </a:p>
                  </a:txBody>
                  <a:tcPr marL="152400" marR="76200" marT="38100" marB="38100" anchor="ctr"/>
                </a:tc>
                <a:extLst>
                  <a:ext uri="{0D108BD9-81ED-4DB2-BD59-A6C34878D82A}">
                    <a16:rowId xmlns:a16="http://schemas.microsoft.com/office/drawing/2014/main" val="1805699887"/>
                  </a:ext>
                </a:extLst>
              </a:tr>
            </a:tbl>
          </a:graphicData>
        </a:graphic>
      </p:graphicFrame>
      <p:sp>
        <p:nvSpPr>
          <p:cNvPr id="2" name="Title 1">
            <a:extLst>
              <a:ext uri="{FF2B5EF4-FFF2-40B4-BE49-F238E27FC236}">
                <a16:creationId xmlns:a16="http://schemas.microsoft.com/office/drawing/2014/main" id="{5C98B300-B8D0-A784-B4E9-368FC86993C7}"/>
              </a:ext>
            </a:extLst>
          </p:cNvPr>
          <p:cNvSpPr>
            <a:spLocks noGrp="1"/>
          </p:cNvSpPr>
          <p:nvPr>
            <p:ph type="title"/>
          </p:nvPr>
        </p:nvSpPr>
        <p:spPr>
          <a:xfrm>
            <a:off x="609600" y="914401"/>
            <a:ext cx="10972800" cy="535531"/>
          </a:xfrm>
        </p:spPr>
        <p:txBody>
          <a:bodyPr/>
          <a:lstStyle/>
          <a:p>
            <a:r>
              <a:rPr lang="en-US" sz="3200" dirty="0"/>
              <a:t>Standard vs. express workflows</a:t>
            </a:r>
            <a:endParaRPr lang="en-US" dirty="0"/>
          </a:p>
        </p:txBody>
      </p:sp>
      <p:sp>
        <p:nvSpPr>
          <p:cNvPr id="4" name="TextBox 3">
            <a:extLst>
              <a:ext uri="{FF2B5EF4-FFF2-40B4-BE49-F238E27FC236}">
                <a16:creationId xmlns:a16="http://schemas.microsoft.com/office/drawing/2014/main" id="{94DCF261-D8AE-76D2-3BB1-EC55FBF24721}"/>
              </a:ext>
            </a:extLst>
          </p:cNvPr>
          <p:cNvSpPr txBox="1"/>
          <p:nvPr/>
        </p:nvSpPr>
        <p:spPr>
          <a:xfrm>
            <a:off x="3605284" y="5923876"/>
            <a:ext cx="7680308" cy="323165"/>
          </a:xfrm>
          <a:prstGeom prst="rect">
            <a:avLst/>
          </a:prstGeom>
          <a:noFill/>
        </p:spPr>
        <p:txBody>
          <a:bodyPr wrap="none" rtlCol="0">
            <a:spAutoFit/>
          </a:bodyPr>
          <a:lstStyle/>
          <a:p>
            <a:r>
              <a:rPr lang="en-US" sz="1500" dirty="0">
                <a:latin typeface="Amazon Ember" panose="020B0603020204020204" pitchFamily="34" charset="0"/>
                <a:ea typeface="Amazon Ember" panose="020B0603020204020204" pitchFamily="34" charset="0"/>
                <a:cs typeface="Amazon Ember" panose="020B0603020204020204" pitchFamily="34" charset="0"/>
              </a:rPr>
              <a:t>Quotas: https://</a:t>
            </a:r>
            <a:r>
              <a:rPr lang="en-US" sz="1500" dirty="0" err="1">
                <a:latin typeface="Amazon Ember" panose="020B0603020204020204" pitchFamily="34" charset="0"/>
                <a:ea typeface="Amazon Ember" panose="020B0603020204020204" pitchFamily="34" charset="0"/>
                <a:cs typeface="Amazon Ember" panose="020B0603020204020204" pitchFamily="34" charset="0"/>
              </a:rPr>
              <a:t>docs.aws.amazon.com</a:t>
            </a:r>
            <a:r>
              <a:rPr lang="en-US" sz="1500" dirty="0">
                <a:latin typeface="Amazon Ember" panose="020B0603020204020204" pitchFamily="34" charset="0"/>
                <a:ea typeface="Amazon Ember" panose="020B0603020204020204" pitchFamily="34" charset="0"/>
                <a:cs typeface="Amazon Ember" panose="020B0603020204020204" pitchFamily="34" charset="0"/>
              </a:rPr>
              <a:t>/step-functions/latest/dg/limits-</a:t>
            </a:r>
            <a:r>
              <a:rPr lang="en-US" sz="1500" dirty="0" err="1">
                <a:latin typeface="Amazon Ember" panose="020B0603020204020204" pitchFamily="34" charset="0"/>
                <a:ea typeface="Amazon Ember" panose="020B0603020204020204" pitchFamily="34" charset="0"/>
                <a:cs typeface="Amazon Ember" panose="020B0603020204020204" pitchFamily="34" charset="0"/>
              </a:rPr>
              <a:t>overview.html</a:t>
            </a: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4763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BFF6-306F-B54C-4750-3052440E9D65}"/>
              </a:ext>
            </a:extLst>
          </p:cNvPr>
          <p:cNvSpPr>
            <a:spLocks noGrp="1"/>
          </p:cNvSpPr>
          <p:nvPr>
            <p:ph type="title"/>
          </p:nvPr>
        </p:nvSpPr>
        <p:spPr/>
        <p:txBody>
          <a:bodyPr/>
          <a:lstStyle/>
          <a:p>
            <a:r>
              <a:rPr lang="en-US" dirty="0"/>
              <a:t>So which one should I use?</a:t>
            </a:r>
            <a:endParaRPr lang="en-GB" dirty="0"/>
          </a:p>
        </p:txBody>
      </p:sp>
      <p:sp>
        <p:nvSpPr>
          <p:cNvPr id="3" name="Slide Number Placeholder 2">
            <a:extLst>
              <a:ext uri="{FF2B5EF4-FFF2-40B4-BE49-F238E27FC236}">
                <a16:creationId xmlns:a16="http://schemas.microsoft.com/office/drawing/2014/main" id="{4C0FC81D-B790-470A-08DC-A1B7B1F98963}"/>
              </a:ext>
            </a:extLst>
          </p:cNvPr>
          <p:cNvSpPr>
            <a:spLocks noGrp="1"/>
          </p:cNvSpPr>
          <p:nvPr>
            <p:ph type="sldNum" sz="quarter" idx="12"/>
          </p:nvPr>
        </p:nvSpPr>
        <p:spPr/>
        <p:txBody>
          <a:bodyPr/>
          <a:lstStyle/>
          <a:p>
            <a:fld id="{EB4B8DE2-A4E8-46E4-8BBF-D75455EFF32C}" type="slidenum">
              <a:rPr lang="en-US" smtClean="0"/>
              <a:pPr/>
              <a:t>32</a:t>
            </a:fld>
            <a:endParaRPr lang="en-US"/>
          </a:p>
        </p:txBody>
      </p:sp>
      <p:sp>
        <p:nvSpPr>
          <p:cNvPr id="26" name="Rectangle 25">
            <a:extLst>
              <a:ext uri="{FF2B5EF4-FFF2-40B4-BE49-F238E27FC236}">
                <a16:creationId xmlns:a16="http://schemas.microsoft.com/office/drawing/2014/main" id="{B079E9E4-6E77-BF29-4FFA-66CD57B98EC8}"/>
              </a:ext>
            </a:extLst>
          </p:cNvPr>
          <p:cNvSpPr/>
          <p:nvPr/>
        </p:nvSpPr>
        <p:spPr>
          <a:xfrm>
            <a:off x="6502400" y="0"/>
            <a:ext cx="5689600" cy="6858000"/>
          </a:xfrm>
          <a:prstGeom prst="rect">
            <a:avLst/>
          </a:prstGeom>
          <a:solidFill>
            <a:srgbClr val="2C0E6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grpSp>
        <p:nvGrpSpPr>
          <p:cNvPr id="29" name="Group 28">
            <a:extLst>
              <a:ext uri="{FF2B5EF4-FFF2-40B4-BE49-F238E27FC236}">
                <a16:creationId xmlns:a16="http://schemas.microsoft.com/office/drawing/2014/main" id="{7E971D14-DD53-B6D1-32E9-4AA90BD4DEDD}"/>
              </a:ext>
            </a:extLst>
          </p:cNvPr>
          <p:cNvGrpSpPr/>
          <p:nvPr/>
        </p:nvGrpSpPr>
        <p:grpSpPr>
          <a:xfrm>
            <a:off x="6894783" y="782973"/>
            <a:ext cx="5129714" cy="5292053"/>
            <a:chOff x="6894783" y="782973"/>
            <a:chExt cx="5129714" cy="5292053"/>
          </a:xfrm>
        </p:grpSpPr>
        <p:sp>
          <p:nvSpPr>
            <p:cNvPr id="4" name="Oval 3">
              <a:extLst>
                <a:ext uri="{FF2B5EF4-FFF2-40B4-BE49-F238E27FC236}">
                  <a16:creationId xmlns:a16="http://schemas.microsoft.com/office/drawing/2014/main" id="{51B033AC-FE4D-D9A9-35CF-5E56C1A3073E}"/>
                </a:ext>
              </a:extLst>
            </p:cNvPr>
            <p:cNvSpPr/>
            <p:nvPr/>
          </p:nvSpPr>
          <p:spPr>
            <a:xfrm>
              <a:off x="9682479" y="782973"/>
              <a:ext cx="639256" cy="6392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Start</a:t>
              </a:r>
              <a:endParaRPr lang="en-US" sz="1200" dirty="0">
                <a:solidFill>
                  <a:schemeClr val="bg1"/>
                </a:solidFill>
              </a:endParaRPr>
            </a:p>
          </p:txBody>
        </p:sp>
        <p:cxnSp>
          <p:nvCxnSpPr>
            <p:cNvPr id="5" name="Straight Arrow Connector 4">
              <a:extLst>
                <a:ext uri="{FF2B5EF4-FFF2-40B4-BE49-F238E27FC236}">
                  <a16:creationId xmlns:a16="http://schemas.microsoft.com/office/drawing/2014/main" id="{8B170CFB-0426-F2D3-A381-BD82298B72FA}"/>
                </a:ext>
              </a:extLst>
            </p:cNvPr>
            <p:cNvCxnSpPr>
              <a:stCxn id="4" idx="4"/>
            </p:cNvCxnSpPr>
            <p:nvPr/>
          </p:nvCxnSpPr>
          <p:spPr>
            <a:xfrm flipH="1">
              <a:off x="10000185" y="1422229"/>
              <a:ext cx="1922" cy="271733"/>
            </a:xfrm>
            <a:prstGeom prst="straightConnector1">
              <a:avLst/>
            </a:prstGeom>
            <a:solidFill>
              <a:schemeClr val="accent6"/>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96B2624-7CF9-DC6E-4B29-D28DF9439ADE}"/>
                </a:ext>
              </a:extLst>
            </p:cNvPr>
            <p:cNvSpPr/>
            <p:nvPr/>
          </p:nvSpPr>
          <p:spPr>
            <a:xfrm>
              <a:off x="9572476" y="1718368"/>
              <a:ext cx="1363156" cy="4539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Which workflow type?</a:t>
              </a:r>
            </a:p>
          </p:txBody>
        </p:sp>
        <p:grpSp>
          <p:nvGrpSpPr>
            <p:cNvPr id="7" name="Group 6">
              <a:extLst>
                <a:ext uri="{FF2B5EF4-FFF2-40B4-BE49-F238E27FC236}">
                  <a16:creationId xmlns:a16="http://schemas.microsoft.com/office/drawing/2014/main" id="{9698AC6F-BF29-DBC9-99A0-4B7C761769FE}"/>
                </a:ext>
              </a:extLst>
            </p:cNvPr>
            <p:cNvGrpSpPr/>
            <p:nvPr/>
          </p:nvGrpSpPr>
          <p:grpSpPr>
            <a:xfrm>
              <a:off x="9114664" y="1723490"/>
              <a:ext cx="453931" cy="453931"/>
              <a:chOff x="823422" y="2081758"/>
              <a:chExt cx="453931" cy="453931"/>
            </a:xfrm>
          </p:grpSpPr>
          <p:pic>
            <p:nvPicPr>
              <p:cNvPr id="8" name="Graphic 47">
                <a:extLst>
                  <a:ext uri="{FF2B5EF4-FFF2-40B4-BE49-F238E27FC236}">
                    <a16:creationId xmlns:a16="http://schemas.microsoft.com/office/drawing/2014/main" id="{61718753-17FB-EA18-F725-53AD49899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22" y="2081758"/>
                <a:ext cx="453931" cy="453931"/>
              </a:xfrm>
              <a:prstGeom prst="rect">
                <a:avLst/>
              </a:prstGeom>
            </p:spPr>
          </p:pic>
          <p:sp>
            <p:nvSpPr>
              <p:cNvPr id="9" name="Rectangle 8">
                <a:extLst>
                  <a:ext uri="{FF2B5EF4-FFF2-40B4-BE49-F238E27FC236}">
                    <a16:creationId xmlns:a16="http://schemas.microsoft.com/office/drawing/2014/main" id="{06D45C62-2F4B-E61A-4074-E186AC841CEC}"/>
                  </a:ext>
                </a:extLst>
              </p:cNvPr>
              <p:cNvSpPr/>
              <p:nvPr/>
            </p:nvSpPr>
            <p:spPr>
              <a:xfrm rot="2683326">
                <a:off x="936167" y="2170829"/>
                <a:ext cx="228442" cy="232167"/>
              </a:xfrm>
              <a:prstGeom prst="rect">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6880B154-DE0F-B900-C1CD-519186D6B977}"/>
                  </a:ext>
                </a:extLst>
              </p:cNvPr>
              <p:cNvSpPr txBox="1"/>
              <p:nvPr/>
            </p:nvSpPr>
            <p:spPr>
              <a:xfrm>
                <a:off x="1000695" y="2124058"/>
                <a:ext cx="99386" cy="369332"/>
              </a:xfrm>
              <a:prstGeom prst="rect">
                <a:avLst/>
              </a:prstGeom>
              <a:noFill/>
            </p:spPr>
            <p:txBody>
              <a:bodyPr wrap="none" lIns="0" rIns="0" rtlCol="0">
                <a:spAutoFit/>
              </a:bodyPr>
              <a:lstStyle/>
              <a:p>
                <a:pPr algn="l"/>
                <a:r>
                  <a:rPr lang="en-US" dirty="0">
                    <a:solidFill>
                      <a:srgbClr val="0070C0"/>
                    </a:solidFill>
                  </a:rPr>
                  <a:t>?</a:t>
                </a:r>
              </a:p>
            </p:txBody>
          </p:sp>
          <p:cxnSp>
            <p:nvCxnSpPr>
              <p:cNvPr id="11" name="Straight Arrow Connector 10">
                <a:extLst>
                  <a:ext uri="{FF2B5EF4-FFF2-40B4-BE49-F238E27FC236}">
                    <a16:creationId xmlns:a16="http://schemas.microsoft.com/office/drawing/2014/main" id="{D3BE6B91-8317-031B-143D-065CEDB3F498}"/>
                  </a:ext>
                </a:extLst>
              </p:cNvPr>
              <p:cNvCxnSpPr>
                <a:cxnSpLocks/>
              </p:cNvCxnSpPr>
              <p:nvPr/>
            </p:nvCxnSpPr>
            <p:spPr>
              <a:xfrm>
                <a:off x="1160993" y="2396186"/>
                <a:ext cx="73182" cy="95881"/>
              </a:xfrm>
              <a:prstGeom prst="straightConnector1">
                <a:avLst/>
              </a:prstGeom>
              <a:ln w="12700" cap="rnd">
                <a:solidFill>
                  <a:srgbClr val="0070C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DA526E-8311-D2F0-DD12-2614D1136F77}"/>
                  </a:ext>
                </a:extLst>
              </p:cNvPr>
              <p:cNvCxnSpPr>
                <a:cxnSpLocks/>
              </p:cNvCxnSpPr>
              <p:nvPr/>
            </p:nvCxnSpPr>
            <p:spPr>
              <a:xfrm flipH="1">
                <a:off x="849931" y="2403583"/>
                <a:ext cx="79135" cy="88484"/>
              </a:xfrm>
              <a:prstGeom prst="straightConnector1">
                <a:avLst/>
              </a:prstGeom>
              <a:ln w="12700" cap="rnd">
                <a:solidFill>
                  <a:srgbClr val="0070C0"/>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8A8A1EF-BEF3-0D6F-1472-9688027DD435}"/>
                </a:ext>
              </a:extLst>
            </p:cNvPr>
            <p:cNvSpPr/>
            <p:nvPr/>
          </p:nvSpPr>
          <p:spPr>
            <a:xfrm>
              <a:off x="8035255" y="4205161"/>
              <a:ext cx="1363156" cy="4539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a:solidFill>
                    <a:schemeClr val="bg1"/>
                  </a:solidFill>
                </a:rPr>
                <a:t>Run as Standard</a:t>
              </a:r>
            </a:p>
          </p:txBody>
        </p:sp>
        <p:sp>
          <p:nvSpPr>
            <p:cNvPr id="14" name="Rectangle 13">
              <a:extLst>
                <a:ext uri="{FF2B5EF4-FFF2-40B4-BE49-F238E27FC236}">
                  <a16:creationId xmlns:a16="http://schemas.microsoft.com/office/drawing/2014/main" id="{0297E467-92B6-5A83-0429-62B12C2800B5}"/>
                </a:ext>
              </a:extLst>
            </p:cNvPr>
            <p:cNvSpPr/>
            <p:nvPr/>
          </p:nvSpPr>
          <p:spPr>
            <a:xfrm>
              <a:off x="10661341" y="4219997"/>
              <a:ext cx="1363156" cy="4539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 as Express</a:t>
              </a:r>
            </a:p>
          </p:txBody>
        </p:sp>
        <p:cxnSp>
          <p:nvCxnSpPr>
            <p:cNvPr id="15" name="Curved Connector 14">
              <a:extLst>
                <a:ext uri="{FF2B5EF4-FFF2-40B4-BE49-F238E27FC236}">
                  <a16:creationId xmlns:a16="http://schemas.microsoft.com/office/drawing/2014/main" id="{D5AB75D4-98BE-318D-6AF1-426D68380AF9}"/>
                </a:ext>
              </a:extLst>
            </p:cNvPr>
            <p:cNvCxnSpPr>
              <a:cxnSpLocks/>
              <a:stCxn id="8" idx="1"/>
              <a:endCxn id="13" idx="0"/>
            </p:cNvCxnSpPr>
            <p:nvPr/>
          </p:nvCxnSpPr>
          <p:spPr>
            <a:xfrm rot="10800000" flipV="1">
              <a:off x="8716834" y="1950455"/>
              <a:ext cx="397831" cy="2254705"/>
            </a:xfrm>
            <a:prstGeom prst="curved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092B18A2-2E2A-0A76-291A-B1E7AF99057E}"/>
                </a:ext>
              </a:extLst>
            </p:cNvPr>
            <p:cNvCxnSpPr>
              <a:cxnSpLocks/>
              <a:stCxn id="6" idx="3"/>
              <a:endCxn id="14" idx="0"/>
            </p:cNvCxnSpPr>
            <p:nvPr/>
          </p:nvCxnSpPr>
          <p:spPr>
            <a:xfrm>
              <a:off x="10935632" y="1945334"/>
              <a:ext cx="407287" cy="2274663"/>
            </a:xfrm>
            <a:prstGeom prst="curved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1EE4BB1-A88B-2287-CBF1-81147BD5A4E7}"/>
                </a:ext>
              </a:extLst>
            </p:cNvPr>
            <p:cNvSpPr txBox="1"/>
            <p:nvPr/>
          </p:nvSpPr>
          <p:spPr>
            <a:xfrm>
              <a:off x="10927870" y="3446493"/>
              <a:ext cx="623242" cy="276999"/>
            </a:xfrm>
            <a:prstGeom prst="rect">
              <a:avLst/>
            </a:prstGeom>
            <a:solidFill>
              <a:schemeClr val="bg2"/>
            </a:solidFill>
            <a:ln>
              <a:noFill/>
            </a:ln>
          </p:spPr>
          <p:txBody>
            <a:bodyPr wrap="square" lIns="0" rIns="0" rtlCol="0">
              <a:spAutoFit/>
            </a:bodyPr>
            <a:lstStyle/>
            <a:p>
              <a:pPr algn="ctr"/>
              <a:r>
                <a:rPr lang="en-US" sz="1200" dirty="0"/>
                <a:t>default</a:t>
              </a:r>
            </a:p>
          </p:txBody>
        </p:sp>
        <p:sp>
          <p:nvSpPr>
            <p:cNvPr id="18" name="TextBox 17">
              <a:extLst>
                <a:ext uri="{FF2B5EF4-FFF2-40B4-BE49-F238E27FC236}">
                  <a16:creationId xmlns:a16="http://schemas.microsoft.com/office/drawing/2014/main" id="{E7203686-0CA1-2A0A-51A1-D57BA2237BA8}"/>
                </a:ext>
              </a:extLst>
            </p:cNvPr>
            <p:cNvSpPr txBox="1"/>
            <p:nvPr/>
          </p:nvSpPr>
          <p:spPr>
            <a:xfrm>
              <a:off x="6894783" y="2781902"/>
              <a:ext cx="1843453" cy="276999"/>
            </a:xfrm>
            <a:prstGeom prst="rect">
              <a:avLst/>
            </a:prstGeom>
            <a:solidFill>
              <a:schemeClr val="bg2"/>
            </a:solidFill>
            <a:ln>
              <a:noFill/>
            </a:ln>
          </p:spPr>
          <p:txBody>
            <a:bodyPr wrap="none" lIns="0" rIns="0" rtlCol="0">
              <a:spAutoFit/>
            </a:bodyPr>
            <a:lstStyle/>
            <a:p>
              <a:r>
                <a:rPr lang="en-US" sz="1200" dirty="0"/>
                <a:t>$.workload.contains(.sync)</a:t>
              </a:r>
            </a:p>
          </p:txBody>
        </p:sp>
        <p:sp>
          <p:nvSpPr>
            <p:cNvPr id="19" name="TextBox 18">
              <a:extLst>
                <a:ext uri="{FF2B5EF4-FFF2-40B4-BE49-F238E27FC236}">
                  <a16:creationId xmlns:a16="http://schemas.microsoft.com/office/drawing/2014/main" id="{860C5DEC-E7AD-920D-F538-66B692B81517}"/>
                </a:ext>
              </a:extLst>
            </p:cNvPr>
            <p:cNvSpPr txBox="1"/>
            <p:nvPr/>
          </p:nvSpPr>
          <p:spPr>
            <a:xfrm>
              <a:off x="6894783" y="3177751"/>
              <a:ext cx="2834109" cy="276999"/>
            </a:xfrm>
            <a:prstGeom prst="rect">
              <a:avLst/>
            </a:prstGeom>
            <a:solidFill>
              <a:schemeClr val="bg2"/>
            </a:solidFill>
            <a:ln>
              <a:noFill/>
            </a:ln>
          </p:spPr>
          <p:txBody>
            <a:bodyPr wrap="none" lIns="0" rIns="0" rtlCol="0">
              <a:spAutoFit/>
            </a:bodyPr>
            <a:lstStyle/>
            <a:p>
              <a:r>
                <a:rPr lang="en-US" sz="1200" dirty="0"/>
                <a:t>$.workload.contains(.WaitForTaskToken)</a:t>
              </a:r>
            </a:p>
          </p:txBody>
        </p:sp>
        <p:sp>
          <p:nvSpPr>
            <p:cNvPr id="20" name="Oval 19">
              <a:extLst>
                <a:ext uri="{FF2B5EF4-FFF2-40B4-BE49-F238E27FC236}">
                  <a16:creationId xmlns:a16="http://schemas.microsoft.com/office/drawing/2014/main" id="{4C4B162D-E001-8C59-1552-1276E1EBD93B}"/>
                </a:ext>
              </a:extLst>
            </p:cNvPr>
            <p:cNvSpPr/>
            <p:nvPr/>
          </p:nvSpPr>
          <p:spPr>
            <a:xfrm>
              <a:off x="9582362" y="5435770"/>
              <a:ext cx="639256" cy="6392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End</a:t>
              </a:r>
            </a:p>
          </p:txBody>
        </p:sp>
        <p:cxnSp>
          <p:nvCxnSpPr>
            <p:cNvPr id="21" name="Curved Connector 20">
              <a:extLst>
                <a:ext uri="{FF2B5EF4-FFF2-40B4-BE49-F238E27FC236}">
                  <a16:creationId xmlns:a16="http://schemas.microsoft.com/office/drawing/2014/main" id="{11808C59-9B3C-B59C-FBAB-F47BED58E623}"/>
                </a:ext>
              </a:extLst>
            </p:cNvPr>
            <p:cNvCxnSpPr>
              <a:cxnSpLocks/>
              <a:stCxn id="13" idx="2"/>
              <a:endCxn id="20" idx="2"/>
            </p:cNvCxnSpPr>
            <p:nvPr/>
          </p:nvCxnSpPr>
          <p:spPr>
            <a:xfrm rot="16200000" flipH="1">
              <a:off x="8601444" y="4774480"/>
              <a:ext cx="1096306" cy="865529"/>
            </a:xfrm>
            <a:prstGeom prst="curved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F7ECC994-EC22-42D2-CAD1-E23A8510C070}"/>
                </a:ext>
              </a:extLst>
            </p:cNvPr>
            <p:cNvCxnSpPr>
              <a:cxnSpLocks/>
              <a:stCxn id="14" idx="2"/>
              <a:endCxn id="20" idx="6"/>
            </p:cNvCxnSpPr>
            <p:nvPr/>
          </p:nvCxnSpPr>
          <p:spPr>
            <a:xfrm rot="5400000">
              <a:off x="10241534" y="4654013"/>
              <a:ext cx="1081470" cy="1121301"/>
            </a:xfrm>
            <a:prstGeom prst="curved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A4A3E4-FD99-BE8E-C83F-8F0679C80C0A}"/>
                </a:ext>
              </a:extLst>
            </p:cNvPr>
            <p:cNvSpPr txBox="1"/>
            <p:nvPr/>
          </p:nvSpPr>
          <p:spPr>
            <a:xfrm>
              <a:off x="6894783" y="2372249"/>
              <a:ext cx="2316340" cy="276999"/>
            </a:xfrm>
            <a:prstGeom prst="rect">
              <a:avLst/>
            </a:prstGeom>
            <a:solidFill>
              <a:schemeClr val="bg2"/>
            </a:solidFill>
            <a:ln>
              <a:noFill/>
            </a:ln>
          </p:spPr>
          <p:txBody>
            <a:bodyPr wrap="none" lIns="0" rIns="0" rtlCol="0">
              <a:spAutoFit/>
            </a:bodyPr>
            <a:lstStyle/>
            <a:p>
              <a:pPr algn="ctr"/>
              <a:r>
                <a:rPr lang="en-US" sz="1200" dirty="0"/>
                <a:t>$.workload.duration &gt; 5 minutes</a:t>
              </a:r>
            </a:p>
          </p:txBody>
        </p:sp>
        <p:sp>
          <p:nvSpPr>
            <p:cNvPr id="24" name="TextBox 23">
              <a:extLst>
                <a:ext uri="{FF2B5EF4-FFF2-40B4-BE49-F238E27FC236}">
                  <a16:creationId xmlns:a16="http://schemas.microsoft.com/office/drawing/2014/main" id="{43DE034F-9855-441E-2320-484D4D10562B}"/>
                </a:ext>
              </a:extLst>
            </p:cNvPr>
            <p:cNvSpPr txBox="1"/>
            <p:nvPr/>
          </p:nvSpPr>
          <p:spPr>
            <a:xfrm>
              <a:off x="6894783" y="3576590"/>
              <a:ext cx="2609689" cy="276999"/>
            </a:xfrm>
            <a:prstGeom prst="rect">
              <a:avLst/>
            </a:prstGeom>
            <a:solidFill>
              <a:schemeClr val="bg2"/>
            </a:solidFill>
            <a:ln>
              <a:noFill/>
            </a:ln>
          </p:spPr>
          <p:txBody>
            <a:bodyPr wrap="none" lIns="0" rIns="0" rtlCol="0">
              <a:spAutoFit/>
            </a:bodyPr>
            <a:lstStyle/>
            <a:p>
              <a:pPr algn="ctr"/>
              <a:r>
                <a:rPr lang="en-US" sz="1200" dirty="0"/>
                <a:t>$.Execution.semantics == Exactly-one</a:t>
              </a:r>
            </a:p>
          </p:txBody>
        </p:sp>
      </p:grpSp>
      <p:sp>
        <p:nvSpPr>
          <p:cNvPr id="28" name="TextBox 27">
            <a:extLst>
              <a:ext uri="{FF2B5EF4-FFF2-40B4-BE49-F238E27FC236}">
                <a16:creationId xmlns:a16="http://schemas.microsoft.com/office/drawing/2014/main" id="{07EC6D28-57BF-C1CE-E6F2-E0FCC2643E09}"/>
              </a:ext>
            </a:extLst>
          </p:cNvPr>
          <p:cNvSpPr txBox="1"/>
          <p:nvPr/>
        </p:nvSpPr>
        <p:spPr>
          <a:xfrm>
            <a:off x="693704" y="1928644"/>
            <a:ext cx="4663166" cy="2585323"/>
          </a:xfrm>
          <a:prstGeom prst="rect">
            <a:avLst/>
          </a:prstGeom>
          <a:noFill/>
        </p:spPr>
        <p:txBody>
          <a:bodyPr wrap="square" lIns="0" rIns="0" rtlCol="0">
            <a:spAutoFit/>
          </a:bodyPr>
          <a:lstStyle/>
          <a:p>
            <a:pPr algn="l"/>
            <a:r>
              <a:rPr lang="en-US" dirty="0"/>
              <a:t>When the workload:</a:t>
            </a:r>
          </a:p>
          <a:p>
            <a:pPr algn="l"/>
            <a:endParaRPr lang="en-US" dirty="0"/>
          </a:p>
          <a:p>
            <a:pPr marL="285750" indent="-285750" algn="l">
              <a:buFont typeface="Arial" panose="020B0604020202020204" pitchFamily="34" charset="0"/>
              <a:buChar char="•"/>
            </a:pPr>
            <a:r>
              <a:rPr lang="en-US" dirty="0"/>
              <a:t>Takes more than 5 minutes</a:t>
            </a:r>
            <a:br>
              <a:rPr lang="en-US" dirty="0"/>
            </a:br>
            <a:endParaRPr lang="en-US" dirty="0"/>
          </a:p>
          <a:p>
            <a:pPr marL="285750" indent="-285750" algn="l">
              <a:buFont typeface="Arial" panose="020B0604020202020204" pitchFamily="34" charset="0"/>
              <a:buChar char="•"/>
            </a:pPr>
            <a:r>
              <a:rPr lang="en-US" dirty="0"/>
              <a:t>Uses callback (.WaitForTaskToken) </a:t>
            </a:r>
            <a:br>
              <a:rPr lang="en-US" dirty="0"/>
            </a:br>
            <a:r>
              <a:rPr lang="en-US" dirty="0"/>
              <a:t>or .Sync patterns</a:t>
            </a:r>
            <a:br>
              <a:rPr lang="en-US" dirty="0"/>
            </a:br>
            <a:endParaRPr lang="en-US" dirty="0"/>
          </a:p>
          <a:p>
            <a:pPr marL="285750" indent="-285750" algn="l">
              <a:buFont typeface="Arial" panose="020B0604020202020204" pitchFamily="34" charset="0"/>
              <a:buChar char="•"/>
            </a:pPr>
            <a:r>
              <a:rPr lang="en-US" dirty="0"/>
              <a:t>Requires exactly-once execution</a:t>
            </a:r>
          </a:p>
          <a:p>
            <a:pPr algn="l"/>
            <a:endParaRPr lang="en-US" dirty="0"/>
          </a:p>
        </p:txBody>
      </p:sp>
    </p:spTree>
    <p:extLst>
      <p:ext uri="{BB962C8B-B14F-4D97-AF65-F5344CB8AC3E}">
        <p14:creationId xmlns:p14="http://schemas.microsoft.com/office/powerpoint/2010/main" val="415560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States</a:t>
            </a:r>
          </a:p>
        </p:txBody>
      </p:sp>
    </p:spTree>
    <p:extLst>
      <p:ext uri="{BB962C8B-B14F-4D97-AF65-F5344CB8AC3E}">
        <p14:creationId xmlns:p14="http://schemas.microsoft.com/office/powerpoint/2010/main" val="54781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AE5D22-ECEC-5343-A4A7-72ED55BDBA55}"/>
              </a:ext>
            </a:extLst>
          </p:cNvPr>
          <p:cNvGraphicFramePr>
            <a:graphicFrameLocks noGrp="1"/>
          </p:cNvGraphicFramePr>
          <p:nvPr>
            <p:extLst>
              <p:ext uri="{D42A27DB-BD31-4B8C-83A1-F6EECF244321}">
                <p14:modId xmlns:p14="http://schemas.microsoft.com/office/powerpoint/2010/main" val="3597360125"/>
              </p:ext>
            </p:extLst>
          </p:nvPr>
        </p:nvGraphicFramePr>
        <p:xfrm>
          <a:off x="602615" y="1726437"/>
          <a:ext cx="10972800" cy="2993390"/>
        </p:xfrm>
        <a:graphic>
          <a:graphicData uri="http://schemas.openxmlformats.org/drawingml/2006/table">
            <a:tbl>
              <a:tblPr firstRow="1" bandRow="1">
                <a:tableStyleId>{D7AC3CCA-C797-4891-BE02-D94E43425B78}</a:tableStyleId>
              </a:tblPr>
              <a:tblGrid>
                <a:gridCol w="1120760">
                  <a:extLst>
                    <a:ext uri="{9D8B030D-6E8A-4147-A177-3AD203B41FA5}">
                      <a16:colId xmlns:a16="http://schemas.microsoft.com/office/drawing/2014/main" val="3032095302"/>
                    </a:ext>
                  </a:extLst>
                </a:gridCol>
                <a:gridCol w="3570520">
                  <a:extLst>
                    <a:ext uri="{9D8B030D-6E8A-4147-A177-3AD203B41FA5}">
                      <a16:colId xmlns:a16="http://schemas.microsoft.com/office/drawing/2014/main" val="2533999267"/>
                    </a:ext>
                  </a:extLst>
                </a:gridCol>
                <a:gridCol w="1138989">
                  <a:extLst>
                    <a:ext uri="{9D8B030D-6E8A-4147-A177-3AD203B41FA5}">
                      <a16:colId xmlns:a16="http://schemas.microsoft.com/office/drawing/2014/main" val="3448112246"/>
                    </a:ext>
                  </a:extLst>
                </a:gridCol>
                <a:gridCol w="5142531">
                  <a:extLst>
                    <a:ext uri="{9D8B030D-6E8A-4147-A177-3AD203B41FA5}">
                      <a16:colId xmlns:a16="http://schemas.microsoft.com/office/drawing/2014/main" val="311121049"/>
                    </a:ext>
                  </a:extLst>
                </a:gridCol>
              </a:tblGrid>
              <a:tr h="557312">
                <a:tc>
                  <a:txBody>
                    <a:bodyPr/>
                    <a:lstStyle/>
                    <a:p>
                      <a:pPr algn="just">
                        <a:lnSpc>
                          <a:spcPct val="150000"/>
                        </a:lnSpc>
                      </a:pPr>
                      <a:r>
                        <a:rPr lang="en-US" sz="1800" b="1" dirty="0">
                          <a:solidFill>
                            <a:schemeClr val="accent1"/>
                          </a:solidFill>
                          <a:effectLst/>
                        </a:rPr>
                        <a:t>Task</a:t>
                      </a:r>
                    </a:p>
                  </a:txBody>
                  <a:tcPr marL="76200" marR="76200" marT="76200" marB="1524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b="0" i="0" dirty="0">
                          <a:solidFill>
                            <a:schemeClr val="tx1"/>
                          </a:solidFill>
                          <a:effectLst/>
                        </a:rPr>
                        <a:t>Execute work</a:t>
                      </a:r>
                    </a:p>
                  </a:txBody>
                  <a:tcPr marL="76200" marR="76200" marT="76200" marB="1524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b="1" dirty="0">
                          <a:solidFill>
                            <a:schemeClr val="accent1"/>
                          </a:solidFill>
                          <a:effectLst/>
                        </a:rPr>
                        <a:t>Map</a:t>
                      </a:r>
                    </a:p>
                  </a:txBody>
                  <a:tcPr marL="76200" marR="76200" marT="76200" marB="1524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b="0" i="0" dirty="0">
                          <a:solidFill>
                            <a:schemeClr val="tx1"/>
                          </a:solidFill>
                          <a:effectLst/>
                        </a:rPr>
                        <a:t>Process each of an input array's items</a:t>
                      </a:r>
                    </a:p>
                  </a:txBody>
                  <a:tcPr marL="76200" marR="76200" marT="76200" marB="1524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718616"/>
                  </a:ext>
                </a:extLst>
              </a:tr>
              <a:tr h="557312">
                <a:tc>
                  <a:txBody>
                    <a:bodyPr/>
                    <a:lstStyle/>
                    <a:p>
                      <a:pPr algn="just">
                        <a:lnSpc>
                          <a:spcPct val="150000"/>
                        </a:lnSpc>
                      </a:pPr>
                      <a:r>
                        <a:rPr lang="en-US" sz="1800" b="1" dirty="0">
                          <a:solidFill>
                            <a:schemeClr val="accent1"/>
                          </a:solidFill>
                          <a:effectLst/>
                        </a:rPr>
                        <a:t>Choice</a:t>
                      </a:r>
                    </a:p>
                  </a:txBody>
                  <a:tcPr marL="76200" marR="76200" marT="76200" marB="1524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i="0" dirty="0">
                          <a:solidFill>
                            <a:schemeClr val="tx1"/>
                          </a:solidFill>
                          <a:effectLst/>
                        </a:rPr>
                        <a:t>Add branching logic</a:t>
                      </a: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731520" rtl="0" eaLnBrk="1" fontAlgn="auto" latinLnBrk="0" hangingPunct="1">
                        <a:lnSpc>
                          <a:spcPct val="150000"/>
                        </a:lnSpc>
                        <a:spcBef>
                          <a:spcPts val="0"/>
                        </a:spcBef>
                        <a:spcAft>
                          <a:spcPts val="0"/>
                        </a:spcAft>
                        <a:buClrTx/>
                        <a:buSzTx/>
                        <a:buFontTx/>
                        <a:buNone/>
                        <a:tabLst/>
                        <a:defRPr/>
                      </a:pPr>
                      <a:r>
                        <a:rPr lang="en-US" sz="1800" b="1" dirty="0">
                          <a:solidFill>
                            <a:schemeClr val="accent1"/>
                          </a:solidFill>
                          <a:effectLst/>
                        </a:rPr>
                        <a:t>Pass</a:t>
                      </a: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731520" rtl="0" eaLnBrk="1" fontAlgn="auto" latinLnBrk="0" hangingPunct="1">
                        <a:lnSpc>
                          <a:spcPct val="150000"/>
                        </a:lnSpc>
                        <a:spcBef>
                          <a:spcPts val="0"/>
                        </a:spcBef>
                        <a:spcAft>
                          <a:spcPts val="0"/>
                        </a:spcAft>
                        <a:buClrTx/>
                        <a:buSzTx/>
                        <a:buFontTx/>
                        <a:buNone/>
                        <a:tabLst/>
                        <a:defRPr/>
                      </a:pPr>
                      <a:r>
                        <a:rPr lang="en-US" sz="1800" i="0" dirty="0">
                          <a:solidFill>
                            <a:schemeClr val="tx1"/>
                          </a:solidFill>
                          <a:effectLst/>
                        </a:rPr>
                        <a:t>Pass input to output</a:t>
                      </a:r>
                      <a:endParaRPr lang="en-US" sz="1800" b="0" i="0" dirty="0">
                        <a:solidFill>
                          <a:schemeClr val="tx1"/>
                        </a:solidFill>
                        <a:effectLst/>
                      </a:endParaRP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088413"/>
                  </a:ext>
                </a:extLst>
              </a:tr>
              <a:tr h="557312">
                <a:tc>
                  <a:txBody>
                    <a:bodyPr/>
                    <a:lstStyle/>
                    <a:p>
                      <a:pPr algn="just">
                        <a:lnSpc>
                          <a:spcPct val="150000"/>
                        </a:lnSpc>
                      </a:pPr>
                      <a:r>
                        <a:rPr lang="en-US" sz="1800" b="1" dirty="0">
                          <a:solidFill>
                            <a:schemeClr val="accent1"/>
                          </a:solidFill>
                          <a:effectLst/>
                        </a:rPr>
                        <a:t>Wait</a:t>
                      </a:r>
                    </a:p>
                  </a:txBody>
                  <a:tcPr marL="76200" marR="76200" marT="76200" marB="1524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i="0" dirty="0">
                          <a:solidFill>
                            <a:schemeClr val="tx1"/>
                          </a:solidFill>
                          <a:effectLst/>
                        </a:rPr>
                        <a:t>Add a timed delay</a:t>
                      </a: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b="1" dirty="0">
                          <a:solidFill>
                            <a:schemeClr val="accent1"/>
                          </a:solidFill>
                          <a:effectLst/>
                        </a:rPr>
                        <a:t>Succeed</a:t>
                      </a: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i="0" dirty="0">
                          <a:solidFill>
                            <a:schemeClr val="tx1"/>
                          </a:solidFill>
                          <a:effectLst/>
                        </a:rPr>
                        <a:t>Signal a successful execution and stop</a:t>
                      </a: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022013"/>
                  </a:ext>
                </a:extLst>
              </a:tr>
              <a:tr h="557312">
                <a:tc>
                  <a:txBody>
                    <a:bodyPr/>
                    <a:lstStyle/>
                    <a:p>
                      <a:pPr algn="just">
                        <a:lnSpc>
                          <a:spcPct val="150000"/>
                        </a:lnSpc>
                      </a:pPr>
                      <a:r>
                        <a:rPr lang="en-US" sz="1800" b="1" dirty="0">
                          <a:solidFill>
                            <a:schemeClr val="accent1"/>
                          </a:solidFill>
                          <a:effectLst/>
                        </a:rPr>
                        <a:t>Parallel</a:t>
                      </a:r>
                    </a:p>
                  </a:txBody>
                  <a:tcPr marL="76200" marR="76200" marT="76200" marB="1524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i="0" dirty="0">
                          <a:solidFill>
                            <a:schemeClr val="tx1"/>
                          </a:solidFill>
                          <a:effectLst/>
                        </a:rPr>
                        <a:t>Execute branches in parallel</a:t>
                      </a: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b="1" dirty="0">
                          <a:solidFill>
                            <a:schemeClr val="accent1"/>
                          </a:solidFill>
                          <a:effectLst/>
                        </a:rPr>
                        <a:t>Fail</a:t>
                      </a: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en-US" sz="1800" i="0" dirty="0">
                          <a:solidFill>
                            <a:schemeClr val="tx1"/>
                          </a:solidFill>
                          <a:effectLst/>
                        </a:rPr>
                        <a:t>Signal a failed execution and stop</a:t>
                      </a: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8762700"/>
                  </a:ext>
                </a:extLst>
              </a:tr>
              <a:tr h="557312">
                <a:tc>
                  <a:txBody>
                    <a:bodyPr/>
                    <a:lstStyle/>
                    <a:p>
                      <a:pPr algn="just">
                        <a:lnSpc>
                          <a:spcPct val="150000"/>
                        </a:lnSpc>
                      </a:pPr>
                      <a:endParaRPr lang="en-US" sz="1800" b="1" dirty="0">
                        <a:solidFill>
                          <a:schemeClr val="accent1"/>
                        </a:solidFill>
                        <a:effectLst/>
                      </a:endParaRPr>
                    </a:p>
                  </a:txBody>
                  <a:tcPr marL="76200" marR="76200" marT="76200" marB="1524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endParaRPr lang="en-US" sz="1800" i="0" dirty="0">
                        <a:solidFill>
                          <a:schemeClr val="tx1"/>
                        </a:solidFill>
                        <a:effectLst/>
                      </a:endParaRP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endParaRPr lang="en-US" sz="1800" i="0" dirty="0">
                        <a:solidFill>
                          <a:schemeClr val="tx1"/>
                        </a:solidFill>
                        <a:effectLst/>
                      </a:endParaRP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endParaRPr lang="en-US" sz="1800" i="0" dirty="0">
                        <a:solidFill>
                          <a:schemeClr val="tx1"/>
                        </a:solidFill>
                        <a:effectLst/>
                      </a:endParaRPr>
                    </a:p>
                  </a:txBody>
                  <a:tcPr marL="76200" marR="76200" marT="76200" marB="1524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803654"/>
                  </a:ext>
                </a:extLst>
              </a:tr>
            </a:tbl>
          </a:graphicData>
        </a:graphic>
      </p:graphicFrame>
      <p:sp>
        <p:nvSpPr>
          <p:cNvPr id="8" name="Title 7">
            <a:extLst>
              <a:ext uri="{FF2B5EF4-FFF2-40B4-BE49-F238E27FC236}">
                <a16:creationId xmlns:a16="http://schemas.microsoft.com/office/drawing/2014/main" id="{D5455895-74BB-60FB-9418-E80588ACDEF0}"/>
              </a:ext>
            </a:extLst>
          </p:cNvPr>
          <p:cNvSpPr>
            <a:spLocks noGrp="1"/>
          </p:cNvSpPr>
          <p:nvPr>
            <p:ph type="title"/>
          </p:nvPr>
        </p:nvSpPr>
        <p:spPr>
          <a:xfrm>
            <a:off x="602615" y="638602"/>
            <a:ext cx="10972800" cy="535531"/>
          </a:xfrm>
        </p:spPr>
        <p:txBody>
          <a:bodyPr/>
          <a:lstStyle/>
          <a:p>
            <a:r>
              <a:rPr lang="en-US" dirty="0"/>
              <a:t>State Types</a:t>
            </a:r>
          </a:p>
        </p:txBody>
      </p:sp>
    </p:spTree>
    <p:extLst>
      <p:ext uri="{BB962C8B-B14F-4D97-AF65-F5344CB8AC3E}">
        <p14:creationId xmlns:p14="http://schemas.microsoft.com/office/powerpoint/2010/main" val="293564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1EEB2B-6D06-4E48-B6EE-999C2D1CC1BE}"/>
              </a:ext>
            </a:extLst>
          </p:cNvPr>
          <p:cNvSpPr/>
          <p:nvPr/>
        </p:nvSpPr>
        <p:spPr bwMode="auto">
          <a:xfrm>
            <a:off x="6911662" y="0"/>
            <a:ext cx="528033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AU"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1543A960-30A9-E844-BDBA-6C8FE04C24A3}"/>
              </a:ext>
            </a:extLst>
          </p:cNvPr>
          <p:cNvPicPr>
            <a:picLocks noChangeAspect="1"/>
          </p:cNvPicPr>
          <p:nvPr/>
        </p:nvPicPr>
        <p:blipFill>
          <a:blip r:embed="rId3"/>
          <a:stretch>
            <a:fillRect/>
          </a:stretch>
        </p:blipFill>
        <p:spPr>
          <a:xfrm>
            <a:off x="7801920" y="133410"/>
            <a:ext cx="3136900" cy="3732330"/>
          </a:xfrm>
          <a:prstGeom prst="rect">
            <a:avLst/>
          </a:prstGeom>
        </p:spPr>
      </p:pic>
      <p:pic>
        <p:nvPicPr>
          <p:cNvPr id="13" name="Picture 12">
            <a:extLst>
              <a:ext uri="{FF2B5EF4-FFF2-40B4-BE49-F238E27FC236}">
                <a16:creationId xmlns:a16="http://schemas.microsoft.com/office/drawing/2014/main" id="{E9D2E0CD-EA9A-634E-95C0-BFD36B446890}"/>
              </a:ext>
            </a:extLst>
          </p:cNvPr>
          <p:cNvPicPr>
            <a:picLocks noChangeAspect="1"/>
          </p:cNvPicPr>
          <p:nvPr/>
        </p:nvPicPr>
        <p:blipFill>
          <a:blip r:embed="rId4"/>
          <a:stretch>
            <a:fillRect/>
          </a:stretch>
        </p:blipFill>
        <p:spPr>
          <a:xfrm>
            <a:off x="7668831" y="4037330"/>
            <a:ext cx="3895044" cy="2550795"/>
          </a:xfrm>
          <a:prstGeom prst="rect">
            <a:avLst/>
          </a:prstGeom>
        </p:spPr>
      </p:pic>
      <p:sp>
        <p:nvSpPr>
          <p:cNvPr id="3" name="Title 2">
            <a:extLst>
              <a:ext uri="{FF2B5EF4-FFF2-40B4-BE49-F238E27FC236}">
                <a16:creationId xmlns:a16="http://schemas.microsoft.com/office/drawing/2014/main" id="{F2CB8DE1-E692-FC97-8E1A-8B44AB94274B}"/>
              </a:ext>
            </a:extLst>
          </p:cNvPr>
          <p:cNvSpPr>
            <a:spLocks noGrp="1"/>
          </p:cNvSpPr>
          <p:nvPr>
            <p:ph type="title"/>
          </p:nvPr>
        </p:nvSpPr>
        <p:spPr>
          <a:xfrm>
            <a:off x="609600" y="914401"/>
            <a:ext cx="5334000" cy="535531"/>
          </a:xfrm>
        </p:spPr>
        <p:txBody>
          <a:bodyPr/>
          <a:lstStyle/>
          <a:p>
            <a:r>
              <a:rPr lang="en-US" dirty="0"/>
              <a:t>States - Task</a:t>
            </a:r>
          </a:p>
        </p:txBody>
      </p:sp>
      <p:sp>
        <p:nvSpPr>
          <p:cNvPr id="5" name="Content Placeholder 4">
            <a:extLst>
              <a:ext uri="{FF2B5EF4-FFF2-40B4-BE49-F238E27FC236}">
                <a16:creationId xmlns:a16="http://schemas.microsoft.com/office/drawing/2014/main" id="{714464E5-A265-E306-A15F-491D567C4798}"/>
              </a:ext>
            </a:extLst>
          </p:cNvPr>
          <p:cNvSpPr>
            <a:spLocks noGrp="1"/>
          </p:cNvSpPr>
          <p:nvPr>
            <p:ph idx="1"/>
          </p:nvPr>
        </p:nvSpPr>
        <p:spPr>
          <a:xfrm>
            <a:off x="609600" y="2171700"/>
            <a:ext cx="5334000" cy="3028521"/>
          </a:xfrm>
        </p:spPr>
        <p:txBody>
          <a:bodyPr/>
          <a:lstStyle/>
          <a:p>
            <a:r>
              <a:rPr lang="en-US" sz="2400" dirty="0"/>
              <a:t>A Task state ("Type": "Task") represents a single unit of work performed by a state machine.</a:t>
            </a:r>
          </a:p>
          <a:p>
            <a:pPr marL="380985" indent="-380985">
              <a:buFont typeface="Wingdings" pitchFamily="2" charset="2"/>
              <a:buChar char="Ø"/>
            </a:pPr>
            <a:endParaRPr lang="en-US" sz="1800" dirty="0"/>
          </a:p>
          <a:p>
            <a:br>
              <a:rPr lang="en-US" sz="2400" dirty="0"/>
            </a:br>
            <a:endParaRPr lang="en-US" sz="2400" dirty="0">
              <a:solidFill>
                <a:schemeClr val="tx2"/>
              </a:solidFill>
              <a:ea typeface="Amazon Ember" panose="020B0603020204020204" pitchFamily="34" charset="0"/>
              <a:cs typeface="Amazon Ember" panose="020B0603020204020204" pitchFamily="34" charset="0"/>
            </a:endParaRPr>
          </a:p>
          <a:p>
            <a:endParaRPr lang="en-US" dirty="0"/>
          </a:p>
        </p:txBody>
      </p:sp>
    </p:spTree>
    <p:extLst>
      <p:ext uri="{BB962C8B-B14F-4D97-AF65-F5344CB8AC3E}">
        <p14:creationId xmlns:p14="http://schemas.microsoft.com/office/powerpoint/2010/main" val="9472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CB8DE1-E692-FC97-8E1A-8B44AB94274B}"/>
              </a:ext>
            </a:extLst>
          </p:cNvPr>
          <p:cNvSpPr>
            <a:spLocks noGrp="1"/>
          </p:cNvSpPr>
          <p:nvPr>
            <p:ph type="title"/>
          </p:nvPr>
        </p:nvSpPr>
        <p:spPr>
          <a:xfrm>
            <a:off x="609600" y="914401"/>
            <a:ext cx="5334000" cy="535531"/>
          </a:xfrm>
        </p:spPr>
        <p:txBody>
          <a:bodyPr/>
          <a:lstStyle/>
          <a:p>
            <a:r>
              <a:rPr lang="en-US" dirty="0"/>
              <a:t>States – Task Types</a:t>
            </a:r>
          </a:p>
        </p:txBody>
      </p:sp>
      <p:sp>
        <p:nvSpPr>
          <p:cNvPr id="7" name="TextBox 6">
            <a:extLst>
              <a:ext uri="{FF2B5EF4-FFF2-40B4-BE49-F238E27FC236}">
                <a16:creationId xmlns:a16="http://schemas.microsoft.com/office/drawing/2014/main" id="{022240D1-760A-8757-087C-71913A52627D}"/>
              </a:ext>
            </a:extLst>
          </p:cNvPr>
          <p:cNvSpPr txBox="1"/>
          <p:nvPr/>
        </p:nvSpPr>
        <p:spPr>
          <a:xfrm>
            <a:off x="609602" y="1748589"/>
            <a:ext cx="1459832" cy="461665"/>
          </a:xfrm>
          <a:prstGeom prst="rect">
            <a:avLst/>
          </a:prstGeom>
          <a:noFill/>
        </p:spPr>
        <p:txBody>
          <a:bodyPr wrap="square" lIns="0" rIns="0" rtlCol="0">
            <a:spAutoFit/>
          </a:bodyPr>
          <a:lstStyle/>
          <a:p>
            <a:pPr algn="l"/>
            <a:r>
              <a:rPr lang="en-GB" sz="2400" b="1" dirty="0"/>
              <a:t>Activity</a:t>
            </a:r>
            <a:endParaRPr lang="en-GB" b="1" dirty="0"/>
          </a:p>
        </p:txBody>
      </p:sp>
      <p:sp>
        <p:nvSpPr>
          <p:cNvPr id="10" name="TextBox 9">
            <a:extLst>
              <a:ext uri="{FF2B5EF4-FFF2-40B4-BE49-F238E27FC236}">
                <a16:creationId xmlns:a16="http://schemas.microsoft.com/office/drawing/2014/main" id="{4FBA6031-14DD-9FFC-6BC4-7BF67D012AC8}"/>
              </a:ext>
            </a:extLst>
          </p:cNvPr>
          <p:cNvSpPr txBox="1"/>
          <p:nvPr/>
        </p:nvSpPr>
        <p:spPr>
          <a:xfrm>
            <a:off x="609601" y="2210254"/>
            <a:ext cx="5333999" cy="1015663"/>
          </a:xfrm>
          <a:prstGeom prst="rect">
            <a:avLst/>
          </a:prstGeom>
          <a:noFill/>
        </p:spPr>
        <p:txBody>
          <a:bodyPr wrap="square" lIns="0" rIns="0" rtlCol="0">
            <a:spAutoFit/>
          </a:bodyPr>
          <a:lstStyle/>
          <a:p>
            <a:pPr algn="l"/>
            <a:r>
              <a:rPr lang="en-GB" sz="2000" b="0" i="0" dirty="0">
                <a:effectLst/>
                <a:latin typeface="Amazon Ember" panose="020B0603020204020204" pitchFamily="34" charset="0"/>
              </a:rPr>
              <a:t>Activities represent workers (processes or threads), implemented and hosted by you, that perform a specific task.</a:t>
            </a:r>
            <a:endParaRPr lang="en-GB" sz="1600" dirty="0"/>
          </a:p>
        </p:txBody>
      </p:sp>
      <p:sp>
        <p:nvSpPr>
          <p:cNvPr id="11" name="TextBox 10">
            <a:extLst>
              <a:ext uri="{FF2B5EF4-FFF2-40B4-BE49-F238E27FC236}">
                <a16:creationId xmlns:a16="http://schemas.microsoft.com/office/drawing/2014/main" id="{4C2D27F5-12ED-4FC4-092E-BDB279DB6049}"/>
              </a:ext>
            </a:extLst>
          </p:cNvPr>
          <p:cNvSpPr txBox="1"/>
          <p:nvPr/>
        </p:nvSpPr>
        <p:spPr>
          <a:xfrm>
            <a:off x="6946233" y="1748589"/>
            <a:ext cx="1459832" cy="461665"/>
          </a:xfrm>
          <a:prstGeom prst="rect">
            <a:avLst/>
          </a:prstGeom>
          <a:noFill/>
        </p:spPr>
        <p:txBody>
          <a:bodyPr wrap="square" lIns="0" rIns="0" rtlCol="0">
            <a:spAutoFit/>
          </a:bodyPr>
          <a:lstStyle/>
          <a:p>
            <a:pPr algn="l"/>
            <a:r>
              <a:rPr lang="en-GB" sz="2400" b="1" dirty="0"/>
              <a:t>Lambda</a:t>
            </a:r>
            <a:endParaRPr lang="en-GB" b="1" dirty="0"/>
          </a:p>
        </p:txBody>
      </p:sp>
      <p:sp>
        <p:nvSpPr>
          <p:cNvPr id="14" name="TextBox 13">
            <a:extLst>
              <a:ext uri="{FF2B5EF4-FFF2-40B4-BE49-F238E27FC236}">
                <a16:creationId xmlns:a16="http://schemas.microsoft.com/office/drawing/2014/main" id="{1C23B335-EBF3-91BA-ECD7-C8429A65D979}"/>
              </a:ext>
            </a:extLst>
          </p:cNvPr>
          <p:cNvSpPr txBox="1"/>
          <p:nvPr/>
        </p:nvSpPr>
        <p:spPr>
          <a:xfrm>
            <a:off x="6946232" y="2210254"/>
            <a:ext cx="4748463" cy="707886"/>
          </a:xfrm>
          <a:prstGeom prst="rect">
            <a:avLst/>
          </a:prstGeom>
          <a:noFill/>
        </p:spPr>
        <p:txBody>
          <a:bodyPr wrap="square" lIns="0" rIns="0" rtlCol="0">
            <a:spAutoFit/>
          </a:bodyPr>
          <a:lstStyle/>
          <a:p>
            <a:pPr algn="l"/>
            <a:r>
              <a:rPr lang="en-GB" sz="2000" b="0" i="0" dirty="0">
                <a:effectLst/>
                <a:latin typeface="Amazon Ember" panose="020B0603020204020204" pitchFamily="34" charset="0"/>
              </a:rPr>
              <a:t>Lambda tasks execute a function using AWS Lambda.</a:t>
            </a:r>
            <a:endParaRPr lang="en-GB" sz="1600" dirty="0"/>
          </a:p>
        </p:txBody>
      </p:sp>
      <p:sp>
        <p:nvSpPr>
          <p:cNvPr id="17" name="TextBox 16">
            <a:extLst>
              <a:ext uri="{FF2B5EF4-FFF2-40B4-BE49-F238E27FC236}">
                <a16:creationId xmlns:a16="http://schemas.microsoft.com/office/drawing/2014/main" id="{E0CA42AF-769B-CF5A-98CA-43A47ADDE081}"/>
              </a:ext>
            </a:extLst>
          </p:cNvPr>
          <p:cNvSpPr txBox="1"/>
          <p:nvPr/>
        </p:nvSpPr>
        <p:spPr>
          <a:xfrm>
            <a:off x="609601" y="3771714"/>
            <a:ext cx="1925054" cy="461665"/>
          </a:xfrm>
          <a:prstGeom prst="rect">
            <a:avLst/>
          </a:prstGeom>
          <a:noFill/>
        </p:spPr>
        <p:txBody>
          <a:bodyPr wrap="square" lIns="0" rIns="0" rtlCol="0">
            <a:spAutoFit/>
          </a:bodyPr>
          <a:lstStyle/>
          <a:p>
            <a:pPr algn="l"/>
            <a:r>
              <a:rPr lang="en-GB" sz="2400" b="1" dirty="0"/>
              <a:t>AWS Service</a:t>
            </a:r>
            <a:endParaRPr lang="en-GB" b="1" dirty="0"/>
          </a:p>
        </p:txBody>
      </p:sp>
      <p:sp>
        <p:nvSpPr>
          <p:cNvPr id="18" name="TextBox 17">
            <a:extLst>
              <a:ext uri="{FF2B5EF4-FFF2-40B4-BE49-F238E27FC236}">
                <a16:creationId xmlns:a16="http://schemas.microsoft.com/office/drawing/2014/main" id="{7A71A4C5-07DB-35FF-7333-85EF3C36743E}"/>
              </a:ext>
            </a:extLst>
          </p:cNvPr>
          <p:cNvSpPr txBox="1"/>
          <p:nvPr/>
        </p:nvSpPr>
        <p:spPr>
          <a:xfrm>
            <a:off x="609600" y="4233379"/>
            <a:ext cx="5333999" cy="707886"/>
          </a:xfrm>
          <a:prstGeom prst="rect">
            <a:avLst/>
          </a:prstGeom>
          <a:noFill/>
        </p:spPr>
        <p:txBody>
          <a:bodyPr wrap="square" lIns="0" rIns="0" rtlCol="0">
            <a:spAutoFit/>
          </a:bodyPr>
          <a:lstStyle/>
          <a:p>
            <a:pPr algn="l"/>
            <a:r>
              <a:rPr lang="en-GB" sz="2000" b="0" i="0" dirty="0">
                <a:effectLst/>
                <a:latin typeface="Amazon Ember" panose="020B0603020204020204" pitchFamily="34" charset="0"/>
              </a:rPr>
              <a:t>Step Functions directly calls the API actions of a supported service.</a:t>
            </a:r>
            <a:endParaRPr lang="en-GB" sz="1600" dirty="0"/>
          </a:p>
        </p:txBody>
      </p:sp>
      <p:sp>
        <p:nvSpPr>
          <p:cNvPr id="19" name="TextBox 18">
            <a:extLst>
              <a:ext uri="{FF2B5EF4-FFF2-40B4-BE49-F238E27FC236}">
                <a16:creationId xmlns:a16="http://schemas.microsoft.com/office/drawing/2014/main" id="{DDE667C6-B2AF-251E-02F1-79E2718E5C83}"/>
              </a:ext>
            </a:extLst>
          </p:cNvPr>
          <p:cNvSpPr txBox="1"/>
          <p:nvPr/>
        </p:nvSpPr>
        <p:spPr>
          <a:xfrm>
            <a:off x="6946232" y="3715271"/>
            <a:ext cx="2269956" cy="461665"/>
          </a:xfrm>
          <a:prstGeom prst="rect">
            <a:avLst/>
          </a:prstGeom>
          <a:noFill/>
        </p:spPr>
        <p:txBody>
          <a:bodyPr wrap="square" lIns="0" rIns="0" rtlCol="0">
            <a:spAutoFit/>
          </a:bodyPr>
          <a:lstStyle/>
          <a:p>
            <a:pPr algn="l"/>
            <a:r>
              <a:rPr lang="en-GB" sz="2400" b="1" dirty="0"/>
              <a:t>HTTP (</a:t>
            </a:r>
            <a:r>
              <a:rPr lang="en-GB" sz="2400" b="1" dirty="0">
                <a:solidFill>
                  <a:schemeClr val="accent1"/>
                </a:solidFill>
              </a:rPr>
              <a:t>New</a:t>
            </a:r>
            <a:r>
              <a:rPr lang="en-GB" sz="2400" b="1" dirty="0"/>
              <a:t>)</a:t>
            </a:r>
            <a:endParaRPr lang="en-GB" b="1" dirty="0"/>
          </a:p>
        </p:txBody>
      </p:sp>
      <p:sp>
        <p:nvSpPr>
          <p:cNvPr id="20" name="TextBox 19">
            <a:extLst>
              <a:ext uri="{FF2B5EF4-FFF2-40B4-BE49-F238E27FC236}">
                <a16:creationId xmlns:a16="http://schemas.microsoft.com/office/drawing/2014/main" id="{84E48D8F-9868-0420-C7E1-A72D5A9D2084}"/>
              </a:ext>
            </a:extLst>
          </p:cNvPr>
          <p:cNvSpPr txBox="1"/>
          <p:nvPr/>
        </p:nvSpPr>
        <p:spPr>
          <a:xfrm>
            <a:off x="6946230" y="4233379"/>
            <a:ext cx="4748463" cy="1323439"/>
          </a:xfrm>
          <a:prstGeom prst="rect">
            <a:avLst/>
          </a:prstGeom>
          <a:noFill/>
        </p:spPr>
        <p:txBody>
          <a:bodyPr wrap="square" lIns="0" rIns="0" rtlCol="0">
            <a:spAutoFit/>
          </a:bodyPr>
          <a:lstStyle/>
          <a:p>
            <a:pPr algn="l"/>
            <a:r>
              <a:rPr lang="en-GB" sz="2000" b="0" i="0" dirty="0">
                <a:effectLst/>
                <a:latin typeface="Amazon Ember" panose="020B0603020204020204" pitchFamily="34" charset="0"/>
              </a:rPr>
              <a:t>An HTTP Task is a type of </a:t>
            </a:r>
            <a:r>
              <a:rPr lang="en-GB" sz="2000" b="0" i="1" u="none" strike="noStrike" dirty="0">
                <a:effectLst/>
                <a:latin typeface="Amazon Ember" panose="020B0603020204020204" pitchFamily="34" charset="0"/>
              </a:rPr>
              <a:t>Task</a:t>
            </a:r>
            <a:r>
              <a:rPr lang="en-GB" sz="2000" b="0" i="0" dirty="0">
                <a:effectLst/>
                <a:latin typeface="Amazon Ember" panose="020B0603020204020204" pitchFamily="34" charset="0"/>
              </a:rPr>
              <a:t> state that lets you call any public, third-party API, such as Salesforce and Stripe, in your workflows.</a:t>
            </a:r>
            <a:endParaRPr lang="en-GB" sz="1600" dirty="0"/>
          </a:p>
        </p:txBody>
      </p:sp>
    </p:spTree>
    <p:extLst>
      <p:ext uri="{BB962C8B-B14F-4D97-AF65-F5344CB8AC3E}">
        <p14:creationId xmlns:p14="http://schemas.microsoft.com/office/powerpoint/2010/main" val="31379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CDB2F0-1561-D02B-68E4-2DA87B45FC69}"/>
              </a:ext>
            </a:extLst>
          </p:cNvPr>
          <p:cNvSpPr/>
          <p:nvPr/>
        </p:nvSpPr>
        <p:spPr>
          <a:xfrm>
            <a:off x="6316578" y="0"/>
            <a:ext cx="58754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sp>
        <p:nvSpPr>
          <p:cNvPr id="2" name="Title 1">
            <a:extLst>
              <a:ext uri="{FF2B5EF4-FFF2-40B4-BE49-F238E27FC236}">
                <a16:creationId xmlns:a16="http://schemas.microsoft.com/office/drawing/2014/main" id="{E751C8ED-FC05-3930-C9DA-9921462823FE}"/>
              </a:ext>
            </a:extLst>
          </p:cNvPr>
          <p:cNvSpPr>
            <a:spLocks noGrp="1"/>
          </p:cNvSpPr>
          <p:nvPr>
            <p:ph type="title"/>
          </p:nvPr>
        </p:nvSpPr>
        <p:spPr>
          <a:xfrm>
            <a:off x="609600" y="914401"/>
            <a:ext cx="5334000" cy="535531"/>
          </a:xfrm>
        </p:spPr>
        <p:txBody>
          <a:bodyPr/>
          <a:lstStyle/>
          <a:p>
            <a:r>
              <a:rPr lang="en-GB" dirty="0"/>
              <a:t>States – Task Types</a:t>
            </a:r>
          </a:p>
        </p:txBody>
      </p:sp>
      <p:sp>
        <p:nvSpPr>
          <p:cNvPr id="3" name="Content Placeholder 2">
            <a:extLst>
              <a:ext uri="{FF2B5EF4-FFF2-40B4-BE49-F238E27FC236}">
                <a16:creationId xmlns:a16="http://schemas.microsoft.com/office/drawing/2014/main" id="{019A7B5A-37FD-6DDA-BB31-477D71B6F891}"/>
              </a:ext>
            </a:extLst>
          </p:cNvPr>
          <p:cNvSpPr>
            <a:spLocks noGrp="1"/>
          </p:cNvSpPr>
          <p:nvPr>
            <p:ph idx="1"/>
          </p:nvPr>
        </p:nvSpPr>
        <p:spPr>
          <a:xfrm>
            <a:off x="609599" y="2485241"/>
            <a:ext cx="5334000" cy="1985159"/>
          </a:xfrm>
        </p:spPr>
        <p:txBody>
          <a:bodyPr/>
          <a:lstStyle/>
          <a:p>
            <a:r>
              <a:rPr lang="en-GB" sz="2400" b="0" i="0" dirty="0">
                <a:effectLst/>
                <a:latin typeface="Amazon Ember" panose="020B0603020204020204" pitchFamily="34" charset="0"/>
              </a:rPr>
              <a:t>An HTTP Task is a type of </a:t>
            </a:r>
            <a:r>
              <a:rPr lang="en-GB" sz="2400" b="0" i="1" u="none" strike="noStrike" dirty="0">
                <a:effectLst/>
                <a:latin typeface="Amazon Ember" panose="020B0603020204020204" pitchFamily="34" charset="0"/>
              </a:rPr>
              <a:t>Task</a:t>
            </a:r>
            <a:r>
              <a:rPr lang="en-GB" sz="2400" b="0" i="0" dirty="0">
                <a:effectLst/>
                <a:latin typeface="Amazon Ember" panose="020B0603020204020204" pitchFamily="34" charset="0"/>
              </a:rPr>
              <a:t> state that lets you call any public, third-party API, such as Salesforce and Stripe, in your workflows.</a:t>
            </a:r>
            <a:endParaRPr lang="en-GB" sz="1800" dirty="0"/>
          </a:p>
          <a:p>
            <a:endParaRPr lang="en-GB" dirty="0"/>
          </a:p>
        </p:txBody>
      </p:sp>
      <p:sp>
        <p:nvSpPr>
          <p:cNvPr id="5" name="Slide Number Placeholder 4">
            <a:extLst>
              <a:ext uri="{FF2B5EF4-FFF2-40B4-BE49-F238E27FC236}">
                <a16:creationId xmlns:a16="http://schemas.microsoft.com/office/drawing/2014/main" id="{A812E437-81E8-39B9-D6A7-6F65CF8984CE}"/>
              </a:ext>
            </a:extLst>
          </p:cNvPr>
          <p:cNvSpPr>
            <a:spLocks noGrp="1"/>
          </p:cNvSpPr>
          <p:nvPr>
            <p:ph type="sldNum" sz="quarter" idx="13"/>
          </p:nvPr>
        </p:nvSpPr>
        <p:spPr/>
        <p:txBody>
          <a:bodyPr/>
          <a:lstStyle/>
          <a:p>
            <a:fld id="{EB4B8DE2-A4E8-46E4-8BBF-D75455EFF32C}" type="slidenum">
              <a:rPr lang="en-US" smtClean="0"/>
              <a:pPr/>
              <a:t>37</a:t>
            </a:fld>
            <a:endParaRPr lang="en-US"/>
          </a:p>
        </p:txBody>
      </p:sp>
      <p:pic>
        <p:nvPicPr>
          <p:cNvPr id="6" name="Picture 5">
            <a:extLst>
              <a:ext uri="{FF2B5EF4-FFF2-40B4-BE49-F238E27FC236}">
                <a16:creationId xmlns:a16="http://schemas.microsoft.com/office/drawing/2014/main" id="{A3D548B9-6EF3-3FB9-DE25-F219E9912F84}"/>
              </a:ext>
            </a:extLst>
          </p:cNvPr>
          <p:cNvPicPr>
            <a:picLocks noChangeAspect="1"/>
          </p:cNvPicPr>
          <p:nvPr/>
        </p:nvPicPr>
        <p:blipFill>
          <a:blip r:embed="rId2"/>
          <a:stretch>
            <a:fillRect/>
          </a:stretch>
        </p:blipFill>
        <p:spPr>
          <a:xfrm>
            <a:off x="6472321" y="203200"/>
            <a:ext cx="2006600" cy="3225800"/>
          </a:xfrm>
          <a:prstGeom prst="rect">
            <a:avLst/>
          </a:prstGeom>
        </p:spPr>
      </p:pic>
      <p:pic>
        <p:nvPicPr>
          <p:cNvPr id="7" name="Picture 6">
            <a:extLst>
              <a:ext uri="{FF2B5EF4-FFF2-40B4-BE49-F238E27FC236}">
                <a16:creationId xmlns:a16="http://schemas.microsoft.com/office/drawing/2014/main" id="{EB781DD7-A89D-7FE0-46ED-D959F2611D09}"/>
              </a:ext>
            </a:extLst>
          </p:cNvPr>
          <p:cNvPicPr>
            <a:picLocks noChangeAspect="1"/>
          </p:cNvPicPr>
          <p:nvPr/>
        </p:nvPicPr>
        <p:blipFill>
          <a:blip r:embed="rId3"/>
          <a:stretch>
            <a:fillRect/>
          </a:stretch>
        </p:blipFill>
        <p:spPr>
          <a:xfrm>
            <a:off x="8851900" y="0"/>
            <a:ext cx="3340100" cy="4470400"/>
          </a:xfrm>
          <a:prstGeom prst="rect">
            <a:avLst/>
          </a:prstGeom>
        </p:spPr>
      </p:pic>
      <p:pic>
        <p:nvPicPr>
          <p:cNvPr id="8" name="Picture 7">
            <a:extLst>
              <a:ext uri="{FF2B5EF4-FFF2-40B4-BE49-F238E27FC236}">
                <a16:creationId xmlns:a16="http://schemas.microsoft.com/office/drawing/2014/main" id="{EF2A3D8A-5CCB-5068-5F4A-F09F5BA6BF97}"/>
              </a:ext>
            </a:extLst>
          </p:cNvPr>
          <p:cNvPicPr>
            <a:picLocks noChangeAspect="1"/>
          </p:cNvPicPr>
          <p:nvPr/>
        </p:nvPicPr>
        <p:blipFill>
          <a:blip r:embed="rId4"/>
          <a:stretch>
            <a:fillRect/>
          </a:stretch>
        </p:blipFill>
        <p:spPr>
          <a:xfrm>
            <a:off x="7106750" y="4792905"/>
            <a:ext cx="3340100" cy="1562100"/>
          </a:xfrm>
          <a:prstGeom prst="rect">
            <a:avLst/>
          </a:prstGeom>
        </p:spPr>
      </p:pic>
      <p:sp>
        <p:nvSpPr>
          <p:cNvPr id="10" name="TextBox 9">
            <a:extLst>
              <a:ext uri="{FF2B5EF4-FFF2-40B4-BE49-F238E27FC236}">
                <a16:creationId xmlns:a16="http://schemas.microsoft.com/office/drawing/2014/main" id="{09EFD70C-4954-5BBD-1183-4D5547DA66C4}"/>
              </a:ext>
            </a:extLst>
          </p:cNvPr>
          <p:cNvSpPr txBox="1"/>
          <p:nvPr/>
        </p:nvSpPr>
        <p:spPr>
          <a:xfrm>
            <a:off x="609599" y="1898808"/>
            <a:ext cx="2269956" cy="461665"/>
          </a:xfrm>
          <a:prstGeom prst="rect">
            <a:avLst/>
          </a:prstGeom>
          <a:noFill/>
        </p:spPr>
        <p:txBody>
          <a:bodyPr wrap="square" lIns="0" rIns="0" rtlCol="0">
            <a:spAutoFit/>
          </a:bodyPr>
          <a:lstStyle/>
          <a:p>
            <a:pPr algn="l"/>
            <a:r>
              <a:rPr lang="en-GB" sz="2400" b="1" dirty="0"/>
              <a:t>HTTP (</a:t>
            </a:r>
            <a:r>
              <a:rPr lang="en-GB" sz="2400" b="1" dirty="0">
                <a:solidFill>
                  <a:schemeClr val="accent1"/>
                </a:solidFill>
              </a:rPr>
              <a:t>New</a:t>
            </a:r>
            <a:r>
              <a:rPr lang="en-GB" sz="2400" b="1" dirty="0"/>
              <a:t>)</a:t>
            </a:r>
            <a:endParaRPr lang="en-GB" b="1" dirty="0"/>
          </a:p>
        </p:txBody>
      </p:sp>
    </p:spTree>
    <p:extLst>
      <p:ext uri="{BB962C8B-B14F-4D97-AF65-F5344CB8AC3E}">
        <p14:creationId xmlns:p14="http://schemas.microsoft.com/office/powerpoint/2010/main" val="93063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1EEB2B-6D06-4E48-B6EE-999C2D1CC1BE}"/>
              </a:ext>
            </a:extLst>
          </p:cNvPr>
          <p:cNvSpPr/>
          <p:nvPr/>
        </p:nvSpPr>
        <p:spPr bwMode="auto">
          <a:xfrm>
            <a:off x="6911662" y="0"/>
            <a:ext cx="528033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AU"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14AC178D-5425-694F-8FDF-A4589E5793C6}"/>
              </a:ext>
            </a:extLst>
          </p:cNvPr>
          <p:cNvPicPr>
            <a:picLocks noChangeAspect="1"/>
          </p:cNvPicPr>
          <p:nvPr/>
        </p:nvPicPr>
        <p:blipFill>
          <a:blip r:embed="rId3"/>
          <a:stretch>
            <a:fillRect/>
          </a:stretch>
        </p:blipFill>
        <p:spPr>
          <a:xfrm>
            <a:off x="7300884" y="175281"/>
            <a:ext cx="4285564" cy="3032537"/>
          </a:xfrm>
          <a:prstGeom prst="rect">
            <a:avLst/>
          </a:prstGeom>
        </p:spPr>
      </p:pic>
      <p:pic>
        <p:nvPicPr>
          <p:cNvPr id="6" name="Picture 5">
            <a:extLst>
              <a:ext uri="{FF2B5EF4-FFF2-40B4-BE49-F238E27FC236}">
                <a16:creationId xmlns:a16="http://schemas.microsoft.com/office/drawing/2014/main" id="{A325ACFB-FBEA-B44A-A7B4-5CCFA92D544F}"/>
              </a:ext>
            </a:extLst>
          </p:cNvPr>
          <p:cNvPicPr>
            <a:picLocks noChangeAspect="1"/>
          </p:cNvPicPr>
          <p:nvPr/>
        </p:nvPicPr>
        <p:blipFill>
          <a:blip r:embed="rId4"/>
          <a:stretch>
            <a:fillRect/>
          </a:stretch>
        </p:blipFill>
        <p:spPr>
          <a:xfrm>
            <a:off x="7616224" y="3650182"/>
            <a:ext cx="3654886" cy="3032537"/>
          </a:xfrm>
          <a:prstGeom prst="rect">
            <a:avLst/>
          </a:prstGeom>
        </p:spPr>
      </p:pic>
      <p:sp>
        <p:nvSpPr>
          <p:cNvPr id="5" name="Title 4">
            <a:extLst>
              <a:ext uri="{FF2B5EF4-FFF2-40B4-BE49-F238E27FC236}">
                <a16:creationId xmlns:a16="http://schemas.microsoft.com/office/drawing/2014/main" id="{7FA3BBD9-0829-607A-095C-8E1FD874B595}"/>
              </a:ext>
            </a:extLst>
          </p:cNvPr>
          <p:cNvSpPr>
            <a:spLocks noGrp="1"/>
          </p:cNvSpPr>
          <p:nvPr>
            <p:ph type="title"/>
          </p:nvPr>
        </p:nvSpPr>
        <p:spPr>
          <a:xfrm>
            <a:off x="609600" y="914401"/>
            <a:ext cx="5334000" cy="978729"/>
          </a:xfrm>
        </p:spPr>
        <p:txBody>
          <a:bodyPr/>
          <a:lstStyle/>
          <a:p>
            <a:r>
              <a:rPr lang="en-US" sz="3200" dirty="0"/>
              <a:t>States - </a:t>
            </a:r>
            <a:r>
              <a:rPr lang="en-US" sz="3200" i="1" dirty="0"/>
              <a:t>Parallel</a:t>
            </a:r>
            <a:r>
              <a:rPr lang="en-US" sz="3200" dirty="0"/>
              <a:t> Task</a:t>
            </a:r>
            <a:br>
              <a:rPr lang="en-US" sz="3200" dirty="0"/>
            </a:br>
            <a:endParaRPr lang="en-US" dirty="0"/>
          </a:p>
        </p:txBody>
      </p:sp>
      <p:sp>
        <p:nvSpPr>
          <p:cNvPr id="8" name="Content Placeholder 7">
            <a:extLst>
              <a:ext uri="{FF2B5EF4-FFF2-40B4-BE49-F238E27FC236}">
                <a16:creationId xmlns:a16="http://schemas.microsoft.com/office/drawing/2014/main" id="{637EAFE0-D7B1-AD8C-BB5C-C96CB3801960}"/>
              </a:ext>
            </a:extLst>
          </p:cNvPr>
          <p:cNvSpPr>
            <a:spLocks noGrp="1"/>
          </p:cNvSpPr>
          <p:nvPr>
            <p:ph idx="1"/>
          </p:nvPr>
        </p:nvSpPr>
        <p:spPr>
          <a:xfrm>
            <a:off x="562119" y="1582420"/>
            <a:ext cx="5334000" cy="5281446"/>
          </a:xfrm>
        </p:spPr>
        <p:txBody>
          <a:bodyPr/>
          <a:lstStyle/>
          <a:p>
            <a:r>
              <a:rPr lang="en-US" dirty="0"/>
              <a:t>The </a:t>
            </a:r>
            <a:r>
              <a:rPr lang="en-US" i="1" dirty="0"/>
              <a:t>Parallel</a:t>
            </a:r>
            <a:r>
              <a:rPr lang="en-US" dirty="0"/>
              <a:t> state ("Type": "Parallel") can be used to create parallel branches of execution in your state machine.</a:t>
            </a:r>
          </a:p>
          <a:p>
            <a:pPr marL="380985" indent="-380985">
              <a:buFont typeface="Wingdings" pitchFamily="2" charset="2"/>
              <a:buChar char="Ø"/>
            </a:pPr>
            <a:r>
              <a:rPr lang="en-US" sz="2000" dirty="0"/>
              <a:t>A </a:t>
            </a:r>
            <a:r>
              <a:rPr lang="en-US" sz="2000" i="1" dirty="0"/>
              <a:t>Parallel</a:t>
            </a:r>
            <a:r>
              <a:rPr lang="en-US" sz="2000" dirty="0"/>
              <a:t> state provides each branch with a copy of its own input data </a:t>
            </a:r>
          </a:p>
          <a:p>
            <a:pPr marL="380985" indent="-380985">
              <a:buFont typeface="Wingdings" pitchFamily="2" charset="2"/>
              <a:buChar char="Ø"/>
            </a:pPr>
            <a:r>
              <a:rPr lang="en-US" sz="2000" dirty="0"/>
              <a:t>If any branch fails, the entire </a:t>
            </a:r>
            <a:r>
              <a:rPr lang="en-US" sz="2000" i="1" dirty="0"/>
              <a:t>Parallel</a:t>
            </a:r>
            <a:r>
              <a:rPr lang="en-US" sz="2000" dirty="0"/>
              <a:t> state fails</a:t>
            </a:r>
          </a:p>
          <a:p>
            <a:pPr marL="380985" indent="-380985">
              <a:buFont typeface="Wingdings" pitchFamily="2" charset="2"/>
              <a:buChar char="Ø"/>
            </a:pPr>
            <a:r>
              <a:rPr lang="en-US" sz="2000" dirty="0"/>
              <a:t>Upon failure, use a </a:t>
            </a:r>
            <a:r>
              <a:rPr lang="en-US" sz="2000" i="1" dirty="0"/>
              <a:t>Wait</a:t>
            </a:r>
            <a:r>
              <a:rPr lang="en-US" sz="2000" dirty="0"/>
              <a:t> state so that cleanup work happens after the Lambda function has finished</a:t>
            </a:r>
            <a:br>
              <a:rPr lang="en-US" sz="2000" dirty="0"/>
            </a:br>
            <a:br>
              <a:rPr lang="en-US" dirty="0"/>
            </a:br>
            <a:endParaRPr lang="en-US" dirty="0">
              <a:solidFill>
                <a:schemeClr val="tx2"/>
              </a:solidFill>
              <a:ea typeface="Amazon Ember" panose="020B0603020204020204" pitchFamily="34" charset="0"/>
              <a:cs typeface="Amazon Ember" panose="020B0603020204020204" pitchFamily="34" charset="0"/>
            </a:endParaRPr>
          </a:p>
          <a:p>
            <a:endParaRPr lang="en-US" dirty="0"/>
          </a:p>
        </p:txBody>
      </p:sp>
    </p:spTree>
    <p:extLst>
      <p:ext uri="{BB962C8B-B14F-4D97-AF65-F5344CB8AC3E}">
        <p14:creationId xmlns:p14="http://schemas.microsoft.com/office/powerpoint/2010/main" val="1465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1EEB2B-6D06-4E48-B6EE-999C2D1CC1BE}"/>
              </a:ext>
            </a:extLst>
          </p:cNvPr>
          <p:cNvSpPr/>
          <p:nvPr/>
        </p:nvSpPr>
        <p:spPr bwMode="auto">
          <a:xfrm>
            <a:off x="6911662" y="0"/>
            <a:ext cx="528033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AU"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3EFBBAB9-EA05-4342-8A29-31B1C869AFB0}"/>
              </a:ext>
            </a:extLst>
          </p:cNvPr>
          <p:cNvPicPr>
            <a:picLocks noChangeAspect="1"/>
          </p:cNvPicPr>
          <p:nvPr/>
        </p:nvPicPr>
        <p:blipFill>
          <a:blip r:embed="rId3"/>
          <a:stretch>
            <a:fillRect/>
          </a:stretch>
        </p:blipFill>
        <p:spPr>
          <a:xfrm>
            <a:off x="7010872" y="86498"/>
            <a:ext cx="5081918" cy="3694671"/>
          </a:xfrm>
          <a:prstGeom prst="rect">
            <a:avLst/>
          </a:prstGeom>
        </p:spPr>
      </p:pic>
      <p:sp>
        <p:nvSpPr>
          <p:cNvPr id="3" name="Title 2">
            <a:extLst>
              <a:ext uri="{FF2B5EF4-FFF2-40B4-BE49-F238E27FC236}">
                <a16:creationId xmlns:a16="http://schemas.microsoft.com/office/drawing/2014/main" id="{333808ED-5088-7100-046F-1157DC965A1A}"/>
              </a:ext>
            </a:extLst>
          </p:cNvPr>
          <p:cNvSpPr>
            <a:spLocks noGrp="1"/>
          </p:cNvSpPr>
          <p:nvPr>
            <p:ph type="title"/>
          </p:nvPr>
        </p:nvSpPr>
        <p:spPr>
          <a:xfrm>
            <a:off x="609600" y="914401"/>
            <a:ext cx="5334000" cy="978729"/>
          </a:xfrm>
        </p:spPr>
        <p:txBody>
          <a:bodyPr/>
          <a:lstStyle/>
          <a:p>
            <a:r>
              <a:rPr lang="en-US" sz="3200" dirty="0"/>
              <a:t>States – Map (Dynamic Parallelism)</a:t>
            </a:r>
            <a:endParaRPr lang="en-US" dirty="0"/>
          </a:p>
        </p:txBody>
      </p:sp>
      <p:sp>
        <p:nvSpPr>
          <p:cNvPr id="5" name="Content Placeholder 4">
            <a:extLst>
              <a:ext uri="{FF2B5EF4-FFF2-40B4-BE49-F238E27FC236}">
                <a16:creationId xmlns:a16="http://schemas.microsoft.com/office/drawing/2014/main" id="{52EAEEF1-5B77-93B5-D345-E081CE30D450}"/>
              </a:ext>
            </a:extLst>
          </p:cNvPr>
          <p:cNvSpPr>
            <a:spLocks noGrp="1"/>
          </p:cNvSpPr>
          <p:nvPr>
            <p:ph idx="1"/>
          </p:nvPr>
        </p:nvSpPr>
        <p:spPr>
          <a:xfrm>
            <a:off x="609600" y="2171700"/>
            <a:ext cx="5334000" cy="4339650"/>
          </a:xfrm>
        </p:spPr>
        <p:txBody>
          <a:bodyPr/>
          <a:lstStyle/>
          <a:p>
            <a:r>
              <a:rPr lang="en-US" dirty="0"/>
              <a:t>The </a:t>
            </a:r>
            <a:r>
              <a:rPr lang="en-US" i="1" dirty="0"/>
              <a:t>Map</a:t>
            </a:r>
            <a:r>
              <a:rPr lang="en-US" dirty="0"/>
              <a:t> state ("Type": "Map") can be used to build dynamically parallel fanout and scatter-gather patterns in minutes </a:t>
            </a:r>
          </a:p>
          <a:p>
            <a:pPr marL="380985" indent="-380985">
              <a:buFont typeface="Wingdings" pitchFamily="2" charset="2"/>
              <a:buChar char="Ø"/>
            </a:pPr>
            <a:r>
              <a:rPr lang="en-US" sz="2000" dirty="0"/>
              <a:t>Iterations are invoked as concurrently if </a:t>
            </a:r>
            <a:r>
              <a:rPr lang="en-US" sz="2000" i="1" dirty="0" err="1"/>
              <a:t>MaxConcurrency</a:t>
            </a:r>
            <a:r>
              <a:rPr lang="en-US" sz="2000" dirty="0"/>
              <a:t> is 0</a:t>
            </a:r>
          </a:p>
          <a:p>
            <a:pPr marL="380985" indent="-380985">
              <a:buFont typeface="Wingdings" pitchFamily="2" charset="2"/>
              <a:buChar char="Ø"/>
            </a:pPr>
            <a:r>
              <a:rPr lang="en-US" sz="2000" dirty="0"/>
              <a:t>The output of the </a:t>
            </a:r>
            <a:r>
              <a:rPr lang="en-US" sz="2000" i="1" dirty="0"/>
              <a:t>Map</a:t>
            </a:r>
            <a:r>
              <a:rPr lang="en-US" sz="2000" dirty="0"/>
              <a:t> state is a JSON array with output from each iteration</a:t>
            </a:r>
          </a:p>
          <a:p>
            <a:pPr marL="380985" indent="-380985">
              <a:buFont typeface="Wingdings" pitchFamily="2" charset="2"/>
              <a:buChar char="Ø"/>
            </a:pPr>
            <a:r>
              <a:rPr lang="en-US" sz="2000" dirty="0"/>
              <a:t>If any iteration fails, entire </a:t>
            </a:r>
            <a:r>
              <a:rPr lang="en-US" sz="2000" i="1" dirty="0"/>
              <a:t>Map</a:t>
            </a:r>
            <a:r>
              <a:rPr lang="en-US" sz="2000" dirty="0"/>
              <a:t> state fails, and all iterations are terminated</a:t>
            </a:r>
          </a:p>
          <a:p>
            <a:endParaRPr lang="en-US" dirty="0"/>
          </a:p>
        </p:txBody>
      </p:sp>
      <p:pic>
        <p:nvPicPr>
          <p:cNvPr id="9" name="Picture 8">
            <a:extLst>
              <a:ext uri="{FF2B5EF4-FFF2-40B4-BE49-F238E27FC236}">
                <a16:creationId xmlns:a16="http://schemas.microsoft.com/office/drawing/2014/main" id="{C322FF1F-C061-B83B-6E16-D189D04A9803}"/>
              </a:ext>
            </a:extLst>
          </p:cNvPr>
          <p:cNvPicPr>
            <a:picLocks noChangeAspect="1"/>
          </p:cNvPicPr>
          <p:nvPr/>
        </p:nvPicPr>
        <p:blipFill>
          <a:blip r:embed="rId4"/>
          <a:stretch>
            <a:fillRect/>
          </a:stretch>
        </p:blipFill>
        <p:spPr>
          <a:xfrm>
            <a:off x="7563851" y="3781169"/>
            <a:ext cx="4262297" cy="2876305"/>
          </a:xfrm>
          <a:prstGeom prst="rect">
            <a:avLst/>
          </a:prstGeom>
        </p:spPr>
      </p:pic>
    </p:spTree>
    <p:extLst>
      <p:ext uri="{BB962C8B-B14F-4D97-AF65-F5344CB8AC3E}">
        <p14:creationId xmlns:p14="http://schemas.microsoft.com/office/powerpoint/2010/main" val="348338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t="18616" b="17553"/>
          <a:stretch/>
        </p:blipFill>
        <p:spPr>
          <a:xfrm>
            <a:off x="1188666" y="215590"/>
            <a:ext cx="9829845" cy="6274420"/>
          </a:xfrm>
          <a:prstGeom prst="rect">
            <a:avLst/>
          </a:prstGeom>
        </p:spPr>
      </p:pic>
      <p:grpSp>
        <p:nvGrpSpPr>
          <p:cNvPr id="9" name="Group 8"/>
          <p:cNvGrpSpPr/>
          <p:nvPr/>
        </p:nvGrpSpPr>
        <p:grpSpPr>
          <a:xfrm>
            <a:off x="8161012" y="3535065"/>
            <a:ext cx="2054674" cy="2195551"/>
            <a:chOff x="6089742" y="2710768"/>
            <a:chExt cx="1612085" cy="1722617"/>
          </a:xfrm>
        </p:grpSpPr>
        <p:sp>
          <p:nvSpPr>
            <p:cNvPr id="20" name="TextBox 19"/>
            <p:cNvSpPr txBox="1"/>
            <p:nvPr/>
          </p:nvSpPr>
          <p:spPr>
            <a:xfrm>
              <a:off x="6682911" y="4133302"/>
              <a:ext cx="1018916" cy="300083"/>
            </a:xfrm>
            <a:prstGeom prst="rect">
              <a:avLst/>
            </a:prstGeom>
            <a:noFill/>
          </p:spPr>
          <p:txBody>
            <a:bodyPr wrap="square" rtlCol="0">
              <a:spAutoFit/>
            </a:bodyPr>
            <a:lstStyle/>
            <a:p>
              <a:pPr algn="ctr"/>
              <a:r>
                <a:rPr lang="en-US" sz="2000" dirty="0">
                  <a:solidFill>
                    <a:schemeClr val="bg1"/>
                  </a:solidFill>
                  <a:ea typeface="Amazon Ember" panose="02000000000000000000" pitchFamily="2" charset="0"/>
                </a:rPr>
                <a:t>Database</a:t>
              </a:r>
            </a:p>
          </p:txBody>
        </p:sp>
        <p:cxnSp>
          <p:nvCxnSpPr>
            <p:cNvPr id="84" name="Straight Connector 83"/>
            <p:cNvCxnSpPr/>
            <p:nvPr/>
          </p:nvCxnSpPr>
          <p:spPr>
            <a:xfrm>
              <a:off x="6089742" y="2710768"/>
              <a:ext cx="626616" cy="151608"/>
            </a:xfrm>
            <a:prstGeom prst="line">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6355502" y="3869262"/>
              <a:ext cx="268125" cy="404548"/>
            </a:xfrm>
            <a:prstGeom prst="line">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21" name="Group 120"/>
          <p:cNvGrpSpPr/>
          <p:nvPr/>
        </p:nvGrpSpPr>
        <p:grpSpPr>
          <a:xfrm>
            <a:off x="2138560" y="3357933"/>
            <a:ext cx="2280015" cy="2388145"/>
            <a:chOff x="1364563" y="2571790"/>
            <a:chExt cx="1788886" cy="1873725"/>
          </a:xfrm>
        </p:grpSpPr>
        <p:sp>
          <p:nvSpPr>
            <p:cNvPr id="24" name="TextBox 23"/>
            <p:cNvSpPr txBox="1"/>
            <p:nvPr/>
          </p:nvSpPr>
          <p:spPr>
            <a:xfrm>
              <a:off x="1364563" y="4145432"/>
              <a:ext cx="926287" cy="300083"/>
            </a:xfrm>
            <a:prstGeom prst="rect">
              <a:avLst/>
            </a:prstGeom>
            <a:noFill/>
          </p:spPr>
          <p:txBody>
            <a:bodyPr wrap="square" rtlCol="0">
              <a:spAutoFit/>
            </a:bodyPr>
            <a:lstStyle/>
            <a:p>
              <a:pPr algn="ctr"/>
              <a:r>
                <a:rPr lang="en-US" sz="2000" dirty="0">
                  <a:solidFill>
                    <a:schemeClr val="bg1"/>
                  </a:solidFill>
                  <a:ea typeface="Amazon Ember" panose="02000000000000000000" pitchFamily="2" charset="0"/>
                </a:rPr>
                <a:t>Queue</a:t>
              </a:r>
            </a:p>
          </p:txBody>
        </p:sp>
        <p:cxnSp>
          <p:nvCxnSpPr>
            <p:cNvPr id="114" name="Straight Connector 113"/>
            <p:cNvCxnSpPr/>
            <p:nvPr/>
          </p:nvCxnSpPr>
          <p:spPr>
            <a:xfrm flipH="1">
              <a:off x="2164559" y="2571790"/>
              <a:ext cx="323752" cy="429881"/>
            </a:xfrm>
            <a:prstGeom prst="line">
              <a:avLst/>
            </a:prstGeom>
            <a:ln>
              <a:solidFill>
                <a:srgbClr val="7030A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617072" y="3633398"/>
              <a:ext cx="536377" cy="186044"/>
            </a:xfrm>
            <a:prstGeom prst="line">
              <a:avLst/>
            </a:prstGeom>
            <a:ln>
              <a:solidFill>
                <a:srgbClr val="7030A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30" name="Group 129"/>
          <p:cNvGrpSpPr/>
          <p:nvPr/>
        </p:nvGrpSpPr>
        <p:grpSpPr>
          <a:xfrm>
            <a:off x="8360949" y="423732"/>
            <a:ext cx="3597673" cy="2364420"/>
            <a:chOff x="6246613" y="269633"/>
            <a:chExt cx="2822714" cy="1855110"/>
          </a:xfrm>
        </p:grpSpPr>
        <p:pic>
          <p:nvPicPr>
            <p:cNvPr id="125" name="Picture 1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6536" y="269633"/>
              <a:ext cx="1552791" cy="1552791"/>
            </a:xfrm>
            <a:prstGeom prst="rect">
              <a:avLst/>
            </a:prstGeom>
          </p:spPr>
        </p:pic>
        <p:cxnSp>
          <p:nvCxnSpPr>
            <p:cNvPr id="126" name="Straight Connector 125"/>
            <p:cNvCxnSpPr/>
            <p:nvPr/>
          </p:nvCxnSpPr>
          <p:spPr>
            <a:xfrm flipV="1">
              <a:off x="6246613" y="1074394"/>
              <a:ext cx="1489439" cy="1050349"/>
            </a:xfrm>
            <a:prstGeom prst="line">
              <a:avLst/>
            </a:prstGeom>
            <a:ln>
              <a:solidFill>
                <a:schemeClr val="accent6"/>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grpSp>
      <p:pic>
        <p:nvPicPr>
          <p:cNvPr id="74" name="Picture 73"/>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5714301" y="3160792"/>
            <a:ext cx="593322" cy="621364"/>
          </a:xfrm>
          <a:prstGeom prst="rect">
            <a:avLst/>
          </a:prstGeom>
        </p:spPr>
      </p:pic>
      <p:grpSp>
        <p:nvGrpSpPr>
          <p:cNvPr id="5" name="Group 4"/>
          <p:cNvGrpSpPr/>
          <p:nvPr/>
        </p:nvGrpSpPr>
        <p:grpSpPr>
          <a:xfrm>
            <a:off x="3432144" y="1423089"/>
            <a:ext cx="4980007" cy="4414825"/>
            <a:chOff x="2379501" y="1053723"/>
            <a:chExt cx="3907285" cy="3463846"/>
          </a:xfrm>
        </p:grpSpPr>
        <p:pic>
          <p:nvPicPr>
            <p:cNvPr id="73" name="Picture 72"/>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3311997" y="1053723"/>
              <a:ext cx="465517" cy="487519"/>
            </a:xfrm>
            <a:prstGeom prst="rect">
              <a:avLst/>
            </a:prstGeom>
          </p:spPr>
        </p:pic>
        <p:pic>
          <p:nvPicPr>
            <p:cNvPr id="76" name="Picture 75"/>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3476951" y="2240780"/>
              <a:ext cx="465517" cy="487519"/>
            </a:xfrm>
            <a:prstGeom prst="rect">
              <a:avLst/>
            </a:prstGeom>
          </p:spPr>
        </p:pic>
        <p:pic>
          <p:nvPicPr>
            <p:cNvPr id="77" name="Picture 76"/>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2379501" y="1482004"/>
              <a:ext cx="465517" cy="487519"/>
            </a:xfrm>
            <a:prstGeom prst="rect">
              <a:avLst/>
            </a:prstGeom>
          </p:spPr>
        </p:pic>
        <p:pic>
          <p:nvPicPr>
            <p:cNvPr id="78" name="Picture 77"/>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2456131" y="2358909"/>
              <a:ext cx="465517" cy="487519"/>
            </a:xfrm>
            <a:prstGeom prst="rect">
              <a:avLst/>
            </a:prstGeom>
          </p:spPr>
        </p:pic>
        <p:pic>
          <p:nvPicPr>
            <p:cNvPr id="79" name="Picture 78"/>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3228704" y="3542531"/>
              <a:ext cx="465517" cy="487519"/>
            </a:xfrm>
            <a:prstGeom prst="rect">
              <a:avLst/>
            </a:prstGeom>
          </p:spPr>
        </p:pic>
        <p:pic>
          <p:nvPicPr>
            <p:cNvPr id="81" name="Picture 80"/>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4683097" y="3558081"/>
              <a:ext cx="465517" cy="487519"/>
            </a:xfrm>
            <a:prstGeom prst="rect">
              <a:avLst/>
            </a:prstGeom>
          </p:spPr>
        </p:pic>
        <p:pic>
          <p:nvPicPr>
            <p:cNvPr id="82" name="Picture 81"/>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5821269" y="4030050"/>
              <a:ext cx="465517" cy="487519"/>
            </a:xfrm>
            <a:prstGeom prst="rect">
              <a:avLst/>
            </a:prstGeom>
          </p:spPr>
        </p:pic>
        <p:pic>
          <p:nvPicPr>
            <p:cNvPr id="83" name="Picture 82"/>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4269878" y="1293071"/>
              <a:ext cx="465517" cy="487519"/>
            </a:xfrm>
            <a:prstGeom prst="rect">
              <a:avLst/>
            </a:prstGeom>
          </p:spPr>
        </p:pic>
        <p:pic>
          <p:nvPicPr>
            <p:cNvPr id="85" name="Picture 84"/>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4959733" y="1964090"/>
              <a:ext cx="465517" cy="487519"/>
            </a:xfrm>
            <a:prstGeom prst="rect">
              <a:avLst/>
            </a:prstGeom>
          </p:spPr>
        </p:pic>
        <p:pic>
          <p:nvPicPr>
            <p:cNvPr id="86" name="Picture 85"/>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5726827" y="1997020"/>
              <a:ext cx="465517" cy="487519"/>
            </a:xfrm>
            <a:prstGeom prst="rect">
              <a:avLst/>
            </a:prstGeom>
          </p:spPr>
        </p:pic>
        <p:pic>
          <p:nvPicPr>
            <p:cNvPr id="88" name="Picture 87"/>
            <p:cNvPicPr>
              <a:picLocks noChangeAspect="1"/>
            </p:cNvPicPr>
            <p:nvPr/>
          </p:nvPicPr>
          <p:blipFill rotWithShape="1">
            <a:blip r:embed="rId5">
              <a:extLst>
                <a:ext uri="{28A0092B-C50C-407E-A947-70E740481C1C}">
                  <a14:useLocalDpi xmlns:a14="http://schemas.microsoft.com/office/drawing/2010/main"/>
                </a:ext>
              </a:extLst>
            </a:blip>
            <a:srcRect l="24776" t="21749" r="22984" b="23541"/>
            <a:stretch/>
          </p:blipFill>
          <p:spPr>
            <a:xfrm>
              <a:off x="5417319" y="2947690"/>
              <a:ext cx="465517" cy="487519"/>
            </a:xfrm>
            <a:prstGeom prst="rect">
              <a:avLst/>
            </a:prstGeom>
          </p:spPr>
        </p:pic>
      </p:grpSp>
      <p:grpSp>
        <p:nvGrpSpPr>
          <p:cNvPr id="90" name="Group 89"/>
          <p:cNvGrpSpPr/>
          <p:nvPr/>
        </p:nvGrpSpPr>
        <p:grpSpPr>
          <a:xfrm>
            <a:off x="4057542" y="1745616"/>
            <a:ext cx="3717304" cy="3781615"/>
            <a:chOff x="2870185" y="1306776"/>
            <a:chExt cx="2916575" cy="2967034"/>
          </a:xfrm>
        </p:grpSpPr>
        <p:cxnSp>
          <p:nvCxnSpPr>
            <p:cNvPr id="92" name="Straight Connector 91"/>
            <p:cNvCxnSpPr/>
            <p:nvPr/>
          </p:nvCxnSpPr>
          <p:spPr>
            <a:xfrm flipH="1" flipV="1">
              <a:off x="3880035" y="2435087"/>
              <a:ext cx="325389" cy="183375"/>
            </a:xfrm>
            <a:prstGeom prst="line">
              <a:avLst/>
            </a:prstGeom>
            <a:ln>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423008" y="3199575"/>
              <a:ext cx="313239" cy="433823"/>
            </a:xfrm>
            <a:prstGeom prst="line">
              <a:avLst/>
            </a:prstGeom>
            <a:ln>
              <a:solidFill>
                <a:srgbClr val="00B05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5035676" y="3107269"/>
              <a:ext cx="393056" cy="472959"/>
            </a:xfrm>
            <a:prstGeom prst="line">
              <a:avLst/>
            </a:prstGeom>
            <a:ln>
              <a:solidFill>
                <a:schemeClr val="accent3"/>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a:off x="3772131" y="3874932"/>
              <a:ext cx="878875" cy="12875"/>
            </a:xfrm>
            <a:prstGeom prst="line">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5677224" y="3633398"/>
              <a:ext cx="109536" cy="640412"/>
            </a:xfrm>
            <a:prstGeom prst="line">
              <a:avLst/>
            </a:prstGeom>
            <a:ln>
              <a:solidFill>
                <a:srgbClr val="00B05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4619536" y="2174334"/>
              <a:ext cx="383671" cy="505650"/>
            </a:xfrm>
            <a:prstGeom prst="line">
              <a:avLst/>
            </a:prstGeom>
            <a:ln>
              <a:solidFill>
                <a:srgbClr val="7030A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5417319" y="2252695"/>
              <a:ext cx="325515" cy="51352"/>
            </a:xfrm>
            <a:prstGeom prst="line">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flipV="1">
              <a:off x="3648938" y="1685528"/>
              <a:ext cx="58877" cy="313718"/>
            </a:xfrm>
            <a:prstGeom prst="line">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858949" y="1306776"/>
              <a:ext cx="454253" cy="218551"/>
            </a:xfrm>
            <a:prstGeom prst="line">
              <a:avLst/>
            </a:prstGeom>
            <a:ln>
              <a:solidFill>
                <a:srgbClr val="7030A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flipV="1">
              <a:off x="2870185" y="1724346"/>
              <a:ext cx="591278" cy="490355"/>
            </a:xfrm>
            <a:prstGeom prst="line">
              <a:avLst/>
            </a:prstGeom>
            <a:ln>
              <a:solidFill>
                <a:srgbClr val="00B05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2968358" y="2507105"/>
              <a:ext cx="497439" cy="203663"/>
            </a:xfrm>
            <a:prstGeom prst="line">
              <a:avLst/>
            </a:prstGeom>
            <a:ln>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pic>
        <p:nvPicPr>
          <p:cNvPr id="46" name="Graphic 45">
            <a:extLst>
              <a:ext uri="{FF2B5EF4-FFF2-40B4-BE49-F238E27FC236}">
                <a16:creationId xmlns:a16="http://schemas.microsoft.com/office/drawing/2014/main" id="{F31EA7B3-5E4A-A945-B96E-AD4408739B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82813" y="4069276"/>
            <a:ext cx="1167092" cy="1167092"/>
          </a:xfrm>
          <a:prstGeom prst="rect">
            <a:avLst/>
          </a:prstGeom>
        </p:spPr>
      </p:pic>
      <p:pic>
        <p:nvPicPr>
          <p:cNvPr id="47" name="Graphic 46">
            <a:extLst>
              <a:ext uri="{FF2B5EF4-FFF2-40B4-BE49-F238E27FC236}">
                <a16:creationId xmlns:a16="http://schemas.microsoft.com/office/drawing/2014/main" id="{80CE6FAE-614B-4844-B21D-9802B447F3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9233" y="4158072"/>
            <a:ext cx="1184237" cy="1184237"/>
          </a:xfrm>
          <a:prstGeom prst="rect">
            <a:avLst/>
          </a:prstGeom>
        </p:spPr>
      </p:pic>
      <p:sp>
        <p:nvSpPr>
          <p:cNvPr id="4" name="Title 3">
            <a:extLst>
              <a:ext uri="{FF2B5EF4-FFF2-40B4-BE49-F238E27FC236}">
                <a16:creationId xmlns:a16="http://schemas.microsoft.com/office/drawing/2014/main" id="{8D040FB5-B230-7B44-8E22-87D0208E4EF7}"/>
              </a:ext>
            </a:extLst>
          </p:cNvPr>
          <p:cNvSpPr>
            <a:spLocks noGrp="1"/>
          </p:cNvSpPr>
          <p:nvPr>
            <p:ph type="title"/>
          </p:nvPr>
        </p:nvSpPr>
        <p:spPr/>
        <p:txBody>
          <a:bodyPr/>
          <a:lstStyle/>
          <a:p>
            <a:r>
              <a:rPr lang="en-US" dirty="0">
                <a:latin typeface="+mn-lt"/>
              </a:rPr>
              <a:t>Modern app</a:t>
            </a:r>
          </a:p>
        </p:txBody>
      </p:sp>
    </p:spTree>
    <p:extLst>
      <p:ext uri="{BB962C8B-B14F-4D97-AF65-F5344CB8AC3E}">
        <p14:creationId xmlns:p14="http://schemas.microsoft.com/office/powerpoint/2010/main" val="7459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CB8DE1-E692-FC97-8E1A-8B44AB94274B}"/>
              </a:ext>
            </a:extLst>
          </p:cNvPr>
          <p:cNvSpPr>
            <a:spLocks noGrp="1"/>
          </p:cNvSpPr>
          <p:nvPr>
            <p:ph type="title"/>
          </p:nvPr>
        </p:nvSpPr>
        <p:spPr>
          <a:xfrm>
            <a:off x="609600" y="914401"/>
            <a:ext cx="5334000" cy="535531"/>
          </a:xfrm>
        </p:spPr>
        <p:txBody>
          <a:bodyPr/>
          <a:lstStyle/>
          <a:p>
            <a:r>
              <a:rPr lang="en-US" dirty="0"/>
              <a:t>States – Map modes</a:t>
            </a:r>
          </a:p>
        </p:txBody>
      </p:sp>
      <p:sp>
        <p:nvSpPr>
          <p:cNvPr id="7" name="TextBox 6">
            <a:extLst>
              <a:ext uri="{FF2B5EF4-FFF2-40B4-BE49-F238E27FC236}">
                <a16:creationId xmlns:a16="http://schemas.microsoft.com/office/drawing/2014/main" id="{022240D1-760A-8757-087C-71913A52627D}"/>
              </a:ext>
            </a:extLst>
          </p:cNvPr>
          <p:cNvSpPr txBox="1"/>
          <p:nvPr/>
        </p:nvSpPr>
        <p:spPr>
          <a:xfrm>
            <a:off x="609602" y="1748589"/>
            <a:ext cx="1989220" cy="461665"/>
          </a:xfrm>
          <a:prstGeom prst="rect">
            <a:avLst/>
          </a:prstGeom>
          <a:noFill/>
        </p:spPr>
        <p:txBody>
          <a:bodyPr wrap="square" lIns="0" rIns="0" rtlCol="0">
            <a:spAutoFit/>
          </a:bodyPr>
          <a:lstStyle/>
          <a:p>
            <a:pPr algn="l"/>
            <a:r>
              <a:rPr lang="en-GB" sz="2400" b="1" dirty="0">
                <a:solidFill>
                  <a:schemeClr val="accent1"/>
                </a:solidFill>
              </a:rPr>
              <a:t>Inline</a:t>
            </a:r>
            <a:endParaRPr lang="en-GB" b="1" dirty="0"/>
          </a:p>
        </p:txBody>
      </p:sp>
      <p:sp>
        <p:nvSpPr>
          <p:cNvPr id="10" name="TextBox 9">
            <a:extLst>
              <a:ext uri="{FF2B5EF4-FFF2-40B4-BE49-F238E27FC236}">
                <a16:creationId xmlns:a16="http://schemas.microsoft.com/office/drawing/2014/main" id="{4FBA6031-14DD-9FFC-6BC4-7BF67D012AC8}"/>
              </a:ext>
            </a:extLst>
          </p:cNvPr>
          <p:cNvSpPr txBox="1"/>
          <p:nvPr/>
        </p:nvSpPr>
        <p:spPr>
          <a:xfrm>
            <a:off x="609601" y="2210254"/>
            <a:ext cx="5333999" cy="1938992"/>
          </a:xfrm>
          <a:prstGeom prst="rect">
            <a:avLst/>
          </a:prstGeom>
          <a:noFill/>
        </p:spPr>
        <p:txBody>
          <a:bodyPr wrap="square" lIns="0" rIns="0" rtlCol="0">
            <a:spAutoFit/>
          </a:bodyPr>
          <a:lstStyle/>
          <a:p>
            <a:pPr marL="342900" indent="-342900" algn="l">
              <a:buFont typeface="Arial" panose="020B0604020202020204" pitchFamily="34" charset="0"/>
              <a:buChar char="•"/>
            </a:pPr>
            <a:r>
              <a:rPr lang="en-GB" sz="2000" dirty="0">
                <a:latin typeface="Amazon Ember" panose="020B0603020204020204" pitchFamily="34" charset="0"/>
              </a:rPr>
              <a:t>In </a:t>
            </a:r>
            <a:r>
              <a:rPr lang="en-GB" sz="2000" b="1" u="sng" dirty="0">
                <a:latin typeface="Amazon Ember" panose="020B0603020204020204" pitchFamily="34" charset="0"/>
              </a:rPr>
              <a:t>Inline</a:t>
            </a:r>
            <a:r>
              <a:rPr lang="en-GB" sz="2000" dirty="0">
                <a:latin typeface="Amazon Ember" panose="020B0603020204020204" pitchFamily="34" charset="0"/>
              </a:rPr>
              <a:t> mode, the Map state accepts only a JSON array as input from a previous step in the workflow. </a:t>
            </a:r>
          </a:p>
          <a:p>
            <a:pPr marL="342900" indent="-342900" algn="l">
              <a:buFont typeface="Arial" panose="020B0604020202020204" pitchFamily="34" charset="0"/>
              <a:buChar char="•"/>
            </a:pPr>
            <a:r>
              <a:rPr lang="en-GB" sz="2000" dirty="0">
                <a:latin typeface="Amazon Ember" panose="020B0603020204020204" pitchFamily="34" charset="0"/>
              </a:rPr>
              <a:t>Each iteration of the </a:t>
            </a:r>
            <a:r>
              <a:rPr lang="en-GB" sz="2000" i="1" dirty="0">
                <a:latin typeface="Amazon Ember" panose="020B0603020204020204" pitchFamily="34" charset="0"/>
              </a:rPr>
              <a:t>Map</a:t>
            </a:r>
            <a:r>
              <a:rPr lang="en-GB" sz="2000" dirty="0">
                <a:latin typeface="Amazon Ember" panose="020B0603020204020204" pitchFamily="34" charset="0"/>
              </a:rPr>
              <a:t> state runs in the context of the workflow that contains the </a:t>
            </a:r>
            <a:r>
              <a:rPr lang="en-GB" sz="2000" i="1" dirty="0">
                <a:latin typeface="Amazon Ember" panose="020B0603020204020204" pitchFamily="34" charset="0"/>
              </a:rPr>
              <a:t>Map</a:t>
            </a:r>
            <a:r>
              <a:rPr lang="en-GB" sz="2000" dirty="0">
                <a:latin typeface="Amazon Ember" panose="020B0603020204020204" pitchFamily="34" charset="0"/>
              </a:rPr>
              <a:t> state.</a:t>
            </a:r>
          </a:p>
        </p:txBody>
      </p:sp>
      <p:sp>
        <p:nvSpPr>
          <p:cNvPr id="11" name="TextBox 10">
            <a:extLst>
              <a:ext uri="{FF2B5EF4-FFF2-40B4-BE49-F238E27FC236}">
                <a16:creationId xmlns:a16="http://schemas.microsoft.com/office/drawing/2014/main" id="{4C2D27F5-12ED-4FC4-092E-BDB279DB6049}"/>
              </a:ext>
            </a:extLst>
          </p:cNvPr>
          <p:cNvSpPr txBox="1"/>
          <p:nvPr/>
        </p:nvSpPr>
        <p:spPr>
          <a:xfrm>
            <a:off x="6946233" y="1748589"/>
            <a:ext cx="2422356" cy="461665"/>
          </a:xfrm>
          <a:prstGeom prst="rect">
            <a:avLst/>
          </a:prstGeom>
          <a:noFill/>
        </p:spPr>
        <p:txBody>
          <a:bodyPr wrap="square" lIns="0" rIns="0" rtlCol="0">
            <a:spAutoFit/>
          </a:bodyPr>
          <a:lstStyle/>
          <a:p>
            <a:pPr algn="l"/>
            <a:r>
              <a:rPr lang="en-GB" sz="2400" b="1" dirty="0">
                <a:solidFill>
                  <a:schemeClr val="accent1"/>
                </a:solidFill>
              </a:rPr>
              <a:t>Distributed</a:t>
            </a:r>
            <a:endParaRPr lang="en-GB" b="1" dirty="0"/>
          </a:p>
        </p:txBody>
      </p:sp>
      <p:sp>
        <p:nvSpPr>
          <p:cNvPr id="14" name="TextBox 13">
            <a:extLst>
              <a:ext uri="{FF2B5EF4-FFF2-40B4-BE49-F238E27FC236}">
                <a16:creationId xmlns:a16="http://schemas.microsoft.com/office/drawing/2014/main" id="{1C23B335-EBF3-91BA-ECD7-C8429A65D979}"/>
              </a:ext>
            </a:extLst>
          </p:cNvPr>
          <p:cNvSpPr txBox="1"/>
          <p:nvPr/>
        </p:nvSpPr>
        <p:spPr>
          <a:xfrm>
            <a:off x="6946232" y="2210254"/>
            <a:ext cx="4748463" cy="4093428"/>
          </a:xfrm>
          <a:prstGeom prst="rect">
            <a:avLst/>
          </a:prstGeom>
          <a:noFill/>
        </p:spPr>
        <p:txBody>
          <a:bodyPr wrap="square" lIns="0" rIns="0" rtlCol="0">
            <a:spAutoFit/>
          </a:bodyPr>
          <a:lstStyle/>
          <a:p>
            <a:pPr marL="342900" indent="-342900" algn="l">
              <a:buFont typeface="Arial" panose="020B0604020202020204" pitchFamily="34" charset="0"/>
              <a:buChar char="•"/>
            </a:pPr>
            <a:r>
              <a:rPr lang="en-GB" sz="2000" dirty="0">
                <a:latin typeface="Amazon Ember" panose="020B0603020204020204" pitchFamily="34" charset="0"/>
              </a:rPr>
              <a:t>In </a:t>
            </a:r>
            <a:r>
              <a:rPr lang="en-GB" sz="2000" b="1" u="sng" dirty="0">
                <a:latin typeface="Amazon Ember" panose="020B0603020204020204" pitchFamily="34" charset="0"/>
              </a:rPr>
              <a:t>Distributed</a:t>
            </a:r>
            <a:r>
              <a:rPr lang="en-GB" sz="2000" dirty="0">
                <a:latin typeface="Amazon Ember" panose="020B0603020204020204" pitchFamily="34" charset="0"/>
              </a:rPr>
              <a:t> mode, the </a:t>
            </a:r>
            <a:r>
              <a:rPr lang="en-GB" sz="2000" i="1" dirty="0">
                <a:latin typeface="Amazon Ember" panose="020B0603020204020204" pitchFamily="34" charset="0"/>
              </a:rPr>
              <a:t>Map</a:t>
            </a:r>
            <a:r>
              <a:rPr lang="en-GB" sz="2000" dirty="0">
                <a:latin typeface="Amazon Ember" panose="020B0603020204020204" pitchFamily="34" charset="0"/>
              </a:rPr>
              <a:t> state can orchestrate large-scale parallel workloads to perform tasks, such as on-demand processing of semi-structured data. </a:t>
            </a:r>
          </a:p>
          <a:p>
            <a:pPr marL="342900" indent="-342900" algn="l">
              <a:buFont typeface="Arial" panose="020B0604020202020204" pitchFamily="34" charset="0"/>
              <a:buChar char="•"/>
            </a:pPr>
            <a:r>
              <a:rPr lang="en-GB" sz="2000" dirty="0">
                <a:latin typeface="Amazon Ember" panose="020B0603020204020204" pitchFamily="34" charset="0"/>
              </a:rPr>
              <a:t>The parallel workloads let you concurrently process large-scale data sources stored in Amazon S3. </a:t>
            </a:r>
          </a:p>
          <a:p>
            <a:pPr marL="342900" indent="-342900" algn="l">
              <a:buFont typeface="Arial" panose="020B0604020202020204" pitchFamily="34" charset="0"/>
              <a:buChar char="•"/>
            </a:pPr>
            <a:r>
              <a:rPr lang="en-GB" sz="2000" dirty="0">
                <a:latin typeface="Amazon Ember" panose="020B0603020204020204" pitchFamily="34" charset="0"/>
              </a:rPr>
              <a:t>You can process a single JSON or CSV file that contains large amounts of data. </a:t>
            </a:r>
          </a:p>
          <a:p>
            <a:pPr marL="342900" indent="-342900" algn="l">
              <a:buFont typeface="Arial" panose="020B0604020202020204" pitchFamily="34" charset="0"/>
              <a:buChar char="•"/>
            </a:pPr>
            <a:r>
              <a:rPr lang="en-GB" sz="2000" dirty="0">
                <a:latin typeface="Amazon Ember" panose="020B0603020204020204" pitchFamily="34" charset="0"/>
              </a:rPr>
              <a:t>You might process a large set of Amazon S3 objects.</a:t>
            </a:r>
          </a:p>
        </p:txBody>
      </p:sp>
    </p:spTree>
    <p:extLst>
      <p:ext uri="{BB962C8B-B14F-4D97-AF65-F5344CB8AC3E}">
        <p14:creationId xmlns:p14="http://schemas.microsoft.com/office/powerpoint/2010/main" val="239924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0E63-2E9B-074C-9415-E486185E9FF3}"/>
              </a:ext>
            </a:extLst>
          </p:cNvPr>
          <p:cNvSpPr>
            <a:spLocks noGrp="1"/>
          </p:cNvSpPr>
          <p:nvPr>
            <p:ph type="title"/>
          </p:nvPr>
        </p:nvSpPr>
        <p:spPr>
          <a:xfrm>
            <a:off x="609600" y="914401"/>
            <a:ext cx="10972800" cy="535531"/>
          </a:xfrm>
        </p:spPr>
        <p:txBody>
          <a:bodyPr/>
          <a:lstStyle/>
          <a:p>
            <a:r>
              <a:rPr lang="en-US" dirty="0">
                <a:solidFill>
                  <a:schemeClr val="accent1"/>
                </a:solidFill>
              </a:rPr>
              <a:t>Inline</a:t>
            </a:r>
            <a:r>
              <a:rPr lang="en-US" dirty="0"/>
              <a:t> Map - State</a:t>
            </a:r>
            <a:endParaRPr lang="en-US" b="0" dirty="0"/>
          </a:p>
        </p:txBody>
      </p:sp>
      <p:sp>
        <p:nvSpPr>
          <p:cNvPr id="3" name="Content Placeholder 2">
            <a:extLst>
              <a:ext uri="{FF2B5EF4-FFF2-40B4-BE49-F238E27FC236}">
                <a16:creationId xmlns:a16="http://schemas.microsoft.com/office/drawing/2014/main" id="{B00F5F00-C4F0-5748-9689-33C337046925}"/>
              </a:ext>
            </a:extLst>
          </p:cNvPr>
          <p:cNvSpPr>
            <a:spLocks noGrp="1"/>
          </p:cNvSpPr>
          <p:nvPr>
            <p:ph sz="half" idx="4294967295"/>
          </p:nvPr>
        </p:nvSpPr>
        <p:spPr>
          <a:xfrm>
            <a:off x="4070517" y="1617994"/>
            <a:ext cx="7816683" cy="4525961"/>
          </a:xfrm>
        </p:spPr>
        <p:txBody>
          <a:bodyPr>
            <a:normAutofit/>
          </a:bodyPr>
          <a:lstStyle/>
          <a:p>
            <a:pPr marL="380985" indent="-380985"/>
            <a:r>
              <a:rPr lang="en-US" dirty="0"/>
              <a:t>Enables dynamic parallelism</a:t>
            </a:r>
          </a:p>
          <a:p>
            <a:pPr marL="380985" indent="-380985"/>
            <a:r>
              <a:rPr lang="en-US" dirty="0"/>
              <a:t>Execute the same workflow steps for a collection of items</a:t>
            </a:r>
          </a:p>
          <a:p>
            <a:pPr marL="380985" indent="-380985"/>
            <a:r>
              <a:rPr lang="en-US" dirty="0"/>
              <a:t>Achieve parallel processing without the complexity</a:t>
            </a:r>
          </a:p>
          <a:p>
            <a:pPr marL="380985" indent="-380985"/>
            <a:r>
              <a:rPr lang="en-US" dirty="0"/>
              <a:t>Map iterations are started within the same </a:t>
            </a:r>
            <a:r>
              <a:rPr lang="en-US" u="sng" dirty="0"/>
              <a:t>execution history</a:t>
            </a:r>
            <a:r>
              <a:rPr lang="en-US" dirty="0"/>
              <a:t> which has a </a:t>
            </a:r>
            <a:r>
              <a:rPr lang="en-US" u="sng" dirty="0"/>
              <a:t>25K limit</a:t>
            </a:r>
          </a:p>
          <a:p>
            <a:pPr marL="380985" indent="-380985"/>
            <a:r>
              <a:rPr lang="en-US" dirty="0"/>
              <a:t>Supports up to </a:t>
            </a:r>
            <a:r>
              <a:rPr lang="en-US" u="sng" dirty="0"/>
              <a:t>40 concurrent iterations</a:t>
            </a:r>
          </a:p>
          <a:p>
            <a:pPr marL="380985" indent="-380985"/>
            <a:r>
              <a:rPr lang="en-US" u="sng" dirty="0"/>
              <a:t>Input and output </a:t>
            </a:r>
            <a:r>
              <a:rPr lang="en-US" dirty="0"/>
              <a:t>must be </a:t>
            </a:r>
            <a:r>
              <a:rPr lang="en-US" u="sng" dirty="0"/>
              <a:t>under 256 KB</a:t>
            </a:r>
          </a:p>
          <a:p>
            <a:pPr marL="380985" indent="-380985"/>
            <a:endParaRPr lang="en-US" dirty="0"/>
          </a:p>
        </p:txBody>
      </p:sp>
      <p:pic>
        <p:nvPicPr>
          <p:cNvPr id="7" name="Picture 6">
            <a:extLst>
              <a:ext uri="{FF2B5EF4-FFF2-40B4-BE49-F238E27FC236}">
                <a16:creationId xmlns:a16="http://schemas.microsoft.com/office/drawing/2014/main" id="{8AE4D3EB-A9CB-937B-8CE3-DF52281FA34A}"/>
              </a:ext>
            </a:extLst>
          </p:cNvPr>
          <p:cNvPicPr>
            <a:picLocks noChangeAspect="1"/>
          </p:cNvPicPr>
          <p:nvPr/>
        </p:nvPicPr>
        <p:blipFill>
          <a:blip r:embed="rId3"/>
          <a:stretch>
            <a:fillRect/>
          </a:stretch>
        </p:blipFill>
        <p:spPr>
          <a:xfrm>
            <a:off x="609600" y="1619249"/>
            <a:ext cx="3048000" cy="4325605"/>
          </a:xfrm>
          <a:prstGeom prst="rect">
            <a:avLst/>
          </a:prstGeom>
        </p:spPr>
      </p:pic>
    </p:spTree>
    <p:extLst>
      <p:ext uri="{BB962C8B-B14F-4D97-AF65-F5344CB8AC3E}">
        <p14:creationId xmlns:p14="http://schemas.microsoft.com/office/powerpoint/2010/main" val="6613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t>Data Processing</a:t>
            </a:r>
          </a:p>
        </p:txBody>
      </p:sp>
      <p:pic>
        <p:nvPicPr>
          <p:cNvPr id="5" name="Graphic 8">
            <a:extLst>
              <a:ext uri="{FF2B5EF4-FFF2-40B4-BE49-F238E27FC236}">
                <a16:creationId xmlns:a16="http://schemas.microsoft.com/office/drawing/2014/main" id="{F605E76A-26FF-E38E-89A4-E27178630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935" y="31674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B702A1D5-6440-177D-BA78-04EAD46007F0}"/>
              </a:ext>
            </a:extLst>
          </p:cNvPr>
          <p:cNvSpPr txBox="1">
            <a:spLocks noChangeArrowheads="1"/>
          </p:cNvSpPr>
          <p:nvPr/>
        </p:nvSpPr>
        <p:spPr bwMode="auto">
          <a:xfrm>
            <a:off x="1818160" y="3941540"/>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p:txBody>
      </p:sp>
      <p:sp>
        <p:nvSpPr>
          <p:cNvPr id="11" name="Oval 10">
            <a:extLst>
              <a:ext uri="{FF2B5EF4-FFF2-40B4-BE49-F238E27FC236}">
                <a16:creationId xmlns:a16="http://schemas.microsoft.com/office/drawing/2014/main" id="{B0387476-8DBC-7327-2D34-5961F296F7C4}"/>
              </a:ext>
            </a:extLst>
          </p:cNvPr>
          <p:cNvSpPr/>
          <p:nvPr/>
        </p:nvSpPr>
        <p:spPr>
          <a:xfrm>
            <a:off x="4406616" y="2244012"/>
            <a:ext cx="408775" cy="409903"/>
          </a:xfrm>
          <a:prstGeom prst="ellipse">
            <a:avLst/>
          </a:prstGeom>
          <a:solidFill>
            <a:srgbClr val="3A812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8" name="Oval 27">
            <a:extLst>
              <a:ext uri="{FF2B5EF4-FFF2-40B4-BE49-F238E27FC236}">
                <a16:creationId xmlns:a16="http://schemas.microsoft.com/office/drawing/2014/main" id="{420AAAE2-E02A-2B44-4CE9-69382ABB5485}"/>
              </a:ext>
            </a:extLst>
          </p:cNvPr>
          <p:cNvSpPr/>
          <p:nvPr/>
        </p:nvSpPr>
        <p:spPr>
          <a:xfrm>
            <a:off x="4391139" y="2830903"/>
            <a:ext cx="408775" cy="409903"/>
          </a:xfrm>
          <a:prstGeom prst="ellipse">
            <a:avLst/>
          </a:prstGeom>
          <a:solidFill>
            <a:srgbClr val="3A812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9" name="Oval 28">
            <a:extLst>
              <a:ext uri="{FF2B5EF4-FFF2-40B4-BE49-F238E27FC236}">
                <a16:creationId xmlns:a16="http://schemas.microsoft.com/office/drawing/2014/main" id="{D2D1091D-A3EF-99B1-37DB-19C3AF2F751D}"/>
              </a:ext>
            </a:extLst>
          </p:cNvPr>
          <p:cNvSpPr/>
          <p:nvPr/>
        </p:nvSpPr>
        <p:spPr>
          <a:xfrm>
            <a:off x="4373117" y="3417794"/>
            <a:ext cx="408775" cy="409903"/>
          </a:xfrm>
          <a:prstGeom prst="ellipse">
            <a:avLst/>
          </a:prstGeom>
          <a:solidFill>
            <a:srgbClr val="3A812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30" name="Oval 29">
            <a:extLst>
              <a:ext uri="{FF2B5EF4-FFF2-40B4-BE49-F238E27FC236}">
                <a16:creationId xmlns:a16="http://schemas.microsoft.com/office/drawing/2014/main" id="{0CF29011-13FE-9A24-BE4A-AC816BBC8EBE}"/>
              </a:ext>
            </a:extLst>
          </p:cNvPr>
          <p:cNvSpPr/>
          <p:nvPr/>
        </p:nvSpPr>
        <p:spPr>
          <a:xfrm>
            <a:off x="4373116" y="4004685"/>
            <a:ext cx="408775" cy="409903"/>
          </a:xfrm>
          <a:prstGeom prst="ellipse">
            <a:avLst/>
          </a:prstGeom>
          <a:solidFill>
            <a:srgbClr val="3A812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cxnSp>
        <p:nvCxnSpPr>
          <p:cNvPr id="33" name="Straight Arrow Connector 32">
            <a:extLst>
              <a:ext uri="{FF2B5EF4-FFF2-40B4-BE49-F238E27FC236}">
                <a16:creationId xmlns:a16="http://schemas.microsoft.com/office/drawing/2014/main" id="{26310263-F4C7-BFF7-CC85-5FC0D7C2B98E}"/>
              </a:ext>
            </a:extLst>
          </p:cNvPr>
          <p:cNvCxnSpPr>
            <a:cxnSpLocks/>
            <a:endCxn id="11" idx="2"/>
          </p:cNvCxnSpPr>
          <p:nvPr/>
        </p:nvCxnSpPr>
        <p:spPr>
          <a:xfrm flipV="1">
            <a:off x="3340104" y="2448964"/>
            <a:ext cx="1066512" cy="1099479"/>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E5107B-CE0A-1CBD-4892-1D8FC528C4DD}"/>
              </a:ext>
            </a:extLst>
          </p:cNvPr>
          <p:cNvCxnSpPr>
            <a:cxnSpLocks/>
            <a:endCxn id="28" idx="2"/>
          </p:cNvCxnSpPr>
          <p:nvPr/>
        </p:nvCxnSpPr>
        <p:spPr>
          <a:xfrm flipV="1">
            <a:off x="3340104" y="3035855"/>
            <a:ext cx="1051035" cy="512588"/>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FE534C2-ED36-1CAF-6A5B-F0866CEE425C}"/>
              </a:ext>
            </a:extLst>
          </p:cNvPr>
          <p:cNvCxnSpPr>
            <a:cxnSpLocks/>
            <a:endCxn id="29" idx="2"/>
          </p:cNvCxnSpPr>
          <p:nvPr/>
        </p:nvCxnSpPr>
        <p:spPr>
          <a:xfrm>
            <a:off x="3340104" y="3548443"/>
            <a:ext cx="1033013" cy="74303"/>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040828-B6DA-F16A-5D54-747DA35E6E9D}"/>
              </a:ext>
            </a:extLst>
          </p:cNvPr>
          <p:cNvCxnSpPr>
            <a:cxnSpLocks/>
            <a:endCxn id="30" idx="2"/>
          </p:cNvCxnSpPr>
          <p:nvPr/>
        </p:nvCxnSpPr>
        <p:spPr>
          <a:xfrm>
            <a:off x="3340104" y="3548443"/>
            <a:ext cx="1033012" cy="661194"/>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622FFCC-7BDD-9033-A833-A87C55B2331D}"/>
              </a:ext>
            </a:extLst>
          </p:cNvPr>
          <p:cNvCxnSpPr>
            <a:cxnSpLocks/>
            <a:stCxn id="11" idx="6"/>
          </p:cNvCxnSpPr>
          <p:nvPr/>
        </p:nvCxnSpPr>
        <p:spPr>
          <a:xfrm>
            <a:off x="4815391" y="2448964"/>
            <a:ext cx="1833556"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57A1DC9-E168-D5E5-706B-101BE78CFC57}"/>
              </a:ext>
            </a:extLst>
          </p:cNvPr>
          <p:cNvCxnSpPr>
            <a:cxnSpLocks/>
            <a:stCxn id="28" idx="6"/>
          </p:cNvCxnSpPr>
          <p:nvPr/>
        </p:nvCxnSpPr>
        <p:spPr>
          <a:xfrm>
            <a:off x="4799914" y="3035855"/>
            <a:ext cx="1849033"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A5EE62B-F389-2E97-D423-D68AB25744B1}"/>
              </a:ext>
            </a:extLst>
          </p:cNvPr>
          <p:cNvCxnSpPr>
            <a:cxnSpLocks/>
            <a:stCxn id="29" idx="6"/>
          </p:cNvCxnSpPr>
          <p:nvPr/>
        </p:nvCxnSpPr>
        <p:spPr>
          <a:xfrm>
            <a:off x="4781892" y="3622746"/>
            <a:ext cx="186705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8FE628D-310D-F473-C610-456874D7641A}"/>
              </a:ext>
            </a:extLst>
          </p:cNvPr>
          <p:cNvCxnSpPr>
            <a:cxnSpLocks/>
            <a:stCxn id="30" idx="6"/>
          </p:cNvCxnSpPr>
          <p:nvPr/>
        </p:nvCxnSpPr>
        <p:spPr>
          <a:xfrm>
            <a:off x="4781891" y="4209637"/>
            <a:ext cx="1867056" cy="8902"/>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AB362B8F-4E65-BD27-D7A1-12605F2FDB05}"/>
              </a:ext>
            </a:extLst>
          </p:cNvPr>
          <p:cNvPicPr>
            <a:picLocks noChangeAspect="1"/>
          </p:cNvPicPr>
          <p:nvPr/>
        </p:nvPicPr>
        <p:blipFill>
          <a:blip r:embed="rId4"/>
          <a:stretch>
            <a:fillRect/>
          </a:stretch>
        </p:blipFill>
        <p:spPr>
          <a:xfrm>
            <a:off x="6568346" y="1558135"/>
            <a:ext cx="2448602" cy="4493226"/>
          </a:xfrm>
          <a:prstGeom prst="rect">
            <a:avLst/>
          </a:prstGeom>
        </p:spPr>
      </p:pic>
      <p:pic>
        <p:nvPicPr>
          <p:cNvPr id="67" name="Graphic 22">
            <a:extLst>
              <a:ext uri="{FF2B5EF4-FFF2-40B4-BE49-F238E27FC236}">
                <a16:creationId xmlns:a16="http://schemas.microsoft.com/office/drawing/2014/main" id="{0676DE36-05DD-CE31-5CF7-03790B0352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2124" y="4002785"/>
            <a:ext cx="420624" cy="41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74">
            <a:extLst>
              <a:ext uri="{FF2B5EF4-FFF2-40B4-BE49-F238E27FC236}">
                <a16:creationId xmlns:a16="http://schemas.microsoft.com/office/drawing/2014/main" id="{7F7F53B3-4AEA-8533-54A3-FF503F886284}"/>
              </a:ext>
            </a:extLst>
          </p:cNvPr>
          <p:cNvSpPr txBox="1"/>
          <p:nvPr/>
        </p:nvSpPr>
        <p:spPr>
          <a:xfrm>
            <a:off x="7372374" y="4030264"/>
            <a:ext cx="1253067" cy="331564"/>
          </a:xfrm>
          <a:prstGeom prst="rect">
            <a:avLst/>
          </a:prstGeom>
          <a:solidFill>
            <a:srgbClr val="FFFFFF"/>
          </a:solidFill>
        </p:spPr>
        <p:txBody>
          <a:bodyPr wrap="square" lIns="0" rIns="0" rtlCol="0">
            <a:spAutoFit/>
          </a:bodyPr>
          <a:lstStyle/>
          <a:p>
            <a:pPr algn="l"/>
            <a:endParaRPr lang="en-US" sz="1600" dirty="0">
              <a:solidFill>
                <a:schemeClr val="bg1"/>
              </a:solidFill>
            </a:endParaRPr>
          </a:p>
        </p:txBody>
      </p:sp>
      <p:sp>
        <p:nvSpPr>
          <p:cNvPr id="76" name="TextBox 75">
            <a:extLst>
              <a:ext uri="{FF2B5EF4-FFF2-40B4-BE49-F238E27FC236}">
                <a16:creationId xmlns:a16="http://schemas.microsoft.com/office/drawing/2014/main" id="{991B9F0D-249E-CDB5-0347-855A151DF895}"/>
              </a:ext>
            </a:extLst>
          </p:cNvPr>
          <p:cNvSpPr txBox="1"/>
          <p:nvPr/>
        </p:nvSpPr>
        <p:spPr>
          <a:xfrm>
            <a:off x="7409707" y="4106602"/>
            <a:ext cx="717946" cy="246221"/>
          </a:xfrm>
          <a:prstGeom prst="rect">
            <a:avLst/>
          </a:prstGeom>
          <a:solidFill>
            <a:srgbClr val="FFFFFF"/>
          </a:solidFill>
        </p:spPr>
        <p:txBody>
          <a:bodyPr wrap="square" lIns="0" rIns="0" rtlCol="0">
            <a:spAutoFit/>
          </a:bodyPr>
          <a:lstStyle/>
          <a:p>
            <a:pPr algn="l"/>
            <a:r>
              <a:rPr lang="en-US" sz="1000" dirty="0">
                <a:solidFill>
                  <a:schemeClr val="bg1"/>
                </a:solidFill>
              </a:rPr>
              <a:t>AWS SDKs</a:t>
            </a:r>
          </a:p>
        </p:txBody>
      </p:sp>
      <p:pic>
        <p:nvPicPr>
          <p:cNvPr id="71" name="Graphic 17">
            <a:extLst>
              <a:ext uri="{FF2B5EF4-FFF2-40B4-BE49-F238E27FC236}">
                <a16:creationId xmlns:a16="http://schemas.microsoft.com/office/drawing/2014/main" id="{88819B4B-6B27-99F0-1A0D-EE3253EA7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346" y="1558263"/>
            <a:ext cx="323357" cy="3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ectangle 69">
            <a:extLst>
              <a:ext uri="{FF2B5EF4-FFF2-40B4-BE49-F238E27FC236}">
                <a16:creationId xmlns:a16="http://schemas.microsoft.com/office/drawing/2014/main" id="{AA4E0DCD-D36E-4F32-9F20-0DF23052C5FB}"/>
              </a:ext>
            </a:extLst>
          </p:cNvPr>
          <p:cNvSpPr/>
          <p:nvPr/>
        </p:nvSpPr>
        <p:spPr>
          <a:xfrm>
            <a:off x="6568345" y="1558135"/>
            <a:ext cx="2461286" cy="4493226"/>
          </a:xfrm>
          <a:prstGeom prst="rect">
            <a:avLst/>
          </a:prstGeom>
          <a:noFill/>
          <a:ln w="28575">
            <a:solidFill>
              <a:srgbClr val="C1185B"/>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291024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263BF1-3248-B84B-8F90-2817B7EB8842}"/>
              </a:ext>
            </a:extLst>
          </p:cNvPr>
          <p:cNvSpPr txBox="1"/>
          <p:nvPr/>
        </p:nvSpPr>
        <p:spPr>
          <a:xfrm>
            <a:off x="1421069" y="5759890"/>
            <a:ext cx="1848226" cy="297454"/>
          </a:xfrm>
          <a:prstGeom prst="rect">
            <a:avLst/>
          </a:prstGeom>
          <a:noFill/>
        </p:spPr>
        <p:txBody>
          <a:bodyPr wrap="square" rtlCol="0">
            <a:spAutoFit/>
          </a:bodyPr>
          <a:lstStyle/>
          <a:p>
            <a:pPr algn="ctr"/>
            <a:r>
              <a:rPr lang="en-US" sz="1333">
                <a:solidFill>
                  <a:schemeClr val="tx2"/>
                </a:solidFill>
                <a:latin typeface="+mj-lt"/>
                <a:ea typeface="Amazon Ember" panose="020B0603020204020204" pitchFamily="34" charset="0"/>
                <a:cs typeface="Amazon Ember" panose="020B0603020204020204" pitchFamily="34" charset="0"/>
              </a:rPr>
              <a:t>AWS Step Functions</a:t>
            </a:r>
          </a:p>
        </p:txBody>
      </p:sp>
      <p:pic>
        <p:nvPicPr>
          <p:cNvPr id="9" name="Graphic 8">
            <a:extLst>
              <a:ext uri="{FF2B5EF4-FFF2-40B4-BE49-F238E27FC236}">
                <a16:creationId xmlns:a16="http://schemas.microsoft.com/office/drawing/2014/main" id="{69DD3452-9475-4346-9634-946E9C2472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3972" y="4921167"/>
            <a:ext cx="817557" cy="817557"/>
          </a:xfrm>
          <a:prstGeom prst="rect">
            <a:avLst/>
          </a:prstGeom>
        </p:spPr>
      </p:pic>
      <p:sp>
        <p:nvSpPr>
          <p:cNvPr id="14" name="TextBox 13">
            <a:extLst>
              <a:ext uri="{FF2B5EF4-FFF2-40B4-BE49-F238E27FC236}">
                <a16:creationId xmlns:a16="http://schemas.microsoft.com/office/drawing/2014/main" id="{EBA9CB10-F2C9-4B4B-A354-52131A48004F}"/>
              </a:ext>
            </a:extLst>
          </p:cNvPr>
          <p:cNvSpPr txBox="1"/>
          <p:nvPr/>
        </p:nvSpPr>
        <p:spPr>
          <a:xfrm>
            <a:off x="4762633" y="5759890"/>
            <a:ext cx="1117539" cy="297454"/>
          </a:xfrm>
          <a:prstGeom prst="rect">
            <a:avLst/>
          </a:prstGeom>
          <a:noFill/>
        </p:spPr>
        <p:txBody>
          <a:bodyPr wrap="square" rtlCol="0">
            <a:spAutoFit/>
          </a:bodyPr>
          <a:lstStyle/>
          <a:p>
            <a:pPr algn="ctr"/>
            <a:r>
              <a:rPr lang="en-US" sz="1333">
                <a:solidFill>
                  <a:schemeClr val="tx2"/>
                </a:solidFill>
              </a:rPr>
              <a:t>S3 Bucket</a:t>
            </a:r>
          </a:p>
        </p:txBody>
      </p:sp>
      <p:pic>
        <p:nvPicPr>
          <p:cNvPr id="15" name="Graphic 14">
            <a:extLst>
              <a:ext uri="{FF2B5EF4-FFF2-40B4-BE49-F238E27FC236}">
                <a16:creationId xmlns:a16="http://schemas.microsoft.com/office/drawing/2014/main" id="{628BD4F1-2115-B442-95F7-B168713B98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2623" y="4942333"/>
            <a:ext cx="817557" cy="817557"/>
          </a:xfrm>
          <a:prstGeom prst="rect">
            <a:avLst/>
          </a:prstGeom>
        </p:spPr>
      </p:pic>
      <p:cxnSp>
        <p:nvCxnSpPr>
          <p:cNvPr id="16" name="Straight Arrow Connector 15">
            <a:extLst>
              <a:ext uri="{FF2B5EF4-FFF2-40B4-BE49-F238E27FC236}">
                <a16:creationId xmlns:a16="http://schemas.microsoft.com/office/drawing/2014/main" id="{213A40F3-2EF8-3D42-878E-1FD02B5E639F}"/>
              </a:ext>
            </a:extLst>
          </p:cNvPr>
          <p:cNvCxnSpPr>
            <a:cxnSpLocks/>
            <a:endCxn id="15" idx="1"/>
          </p:cNvCxnSpPr>
          <p:nvPr/>
        </p:nvCxnSpPr>
        <p:spPr>
          <a:xfrm>
            <a:off x="2980801" y="5348034"/>
            <a:ext cx="1931823" cy="3078"/>
          </a:xfrm>
          <a:prstGeom prst="straightConnector1">
            <a:avLst/>
          </a:prstGeom>
          <a:ln w="285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8" name="Circular Arrow 17">
            <a:extLst>
              <a:ext uri="{FF2B5EF4-FFF2-40B4-BE49-F238E27FC236}">
                <a16:creationId xmlns:a16="http://schemas.microsoft.com/office/drawing/2014/main" id="{EFA7E373-A58D-964C-87C5-3E341DB228AA}"/>
              </a:ext>
            </a:extLst>
          </p:cNvPr>
          <p:cNvSpPr/>
          <p:nvPr/>
        </p:nvSpPr>
        <p:spPr>
          <a:xfrm>
            <a:off x="4523351" y="4331821"/>
            <a:ext cx="1610029" cy="1256632"/>
          </a:xfrm>
          <a:prstGeom prst="circular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schemeClr val="tx1"/>
              </a:solidFill>
            </a:endParaRPr>
          </a:p>
        </p:txBody>
      </p:sp>
      <p:sp>
        <p:nvSpPr>
          <p:cNvPr id="20" name="Circular Arrow 19">
            <a:extLst>
              <a:ext uri="{FF2B5EF4-FFF2-40B4-BE49-F238E27FC236}">
                <a16:creationId xmlns:a16="http://schemas.microsoft.com/office/drawing/2014/main" id="{38A4587B-08B8-544A-AA49-4E82AD1C21C4}"/>
              </a:ext>
            </a:extLst>
          </p:cNvPr>
          <p:cNvSpPr/>
          <p:nvPr/>
        </p:nvSpPr>
        <p:spPr>
          <a:xfrm rot="10800000">
            <a:off x="4516388" y="5272638"/>
            <a:ext cx="1610029" cy="1256632"/>
          </a:xfrm>
          <a:prstGeom prst="circular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schemeClr val="tx1"/>
              </a:solidFill>
            </a:endParaRPr>
          </a:p>
        </p:txBody>
      </p:sp>
      <p:sp>
        <p:nvSpPr>
          <p:cNvPr id="17" name="TextBox 16">
            <a:extLst>
              <a:ext uri="{FF2B5EF4-FFF2-40B4-BE49-F238E27FC236}">
                <a16:creationId xmlns:a16="http://schemas.microsoft.com/office/drawing/2014/main" id="{E399619A-7DB9-F04E-BC93-AB4D9C06F6F9}"/>
              </a:ext>
            </a:extLst>
          </p:cNvPr>
          <p:cNvSpPr txBox="1"/>
          <p:nvPr/>
        </p:nvSpPr>
        <p:spPr>
          <a:xfrm>
            <a:off x="526883" y="2142822"/>
            <a:ext cx="9088625" cy="1938992"/>
          </a:xfrm>
          <a:prstGeom prst="rect">
            <a:avLst/>
          </a:prstGeom>
          <a:noFill/>
        </p:spPr>
        <p:txBody>
          <a:bodyPr wrap="square" rtlCol="0">
            <a:spAutoFit/>
          </a:bodyPr>
          <a:lstStyle/>
          <a:p>
            <a:pPr marL="380985" indent="-380985">
              <a:buFont typeface="Arial" panose="020B0604020202020204" pitchFamily="34" charset="0"/>
              <a:buChar char="•"/>
            </a:pPr>
            <a:r>
              <a:rPr lang="en-US" sz="2400" dirty="0">
                <a:ea typeface="Amazon Ember" panose="020B0603020204020204" pitchFamily="34" charset="0"/>
                <a:cs typeface="Amazon Ember" panose="020B0603020204020204" pitchFamily="34" charset="0"/>
              </a:rPr>
              <a:t>Fan-out / Fan-in pattern for high concurrency workloads</a:t>
            </a:r>
          </a:p>
          <a:p>
            <a:pPr marL="380985" indent="-380985">
              <a:buFont typeface="Arial" panose="020B0604020202020204" pitchFamily="34" charset="0"/>
              <a:buChar char="•"/>
            </a:pPr>
            <a:r>
              <a:rPr lang="en-US" sz="2400" dirty="0">
                <a:ea typeface="Amazon Ember" panose="020B0603020204020204" pitchFamily="34" charset="0"/>
                <a:cs typeface="Amazon Ember" panose="020B0603020204020204" pitchFamily="34" charset="0"/>
              </a:rPr>
              <a:t>Up to </a:t>
            </a:r>
            <a:r>
              <a:rPr lang="en-US" sz="2400" b="1" u="sng" dirty="0">
                <a:ea typeface="Amazon Ember" panose="020B0603020204020204" pitchFamily="34" charset="0"/>
                <a:cs typeface="Amazon Ember" panose="020B0603020204020204" pitchFamily="34" charset="0"/>
              </a:rPr>
              <a:t>10K concurrency</a:t>
            </a:r>
          </a:p>
          <a:p>
            <a:pPr marL="380985" indent="-380985">
              <a:buFont typeface="Arial" panose="020B0604020202020204" pitchFamily="34" charset="0"/>
              <a:buChar char="•"/>
            </a:pPr>
            <a:r>
              <a:rPr lang="en-US" sz="2400" dirty="0">
                <a:ea typeface="Amazon Ember" panose="020B0603020204020204" pitchFamily="34" charset="0"/>
                <a:cs typeface="Amazon Ember" panose="020B0603020204020204" pitchFamily="34" charset="0"/>
              </a:rPr>
              <a:t>Iterate over objects in an S3 bucket, process using a workflow</a:t>
            </a:r>
          </a:p>
          <a:p>
            <a:pPr marL="380985" indent="-380985">
              <a:buFont typeface="Arial" panose="020B0604020202020204" pitchFamily="34" charset="0"/>
              <a:buChar char="•"/>
            </a:pPr>
            <a:r>
              <a:rPr lang="en-US" sz="2400" dirty="0">
                <a:ea typeface="Amazon Ember" panose="020B0603020204020204" pitchFamily="34" charset="0"/>
                <a:cs typeface="Amazon Ember" panose="020B0603020204020204" pitchFamily="34" charset="0"/>
              </a:rPr>
              <a:t>Operator dashboard for tracking progress</a:t>
            </a:r>
          </a:p>
          <a:p>
            <a:pPr marL="380985" indent="-380985">
              <a:buFont typeface="Arial" panose="020B0604020202020204" pitchFamily="34" charset="0"/>
              <a:buChar char="•"/>
            </a:pPr>
            <a:r>
              <a:rPr lang="en-US" sz="2400" dirty="0">
                <a:ea typeface="Amazon Ember" panose="020B0603020204020204" pitchFamily="34" charset="0"/>
                <a:cs typeface="Amazon Ember" panose="020B0603020204020204" pitchFamily="34" charset="0"/>
              </a:rPr>
              <a:t>Works with Express or Standard Workflows</a:t>
            </a:r>
          </a:p>
        </p:txBody>
      </p:sp>
      <p:grpSp>
        <p:nvGrpSpPr>
          <p:cNvPr id="12" name="Group 11">
            <a:extLst>
              <a:ext uri="{FF2B5EF4-FFF2-40B4-BE49-F238E27FC236}">
                <a16:creationId xmlns:a16="http://schemas.microsoft.com/office/drawing/2014/main" id="{283BFCE9-6B79-2147-93D8-8503DA323490}"/>
              </a:ext>
            </a:extLst>
          </p:cNvPr>
          <p:cNvGrpSpPr/>
          <p:nvPr/>
        </p:nvGrpSpPr>
        <p:grpSpPr>
          <a:xfrm>
            <a:off x="7602899" y="5173870"/>
            <a:ext cx="2853870" cy="864285"/>
            <a:chOff x="3096544" y="612467"/>
            <a:chExt cx="2301904" cy="697124"/>
          </a:xfrm>
        </p:grpSpPr>
        <p:sp>
          <p:nvSpPr>
            <p:cNvPr id="13" name="TextBox 12">
              <a:extLst>
                <a:ext uri="{FF2B5EF4-FFF2-40B4-BE49-F238E27FC236}">
                  <a16:creationId xmlns:a16="http://schemas.microsoft.com/office/drawing/2014/main" id="{36CDD3FF-3F6A-D94A-B1F9-CD72FF075D7E}"/>
                </a:ext>
              </a:extLst>
            </p:cNvPr>
            <p:cNvSpPr txBox="1"/>
            <p:nvPr/>
          </p:nvSpPr>
          <p:spPr>
            <a:xfrm>
              <a:off x="3096544" y="1069667"/>
              <a:ext cx="2301904" cy="239924"/>
            </a:xfrm>
            <a:prstGeom prst="rect">
              <a:avLst/>
            </a:prstGeom>
            <a:noFill/>
          </p:spPr>
          <p:txBody>
            <a:bodyPr wrap="square" rtlCol="0">
              <a:spAutoFit/>
            </a:bodyPr>
            <a:lstStyle/>
            <a:p>
              <a:pPr algn="ctr"/>
              <a:r>
                <a:rPr lang="en-US" sz="1333">
                  <a:solidFill>
                    <a:schemeClr val="tx2"/>
                  </a:solidFill>
                </a:rPr>
                <a:t>AWS Lambda</a:t>
              </a:r>
            </a:p>
          </p:txBody>
        </p:sp>
        <p:pic>
          <p:nvPicPr>
            <p:cNvPr id="19" name="Graphic 44">
              <a:extLst>
                <a:ext uri="{FF2B5EF4-FFF2-40B4-BE49-F238E27FC236}">
                  <a16:creationId xmlns:a16="http://schemas.microsoft.com/office/drawing/2014/main" id="{5901C78E-293F-0E4B-AD07-B4D09C7C3A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8896" y="612467"/>
              <a:ext cx="457200" cy="457200"/>
            </a:xfrm>
            <a:prstGeom prst="rect">
              <a:avLst/>
            </a:prstGeom>
          </p:spPr>
        </p:pic>
      </p:grpSp>
      <p:cxnSp>
        <p:nvCxnSpPr>
          <p:cNvPr id="22" name="Straight Arrow Connector 21">
            <a:extLst>
              <a:ext uri="{FF2B5EF4-FFF2-40B4-BE49-F238E27FC236}">
                <a16:creationId xmlns:a16="http://schemas.microsoft.com/office/drawing/2014/main" id="{0CD00D59-DA82-754F-9717-4924076FB41B}"/>
              </a:ext>
            </a:extLst>
          </p:cNvPr>
          <p:cNvCxnSpPr>
            <a:cxnSpLocks/>
          </p:cNvCxnSpPr>
          <p:nvPr/>
        </p:nvCxnSpPr>
        <p:spPr>
          <a:xfrm>
            <a:off x="6166299" y="5348034"/>
            <a:ext cx="1931823" cy="3078"/>
          </a:xfrm>
          <a:prstGeom prst="straightConnector1">
            <a:avLst/>
          </a:prstGeom>
          <a:ln w="285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BD65613-2933-2E44-8466-C3BBEE724C61}"/>
              </a:ext>
            </a:extLst>
          </p:cNvPr>
          <p:cNvSpPr/>
          <p:nvPr/>
        </p:nvSpPr>
        <p:spPr>
          <a:xfrm>
            <a:off x="8294293" y="4331821"/>
            <a:ext cx="1471083" cy="207676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381000" tIns="76200"/>
          <a:lstStyle/>
          <a:p>
            <a:pPr>
              <a:defRPr/>
            </a:pPr>
            <a:r>
              <a:rPr lang="en-US" sz="1000" dirty="0">
                <a:solidFill>
                  <a:srgbClr val="FF4F8B"/>
                </a:solidFill>
                <a:latin typeface="Arial" panose="020B0604020202020204" pitchFamily="34" charset="0"/>
                <a:cs typeface="Arial" panose="020B0604020202020204" pitchFamily="34" charset="0"/>
              </a:rPr>
              <a:t>AWS Step Functions workflow</a:t>
            </a:r>
          </a:p>
        </p:txBody>
      </p:sp>
      <p:pic>
        <p:nvPicPr>
          <p:cNvPr id="24" name="Graphic 108">
            <a:extLst>
              <a:ext uri="{FF2B5EF4-FFF2-40B4-BE49-F238E27FC236}">
                <a16:creationId xmlns:a16="http://schemas.microsoft.com/office/drawing/2014/main" id="{69B3E0B6-8EFE-4D44-805E-EA08154503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4292" y="4326529"/>
            <a:ext cx="275167" cy="27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CBE7D20-A8DB-54BE-13E5-7D97C66BA492}"/>
              </a:ext>
            </a:extLst>
          </p:cNvPr>
          <p:cNvSpPr txBox="1"/>
          <p:nvPr/>
        </p:nvSpPr>
        <p:spPr>
          <a:xfrm>
            <a:off x="526883" y="1441733"/>
            <a:ext cx="11582400" cy="461665"/>
          </a:xfrm>
          <a:prstGeom prst="rect">
            <a:avLst/>
          </a:prstGeom>
          <a:noFill/>
        </p:spPr>
        <p:txBody>
          <a:bodyPr wrap="square" lIns="0" rIns="0" rtlCol="0">
            <a:spAutoFit/>
          </a:bodyPr>
          <a:lstStyle/>
          <a:p>
            <a:r>
              <a:rPr lang="en-US" sz="2400" dirty="0">
                <a:ea typeface="Amazon Ember Display Light" panose="020F0403020204020204" pitchFamily="34" charset="0"/>
                <a:cs typeface="Amazon Ember Display Light" panose="020F0403020204020204" pitchFamily="34" charset="0"/>
              </a:rPr>
              <a:t>Unrivalled parallelism for large scale workloads</a:t>
            </a:r>
          </a:p>
        </p:txBody>
      </p:sp>
      <p:sp>
        <p:nvSpPr>
          <p:cNvPr id="6" name="Title 1">
            <a:extLst>
              <a:ext uri="{FF2B5EF4-FFF2-40B4-BE49-F238E27FC236}">
                <a16:creationId xmlns:a16="http://schemas.microsoft.com/office/drawing/2014/main" id="{1BF93714-2785-F3AE-7F2D-B995E9B9CC72}"/>
              </a:ext>
            </a:extLst>
          </p:cNvPr>
          <p:cNvSpPr txBox="1">
            <a:spLocks/>
          </p:cNvSpPr>
          <p:nvPr/>
        </p:nvSpPr>
        <p:spPr>
          <a:xfrm>
            <a:off x="526883" y="705854"/>
            <a:ext cx="6609348"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a:solidFill>
                  <a:schemeClr val="accent1"/>
                </a:solidFill>
              </a:rPr>
              <a:t>Distributed</a:t>
            </a:r>
            <a:r>
              <a:rPr lang="en-US"/>
              <a:t> Map - State</a:t>
            </a:r>
            <a:endParaRPr lang="en-US" dirty="0"/>
          </a:p>
        </p:txBody>
      </p:sp>
    </p:spTree>
    <p:extLst>
      <p:ext uri="{BB962C8B-B14F-4D97-AF65-F5344CB8AC3E}">
        <p14:creationId xmlns:p14="http://schemas.microsoft.com/office/powerpoint/2010/main" val="134889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3A1555-C1F5-CD49-B96A-F3291F534463}"/>
              </a:ext>
            </a:extLst>
          </p:cNvPr>
          <p:cNvSpPr txBox="1"/>
          <p:nvPr/>
        </p:nvSpPr>
        <p:spPr>
          <a:xfrm>
            <a:off x="526883" y="1241385"/>
            <a:ext cx="6774782"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t>Iterations of the </a:t>
            </a:r>
            <a:r>
              <a:rPr lang="en-US" sz="2000" i="1" dirty="0"/>
              <a:t>Map</a:t>
            </a:r>
            <a:r>
              <a:rPr lang="en-US" sz="2000" dirty="0"/>
              <a:t> state are invoked as individual state machine executions avoiding 25K history event limits for the parent state machine</a:t>
            </a:r>
          </a:p>
          <a:p>
            <a:pPr marL="285739" indent="-285739">
              <a:buFont typeface="Arial" panose="020B0604020202020204" pitchFamily="34" charset="0"/>
              <a:buChar char="•"/>
            </a:pPr>
            <a:endParaRPr lang="en-US" sz="2000" dirty="0"/>
          </a:p>
          <a:p>
            <a:pPr marL="285739" indent="-285739">
              <a:buFont typeface="Arial" panose="020B0604020202020204" pitchFamily="34" charset="0"/>
              <a:buChar char="•"/>
            </a:pPr>
            <a:r>
              <a:rPr lang="en-US" sz="2000" dirty="0"/>
              <a:t>Iterate over objects, S3 Inventory manifest, or JSON/CSV file in S3, as input and export execution outputs to S3 to bypass input and output limits of 256 KB</a:t>
            </a:r>
          </a:p>
          <a:p>
            <a:pPr marL="285739" indent="-285739">
              <a:buFont typeface="Arial" panose="020B0604020202020204" pitchFamily="34" charset="0"/>
              <a:buChar char="•"/>
            </a:pPr>
            <a:endParaRPr lang="en-US" sz="2000" dirty="0"/>
          </a:p>
          <a:p>
            <a:pPr marL="285739" indent="-285739">
              <a:buFont typeface="Arial" panose="020B0604020202020204" pitchFamily="34" charset="0"/>
              <a:buChar char="•"/>
            </a:pPr>
            <a:r>
              <a:rPr lang="en-US" sz="2000" dirty="0"/>
              <a:t>Specify </a:t>
            </a:r>
            <a:r>
              <a:rPr lang="en-US" sz="2000" i="1" dirty="0" err="1"/>
              <a:t>MaxConcurrency</a:t>
            </a:r>
            <a:r>
              <a:rPr lang="en-US" sz="2000" dirty="0"/>
              <a:t> to control throughput and avoid overwhelming other services</a:t>
            </a:r>
          </a:p>
          <a:p>
            <a:pPr marL="285739" indent="-285739">
              <a:buFont typeface="Arial" panose="020B0604020202020204" pitchFamily="34" charset="0"/>
              <a:buChar char="•"/>
            </a:pPr>
            <a:endParaRPr lang="en-US" sz="2000" dirty="0"/>
          </a:p>
          <a:p>
            <a:pPr marL="285739" indent="-285739">
              <a:buFont typeface="Arial" panose="020B0604020202020204" pitchFamily="34" charset="0"/>
              <a:buChar char="•"/>
            </a:pPr>
            <a:r>
              <a:rPr lang="en-US" sz="2000" dirty="0"/>
              <a:t>Control your workload with batch sizes and error thresholds, and choose between Standard or Express workflows for your iterations</a:t>
            </a:r>
          </a:p>
        </p:txBody>
      </p:sp>
      <p:sp>
        <p:nvSpPr>
          <p:cNvPr id="2" name="Title 1">
            <a:extLst>
              <a:ext uri="{FF2B5EF4-FFF2-40B4-BE49-F238E27FC236}">
                <a16:creationId xmlns:a16="http://schemas.microsoft.com/office/drawing/2014/main" id="{26CE7DF7-80E4-7947-6E00-639AAE90E0A3}"/>
              </a:ext>
            </a:extLst>
          </p:cNvPr>
          <p:cNvSpPr>
            <a:spLocks noGrp="1"/>
          </p:cNvSpPr>
          <p:nvPr>
            <p:ph type="title"/>
          </p:nvPr>
        </p:nvSpPr>
        <p:spPr>
          <a:xfrm>
            <a:off x="526883" y="705854"/>
            <a:ext cx="6609348" cy="535531"/>
          </a:xfrm>
        </p:spPr>
        <p:txBody>
          <a:bodyPr/>
          <a:lstStyle/>
          <a:p>
            <a:r>
              <a:rPr lang="en-US" dirty="0">
                <a:solidFill>
                  <a:schemeClr val="accent1"/>
                </a:solidFill>
              </a:rPr>
              <a:t>Distributed</a:t>
            </a:r>
            <a:r>
              <a:rPr lang="en-US" dirty="0"/>
              <a:t> Map - State</a:t>
            </a:r>
          </a:p>
        </p:txBody>
      </p:sp>
      <p:pic>
        <p:nvPicPr>
          <p:cNvPr id="5" name="Picture 4">
            <a:extLst>
              <a:ext uri="{FF2B5EF4-FFF2-40B4-BE49-F238E27FC236}">
                <a16:creationId xmlns:a16="http://schemas.microsoft.com/office/drawing/2014/main" id="{22B9D614-019F-95A5-5CDB-869ABCA11E51}"/>
              </a:ext>
            </a:extLst>
          </p:cNvPr>
          <p:cNvPicPr>
            <a:picLocks noChangeAspect="1"/>
          </p:cNvPicPr>
          <p:nvPr/>
        </p:nvPicPr>
        <p:blipFill>
          <a:blip r:embed="rId3"/>
          <a:stretch>
            <a:fillRect/>
          </a:stretch>
        </p:blipFill>
        <p:spPr>
          <a:xfrm>
            <a:off x="7764379" y="-15820"/>
            <a:ext cx="4427621" cy="6873820"/>
          </a:xfrm>
          <a:prstGeom prst="rect">
            <a:avLst/>
          </a:prstGeom>
        </p:spPr>
      </p:pic>
    </p:spTree>
    <p:extLst>
      <p:ext uri="{BB962C8B-B14F-4D97-AF65-F5344CB8AC3E}">
        <p14:creationId xmlns:p14="http://schemas.microsoft.com/office/powerpoint/2010/main" val="34545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CFFE13-0B0E-2B81-5BFA-163CDEE0D1A1}"/>
              </a:ext>
            </a:extLst>
          </p:cNvPr>
          <p:cNvPicPr>
            <a:picLocks noChangeAspect="1"/>
          </p:cNvPicPr>
          <p:nvPr/>
        </p:nvPicPr>
        <p:blipFill>
          <a:blip r:embed="rId3"/>
          <a:stretch>
            <a:fillRect/>
          </a:stretch>
        </p:blipFill>
        <p:spPr>
          <a:xfrm>
            <a:off x="8371494" y="11438"/>
            <a:ext cx="3820506" cy="6846562"/>
          </a:xfrm>
          <a:prstGeom prst="rect">
            <a:avLst/>
          </a:prstGeom>
        </p:spPr>
      </p:pic>
      <p:sp>
        <p:nvSpPr>
          <p:cNvPr id="8" name="TextBox 7">
            <a:extLst>
              <a:ext uri="{FF2B5EF4-FFF2-40B4-BE49-F238E27FC236}">
                <a16:creationId xmlns:a16="http://schemas.microsoft.com/office/drawing/2014/main" id="{8BB9DA96-8A9A-C914-BE10-C33F49C4A093}"/>
              </a:ext>
            </a:extLst>
          </p:cNvPr>
          <p:cNvSpPr txBox="1"/>
          <p:nvPr/>
        </p:nvSpPr>
        <p:spPr>
          <a:xfrm>
            <a:off x="526883" y="1241385"/>
            <a:ext cx="6774782"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t>Iterations of the </a:t>
            </a:r>
            <a:r>
              <a:rPr lang="en-US" sz="2000" i="1" dirty="0"/>
              <a:t>Map</a:t>
            </a:r>
            <a:r>
              <a:rPr lang="en-US" sz="2000" dirty="0"/>
              <a:t> state are invoked as individual state machine executions Avoiding 25K history event limits for the parent state machine</a:t>
            </a:r>
          </a:p>
          <a:p>
            <a:pPr marL="285739" indent="-285739">
              <a:buFont typeface="Arial" panose="020B0604020202020204" pitchFamily="34" charset="0"/>
              <a:buChar char="•"/>
            </a:pPr>
            <a:endParaRPr lang="en-US" sz="2000" dirty="0"/>
          </a:p>
          <a:p>
            <a:pPr marL="285739" indent="-285739">
              <a:buFont typeface="Arial" panose="020B0604020202020204" pitchFamily="34" charset="0"/>
              <a:buChar char="•"/>
            </a:pPr>
            <a:r>
              <a:rPr lang="en-US" sz="2000" dirty="0"/>
              <a:t>Iterate over objects, S3 Inventory manifest, or JSON/CSV file in S3, as input and export execution outputs to S3 to bypass input and output limits of 256 KB</a:t>
            </a:r>
          </a:p>
          <a:p>
            <a:pPr marL="285739" indent="-285739">
              <a:buFont typeface="Arial" panose="020B0604020202020204" pitchFamily="34" charset="0"/>
              <a:buChar char="•"/>
            </a:pPr>
            <a:endParaRPr lang="en-US" sz="2000" dirty="0"/>
          </a:p>
          <a:p>
            <a:pPr marL="285739" indent="-285739">
              <a:buFont typeface="Arial" panose="020B0604020202020204" pitchFamily="34" charset="0"/>
              <a:buChar char="•"/>
            </a:pPr>
            <a:r>
              <a:rPr lang="en-US" sz="2000" dirty="0"/>
              <a:t>Specify </a:t>
            </a:r>
            <a:r>
              <a:rPr lang="en-US" sz="2000" i="1" dirty="0" err="1"/>
              <a:t>MaxConcurrency</a:t>
            </a:r>
            <a:r>
              <a:rPr lang="en-US" sz="2000" dirty="0"/>
              <a:t> to control throughput and avoid overwhelming other services</a:t>
            </a:r>
          </a:p>
          <a:p>
            <a:pPr marL="285739" indent="-285739">
              <a:buFont typeface="Arial" panose="020B0604020202020204" pitchFamily="34" charset="0"/>
              <a:buChar char="•"/>
            </a:pPr>
            <a:endParaRPr lang="en-US" sz="2000" dirty="0"/>
          </a:p>
          <a:p>
            <a:pPr marL="285739" indent="-285739">
              <a:buFont typeface="Arial" panose="020B0604020202020204" pitchFamily="34" charset="0"/>
              <a:buChar char="•"/>
            </a:pPr>
            <a:r>
              <a:rPr lang="en-US" sz="2000" dirty="0"/>
              <a:t>Control your workload with batch sizes and error thresholds, and choose between Standard or Express workflows for your iterations</a:t>
            </a:r>
          </a:p>
        </p:txBody>
      </p:sp>
      <p:sp>
        <p:nvSpPr>
          <p:cNvPr id="9" name="Title 1">
            <a:extLst>
              <a:ext uri="{FF2B5EF4-FFF2-40B4-BE49-F238E27FC236}">
                <a16:creationId xmlns:a16="http://schemas.microsoft.com/office/drawing/2014/main" id="{A140D6C6-0BB0-2569-3FCE-C12D1F054C21}"/>
              </a:ext>
            </a:extLst>
          </p:cNvPr>
          <p:cNvSpPr txBox="1">
            <a:spLocks/>
          </p:cNvSpPr>
          <p:nvPr/>
        </p:nvSpPr>
        <p:spPr>
          <a:xfrm>
            <a:off x="526883" y="705854"/>
            <a:ext cx="6609348"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a:solidFill>
                  <a:schemeClr val="accent1"/>
                </a:solidFill>
              </a:rPr>
              <a:t>Distributed</a:t>
            </a:r>
            <a:r>
              <a:rPr lang="en-US"/>
              <a:t> Map - State</a:t>
            </a:r>
            <a:endParaRPr lang="en-US" dirty="0"/>
          </a:p>
        </p:txBody>
      </p:sp>
    </p:spTree>
    <p:extLst>
      <p:ext uri="{BB962C8B-B14F-4D97-AF65-F5344CB8AC3E}">
        <p14:creationId xmlns:p14="http://schemas.microsoft.com/office/powerpoint/2010/main" val="32330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8">
            <a:extLst>
              <a:ext uri="{FF2B5EF4-FFF2-40B4-BE49-F238E27FC236}">
                <a16:creationId xmlns:a16="http://schemas.microsoft.com/office/drawing/2014/main" id="{F605E76A-26FF-E38E-89A4-E27178630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531" y="3451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B702A1D5-6440-177D-BA78-04EAD46007F0}"/>
              </a:ext>
            </a:extLst>
          </p:cNvPr>
          <p:cNvSpPr txBox="1">
            <a:spLocks noChangeAspect="1" noChangeArrowheads="1"/>
          </p:cNvSpPr>
          <p:nvPr/>
        </p:nvSpPr>
        <p:spPr bwMode="auto">
          <a:xfrm>
            <a:off x="1222476" y="3994473"/>
            <a:ext cx="1343977"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p:txBody>
      </p:sp>
      <p:pic>
        <p:nvPicPr>
          <p:cNvPr id="31" name="Graphic 17">
            <a:extLst>
              <a:ext uri="{FF2B5EF4-FFF2-40B4-BE49-F238E27FC236}">
                <a16:creationId xmlns:a16="http://schemas.microsoft.com/office/drawing/2014/main" id="{CCA92DC2-A8D2-F913-9AFA-F62F9E766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1592580"/>
            <a:ext cx="523838" cy="5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BCFAB442-EFDE-D11F-8A37-BDC75AD2617F}"/>
              </a:ext>
            </a:extLst>
          </p:cNvPr>
          <p:cNvSpPr/>
          <p:nvPr/>
        </p:nvSpPr>
        <p:spPr>
          <a:xfrm>
            <a:off x="1054100" y="1592580"/>
            <a:ext cx="9858728" cy="3848100"/>
          </a:xfrm>
          <a:prstGeom prst="rect">
            <a:avLst/>
          </a:prstGeom>
          <a:noFill/>
          <a:ln w="28575">
            <a:solidFill>
              <a:srgbClr val="C1185B"/>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9" name="Graphic 8">
            <a:extLst>
              <a:ext uri="{FF2B5EF4-FFF2-40B4-BE49-F238E27FC236}">
                <a16:creationId xmlns:a16="http://schemas.microsoft.com/office/drawing/2014/main" id="{88F283AC-2C69-C890-DB3E-BC0C2357B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631" y="34900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D2350ED-DBB4-D864-3692-7D071A2D9319}"/>
              </a:ext>
            </a:extLst>
          </p:cNvPr>
          <p:cNvSpPr txBox="1">
            <a:spLocks noChangeAspect="1" noChangeArrowheads="1"/>
          </p:cNvSpPr>
          <p:nvPr/>
        </p:nvSpPr>
        <p:spPr bwMode="auto">
          <a:xfrm>
            <a:off x="9007576" y="4032573"/>
            <a:ext cx="1343977"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p:txBody>
      </p:sp>
      <p:cxnSp>
        <p:nvCxnSpPr>
          <p:cNvPr id="13" name="Straight Arrow Connector 12">
            <a:extLst>
              <a:ext uri="{FF2B5EF4-FFF2-40B4-BE49-F238E27FC236}">
                <a16:creationId xmlns:a16="http://schemas.microsoft.com/office/drawing/2014/main" id="{53AF00BB-160C-8105-65C9-F9646136759A}"/>
              </a:ext>
            </a:extLst>
          </p:cNvPr>
          <p:cNvCxnSpPr>
            <a:cxnSpLocks/>
          </p:cNvCxnSpPr>
          <p:nvPr/>
        </p:nvCxnSpPr>
        <p:spPr>
          <a:xfrm>
            <a:off x="3962400" y="3740140"/>
            <a:ext cx="754682" cy="0"/>
          </a:xfrm>
          <a:prstGeom prst="straightConnector1">
            <a:avLst/>
          </a:prstGeom>
          <a:ln w="285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2EA13-E3FF-1323-1003-97251C14EDD2}"/>
              </a:ext>
            </a:extLst>
          </p:cNvPr>
          <p:cNvCxnSpPr>
            <a:cxnSpLocks/>
          </p:cNvCxnSpPr>
          <p:nvPr/>
        </p:nvCxnSpPr>
        <p:spPr>
          <a:xfrm>
            <a:off x="8382000" y="3703300"/>
            <a:ext cx="818182" cy="0"/>
          </a:xfrm>
          <a:prstGeom prst="straightConnector1">
            <a:avLst/>
          </a:prstGeom>
          <a:ln w="285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A32833B-A1E3-4736-CB4B-06220C62A86D}"/>
              </a:ext>
            </a:extLst>
          </p:cNvPr>
          <p:cNvSpPr/>
          <p:nvPr/>
        </p:nvSpPr>
        <p:spPr>
          <a:xfrm>
            <a:off x="3017406" y="3358808"/>
            <a:ext cx="434905" cy="533732"/>
          </a:xfrm>
          <a:prstGeom prst="rect">
            <a:avLst/>
          </a:prstGeom>
          <a:noFill/>
          <a:ln w="25400">
            <a:solidFill>
              <a:srgbClr val="3E8523"/>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useBgFill="1">
        <p:nvSpPr>
          <p:cNvPr id="36" name="Rectangle 35">
            <a:extLst>
              <a:ext uri="{FF2B5EF4-FFF2-40B4-BE49-F238E27FC236}">
                <a16:creationId xmlns:a16="http://schemas.microsoft.com/office/drawing/2014/main" id="{B14C9EA2-A186-4F95-BB55-C25C4081CAA0}"/>
              </a:ext>
            </a:extLst>
          </p:cNvPr>
          <p:cNvSpPr/>
          <p:nvPr/>
        </p:nvSpPr>
        <p:spPr>
          <a:xfrm>
            <a:off x="3119006" y="3460408"/>
            <a:ext cx="434905" cy="533732"/>
          </a:xfrm>
          <a:prstGeom prst="rect">
            <a:avLst/>
          </a:prstGeom>
          <a:ln w="25400">
            <a:solidFill>
              <a:srgbClr val="3E8523"/>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useBgFill="1">
        <p:nvSpPr>
          <p:cNvPr id="39" name="Rectangle 38">
            <a:extLst>
              <a:ext uri="{FF2B5EF4-FFF2-40B4-BE49-F238E27FC236}">
                <a16:creationId xmlns:a16="http://schemas.microsoft.com/office/drawing/2014/main" id="{DE3703BC-E827-EA41-4220-369698C94360}"/>
              </a:ext>
            </a:extLst>
          </p:cNvPr>
          <p:cNvSpPr/>
          <p:nvPr/>
        </p:nvSpPr>
        <p:spPr>
          <a:xfrm>
            <a:off x="3246006" y="3562008"/>
            <a:ext cx="434905" cy="533732"/>
          </a:xfrm>
          <a:prstGeom prst="rect">
            <a:avLst/>
          </a:prstGeom>
          <a:ln w="25400">
            <a:solidFill>
              <a:srgbClr val="3E8523"/>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32" name="Group 31">
            <a:extLst>
              <a:ext uri="{FF2B5EF4-FFF2-40B4-BE49-F238E27FC236}">
                <a16:creationId xmlns:a16="http://schemas.microsoft.com/office/drawing/2014/main" id="{9B83D022-9951-3361-6ECA-DC8C1E2A228E}"/>
              </a:ext>
            </a:extLst>
          </p:cNvPr>
          <p:cNvGrpSpPr/>
          <p:nvPr/>
        </p:nvGrpSpPr>
        <p:grpSpPr>
          <a:xfrm>
            <a:off x="3468153" y="3932071"/>
            <a:ext cx="434905" cy="340503"/>
            <a:chOff x="2566453" y="4652623"/>
            <a:chExt cx="646647" cy="516572"/>
          </a:xfrm>
        </p:grpSpPr>
        <p:sp>
          <p:nvSpPr>
            <p:cNvPr id="26" name="Bent Arrow 25">
              <a:extLst>
                <a:ext uri="{FF2B5EF4-FFF2-40B4-BE49-F238E27FC236}">
                  <a16:creationId xmlns:a16="http://schemas.microsoft.com/office/drawing/2014/main" id="{30050336-FBEB-6D51-5820-C2DB11112E22}"/>
                </a:ext>
              </a:extLst>
            </p:cNvPr>
            <p:cNvSpPr/>
            <p:nvPr/>
          </p:nvSpPr>
          <p:spPr>
            <a:xfrm>
              <a:off x="2566453" y="4652623"/>
              <a:ext cx="494247" cy="364172"/>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7" name="Bent Arrow 26">
              <a:extLst>
                <a:ext uri="{FF2B5EF4-FFF2-40B4-BE49-F238E27FC236}">
                  <a16:creationId xmlns:a16="http://schemas.microsoft.com/office/drawing/2014/main" id="{A12537A0-ECBD-833B-07B1-585E4D737A73}"/>
                </a:ext>
              </a:extLst>
            </p:cNvPr>
            <p:cNvSpPr/>
            <p:nvPr/>
          </p:nvSpPr>
          <p:spPr>
            <a:xfrm rot="10800000">
              <a:off x="2718853" y="4805023"/>
              <a:ext cx="494247" cy="364172"/>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cxnSp>
        <p:nvCxnSpPr>
          <p:cNvPr id="40" name="Straight Arrow Connector 39">
            <a:extLst>
              <a:ext uri="{FF2B5EF4-FFF2-40B4-BE49-F238E27FC236}">
                <a16:creationId xmlns:a16="http://schemas.microsoft.com/office/drawing/2014/main" id="{27D3D269-DDC8-EE3C-492D-47A31D1A3691}"/>
              </a:ext>
            </a:extLst>
          </p:cNvPr>
          <p:cNvCxnSpPr>
            <a:cxnSpLocks/>
          </p:cNvCxnSpPr>
          <p:nvPr/>
        </p:nvCxnSpPr>
        <p:spPr>
          <a:xfrm>
            <a:off x="2336800" y="3716000"/>
            <a:ext cx="606994" cy="0"/>
          </a:xfrm>
          <a:prstGeom prst="straightConnector1">
            <a:avLst/>
          </a:prstGeom>
          <a:ln w="285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4621857-74EF-E739-78C1-4CF09EB2D9E6}"/>
              </a:ext>
            </a:extLst>
          </p:cNvPr>
          <p:cNvGrpSpPr/>
          <p:nvPr/>
        </p:nvGrpSpPr>
        <p:grpSpPr>
          <a:xfrm>
            <a:off x="5222479" y="2116418"/>
            <a:ext cx="2245811" cy="2583827"/>
            <a:chOff x="8376908" y="1229231"/>
            <a:chExt cx="3638214" cy="4275469"/>
          </a:xfrm>
        </p:grpSpPr>
        <p:pic>
          <p:nvPicPr>
            <p:cNvPr id="50" name="Picture 49">
              <a:extLst>
                <a:ext uri="{FF2B5EF4-FFF2-40B4-BE49-F238E27FC236}">
                  <a16:creationId xmlns:a16="http://schemas.microsoft.com/office/drawing/2014/main" id="{2B5161B3-7856-24A5-1195-77EFFF753F59}"/>
                </a:ext>
              </a:extLst>
            </p:cNvPr>
            <p:cNvPicPr>
              <a:picLocks noChangeAspect="1"/>
            </p:cNvPicPr>
            <p:nvPr/>
          </p:nvPicPr>
          <p:blipFill>
            <a:blip r:embed="rId5"/>
            <a:stretch>
              <a:fillRect/>
            </a:stretch>
          </p:blipFill>
          <p:spPr>
            <a:xfrm>
              <a:off x="8395622" y="1229231"/>
              <a:ext cx="3619500" cy="4267200"/>
            </a:xfrm>
            <a:prstGeom prst="rect">
              <a:avLst/>
            </a:prstGeom>
          </p:spPr>
        </p:pic>
        <p:pic>
          <p:nvPicPr>
            <p:cNvPr id="51" name="Graphic 22">
              <a:extLst>
                <a:ext uri="{FF2B5EF4-FFF2-40B4-BE49-F238E27FC236}">
                  <a16:creationId xmlns:a16="http://schemas.microsoft.com/office/drawing/2014/main" id="{5754E969-C381-8D87-5948-9438C2941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7467" y="3585886"/>
              <a:ext cx="603504"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1C411F35-8A9B-EA1D-E2F1-9F76A75BFB4C}"/>
                </a:ext>
              </a:extLst>
            </p:cNvPr>
            <p:cNvSpPr txBox="1"/>
            <p:nvPr/>
          </p:nvSpPr>
          <p:spPr>
            <a:xfrm>
              <a:off x="9563355" y="3619480"/>
              <a:ext cx="2029968" cy="548640"/>
            </a:xfrm>
            <a:prstGeom prst="rect">
              <a:avLst/>
            </a:prstGeom>
            <a:solidFill>
              <a:srgbClr val="FFFFFF"/>
            </a:solidFill>
          </p:spPr>
          <p:txBody>
            <a:bodyPr wrap="square" lIns="0" rIns="0" rtlCol="0">
              <a:spAutoFit/>
            </a:bodyPr>
            <a:lstStyle/>
            <a:p>
              <a:pPr algn="l"/>
              <a:endParaRPr lang="en-US" sz="1600" dirty="0">
                <a:solidFill>
                  <a:schemeClr val="bg1"/>
                </a:solidFill>
              </a:endParaRPr>
            </a:p>
          </p:txBody>
        </p:sp>
        <p:sp>
          <p:nvSpPr>
            <p:cNvPr id="53" name="TextBox 52">
              <a:extLst>
                <a:ext uri="{FF2B5EF4-FFF2-40B4-BE49-F238E27FC236}">
                  <a16:creationId xmlns:a16="http://schemas.microsoft.com/office/drawing/2014/main" id="{0801259E-A2D4-68A2-4111-196ABE870052}"/>
                </a:ext>
              </a:extLst>
            </p:cNvPr>
            <p:cNvSpPr txBox="1"/>
            <p:nvPr/>
          </p:nvSpPr>
          <p:spPr>
            <a:xfrm>
              <a:off x="9623835" y="3745798"/>
              <a:ext cx="1163072" cy="407423"/>
            </a:xfrm>
            <a:prstGeom prst="rect">
              <a:avLst/>
            </a:prstGeom>
            <a:solidFill>
              <a:srgbClr val="FFFFFF"/>
            </a:solidFill>
          </p:spPr>
          <p:txBody>
            <a:bodyPr wrap="square" lIns="0" rIns="0" rtlCol="0">
              <a:spAutoFit/>
            </a:bodyPr>
            <a:lstStyle/>
            <a:p>
              <a:pPr algn="l"/>
              <a:r>
                <a:rPr lang="en-US" sz="1000" dirty="0">
                  <a:solidFill>
                    <a:schemeClr val="bg1"/>
                  </a:solidFill>
                </a:rPr>
                <a:t>AWS SDKs</a:t>
              </a:r>
            </a:p>
          </p:txBody>
        </p:sp>
        <p:sp>
          <p:nvSpPr>
            <p:cNvPr id="54" name="Rectangle 53">
              <a:extLst>
                <a:ext uri="{FF2B5EF4-FFF2-40B4-BE49-F238E27FC236}">
                  <a16:creationId xmlns:a16="http://schemas.microsoft.com/office/drawing/2014/main" id="{1F510483-5B37-4C6F-3A26-EA0178DA8961}"/>
                </a:ext>
              </a:extLst>
            </p:cNvPr>
            <p:cNvSpPr/>
            <p:nvPr/>
          </p:nvSpPr>
          <p:spPr>
            <a:xfrm>
              <a:off x="8376908" y="1241932"/>
              <a:ext cx="3619500" cy="4262768"/>
            </a:xfrm>
            <a:prstGeom prst="rect">
              <a:avLst/>
            </a:prstGeom>
            <a:noFill/>
            <a:ln w="28575">
              <a:solidFill>
                <a:srgbClr val="C1185B"/>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55" name="Graphic 17">
              <a:extLst>
                <a:ext uri="{FF2B5EF4-FFF2-40B4-BE49-F238E27FC236}">
                  <a16:creationId xmlns:a16="http://schemas.microsoft.com/office/drawing/2014/main" id="{85916FD6-F4E4-155C-A6BE-8D18D7DAC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622" y="1241932"/>
              <a:ext cx="523838" cy="5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 name="Group 90">
            <a:extLst>
              <a:ext uri="{FF2B5EF4-FFF2-40B4-BE49-F238E27FC236}">
                <a16:creationId xmlns:a16="http://schemas.microsoft.com/office/drawing/2014/main" id="{04B90A6A-F527-199F-58D1-2CEDEA31B2D7}"/>
              </a:ext>
            </a:extLst>
          </p:cNvPr>
          <p:cNvGrpSpPr/>
          <p:nvPr/>
        </p:nvGrpSpPr>
        <p:grpSpPr>
          <a:xfrm>
            <a:off x="5374879" y="2268818"/>
            <a:ext cx="2245811" cy="2583827"/>
            <a:chOff x="8376908" y="1229231"/>
            <a:chExt cx="3638214" cy="4275469"/>
          </a:xfrm>
        </p:grpSpPr>
        <p:pic>
          <p:nvPicPr>
            <p:cNvPr id="92" name="Picture 91">
              <a:extLst>
                <a:ext uri="{FF2B5EF4-FFF2-40B4-BE49-F238E27FC236}">
                  <a16:creationId xmlns:a16="http://schemas.microsoft.com/office/drawing/2014/main" id="{D795B1AA-3568-07CE-7A4E-E6F242F60C95}"/>
                </a:ext>
              </a:extLst>
            </p:cNvPr>
            <p:cNvPicPr>
              <a:picLocks noChangeAspect="1"/>
            </p:cNvPicPr>
            <p:nvPr/>
          </p:nvPicPr>
          <p:blipFill>
            <a:blip r:embed="rId5"/>
            <a:stretch>
              <a:fillRect/>
            </a:stretch>
          </p:blipFill>
          <p:spPr>
            <a:xfrm>
              <a:off x="8395622" y="1229231"/>
              <a:ext cx="3619500" cy="4267200"/>
            </a:xfrm>
            <a:prstGeom prst="rect">
              <a:avLst/>
            </a:prstGeom>
          </p:spPr>
        </p:pic>
        <p:pic>
          <p:nvPicPr>
            <p:cNvPr id="93" name="Graphic 22">
              <a:extLst>
                <a:ext uri="{FF2B5EF4-FFF2-40B4-BE49-F238E27FC236}">
                  <a16:creationId xmlns:a16="http://schemas.microsoft.com/office/drawing/2014/main" id="{D0A63314-57EA-8B09-2D10-76A66A25D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7467" y="3585886"/>
              <a:ext cx="603504"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a:extLst>
                <a:ext uri="{FF2B5EF4-FFF2-40B4-BE49-F238E27FC236}">
                  <a16:creationId xmlns:a16="http://schemas.microsoft.com/office/drawing/2014/main" id="{8D147712-05D6-D3B1-73F3-1B1B97873F41}"/>
                </a:ext>
              </a:extLst>
            </p:cNvPr>
            <p:cNvSpPr txBox="1"/>
            <p:nvPr/>
          </p:nvSpPr>
          <p:spPr>
            <a:xfrm>
              <a:off x="9563355" y="3619480"/>
              <a:ext cx="2029968" cy="548640"/>
            </a:xfrm>
            <a:prstGeom prst="rect">
              <a:avLst/>
            </a:prstGeom>
            <a:solidFill>
              <a:srgbClr val="FFFFFF"/>
            </a:solidFill>
          </p:spPr>
          <p:txBody>
            <a:bodyPr wrap="square" lIns="0" rIns="0" rtlCol="0">
              <a:spAutoFit/>
            </a:bodyPr>
            <a:lstStyle/>
            <a:p>
              <a:pPr algn="l"/>
              <a:endParaRPr lang="en-US" sz="1600" dirty="0">
                <a:solidFill>
                  <a:schemeClr val="bg1"/>
                </a:solidFill>
              </a:endParaRPr>
            </a:p>
          </p:txBody>
        </p:sp>
        <p:sp>
          <p:nvSpPr>
            <p:cNvPr id="95" name="TextBox 94">
              <a:extLst>
                <a:ext uri="{FF2B5EF4-FFF2-40B4-BE49-F238E27FC236}">
                  <a16:creationId xmlns:a16="http://schemas.microsoft.com/office/drawing/2014/main" id="{81578310-3B07-977C-766B-0D25DF2956F7}"/>
                </a:ext>
              </a:extLst>
            </p:cNvPr>
            <p:cNvSpPr txBox="1"/>
            <p:nvPr/>
          </p:nvSpPr>
          <p:spPr>
            <a:xfrm>
              <a:off x="9623835" y="3745798"/>
              <a:ext cx="1163072" cy="407423"/>
            </a:xfrm>
            <a:prstGeom prst="rect">
              <a:avLst/>
            </a:prstGeom>
            <a:solidFill>
              <a:srgbClr val="FFFFFF"/>
            </a:solidFill>
          </p:spPr>
          <p:txBody>
            <a:bodyPr wrap="square" lIns="0" rIns="0" rtlCol="0">
              <a:spAutoFit/>
            </a:bodyPr>
            <a:lstStyle/>
            <a:p>
              <a:pPr algn="l"/>
              <a:r>
                <a:rPr lang="en-US" sz="1000" dirty="0">
                  <a:solidFill>
                    <a:schemeClr val="bg1"/>
                  </a:solidFill>
                </a:rPr>
                <a:t>AWS SDKs</a:t>
              </a:r>
            </a:p>
          </p:txBody>
        </p:sp>
        <p:sp>
          <p:nvSpPr>
            <p:cNvPr id="96" name="Rectangle 95">
              <a:extLst>
                <a:ext uri="{FF2B5EF4-FFF2-40B4-BE49-F238E27FC236}">
                  <a16:creationId xmlns:a16="http://schemas.microsoft.com/office/drawing/2014/main" id="{B3098E5D-D523-1D63-9A70-664C55D496F9}"/>
                </a:ext>
              </a:extLst>
            </p:cNvPr>
            <p:cNvSpPr/>
            <p:nvPr/>
          </p:nvSpPr>
          <p:spPr>
            <a:xfrm>
              <a:off x="8376908" y="1241932"/>
              <a:ext cx="3619500" cy="4262768"/>
            </a:xfrm>
            <a:prstGeom prst="rect">
              <a:avLst/>
            </a:prstGeom>
            <a:noFill/>
            <a:ln w="28575">
              <a:solidFill>
                <a:srgbClr val="C1185B"/>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97" name="Graphic 17">
              <a:extLst>
                <a:ext uri="{FF2B5EF4-FFF2-40B4-BE49-F238E27FC236}">
                  <a16:creationId xmlns:a16="http://schemas.microsoft.com/office/drawing/2014/main" id="{FC4624CC-4377-F967-E151-0600E899D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622" y="1241932"/>
              <a:ext cx="523838" cy="5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8" name="Group 97">
            <a:extLst>
              <a:ext uri="{FF2B5EF4-FFF2-40B4-BE49-F238E27FC236}">
                <a16:creationId xmlns:a16="http://schemas.microsoft.com/office/drawing/2014/main" id="{4B9312D9-A4EB-882F-6E64-1B5604297E9F}"/>
              </a:ext>
            </a:extLst>
          </p:cNvPr>
          <p:cNvGrpSpPr/>
          <p:nvPr/>
        </p:nvGrpSpPr>
        <p:grpSpPr>
          <a:xfrm>
            <a:off x="5527279" y="2421218"/>
            <a:ext cx="2245811" cy="2583827"/>
            <a:chOff x="8376908" y="1229231"/>
            <a:chExt cx="3638214" cy="4275469"/>
          </a:xfrm>
        </p:grpSpPr>
        <p:pic>
          <p:nvPicPr>
            <p:cNvPr id="99" name="Picture 98">
              <a:extLst>
                <a:ext uri="{FF2B5EF4-FFF2-40B4-BE49-F238E27FC236}">
                  <a16:creationId xmlns:a16="http://schemas.microsoft.com/office/drawing/2014/main" id="{7186CD74-8FA5-F08B-EB68-C782B8BD2F37}"/>
                </a:ext>
              </a:extLst>
            </p:cNvPr>
            <p:cNvPicPr>
              <a:picLocks noChangeAspect="1"/>
            </p:cNvPicPr>
            <p:nvPr/>
          </p:nvPicPr>
          <p:blipFill>
            <a:blip r:embed="rId5"/>
            <a:stretch>
              <a:fillRect/>
            </a:stretch>
          </p:blipFill>
          <p:spPr>
            <a:xfrm>
              <a:off x="8395622" y="1229231"/>
              <a:ext cx="3619500" cy="4267200"/>
            </a:xfrm>
            <a:prstGeom prst="rect">
              <a:avLst/>
            </a:prstGeom>
          </p:spPr>
        </p:pic>
        <p:pic>
          <p:nvPicPr>
            <p:cNvPr id="100" name="Graphic 22">
              <a:extLst>
                <a:ext uri="{FF2B5EF4-FFF2-40B4-BE49-F238E27FC236}">
                  <a16:creationId xmlns:a16="http://schemas.microsoft.com/office/drawing/2014/main" id="{A5C9565A-E2ED-9771-ED81-CACAA3450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7467" y="3585886"/>
              <a:ext cx="603504"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100">
              <a:extLst>
                <a:ext uri="{FF2B5EF4-FFF2-40B4-BE49-F238E27FC236}">
                  <a16:creationId xmlns:a16="http://schemas.microsoft.com/office/drawing/2014/main" id="{0E36DD81-D0DC-4D27-2B53-40BD2CC9BF42}"/>
                </a:ext>
              </a:extLst>
            </p:cNvPr>
            <p:cNvSpPr txBox="1"/>
            <p:nvPr/>
          </p:nvSpPr>
          <p:spPr>
            <a:xfrm>
              <a:off x="9563355" y="3619480"/>
              <a:ext cx="2029968" cy="548640"/>
            </a:xfrm>
            <a:prstGeom prst="rect">
              <a:avLst/>
            </a:prstGeom>
            <a:solidFill>
              <a:srgbClr val="FFFFFF"/>
            </a:solidFill>
          </p:spPr>
          <p:txBody>
            <a:bodyPr wrap="square" lIns="0" rIns="0" rtlCol="0">
              <a:spAutoFit/>
            </a:bodyPr>
            <a:lstStyle/>
            <a:p>
              <a:pPr algn="l"/>
              <a:endParaRPr lang="en-US" sz="1600" dirty="0">
                <a:solidFill>
                  <a:schemeClr val="bg1"/>
                </a:solidFill>
              </a:endParaRPr>
            </a:p>
          </p:txBody>
        </p:sp>
        <p:sp>
          <p:nvSpPr>
            <p:cNvPr id="102" name="TextBox 101">
              <a:extLst>
                <a:ext uri="{FF2B5EF4-FFF2-40B4-BE49-F238E27FC236}">
                  <a16:creationId xmlns:a16="http://schemas.microsoft.com/office/drawing/2014/main" id="{716EC128-99AE-1841-176D-B7C35AB87474}"/>
                </a:ext>
              </a:extLst>
            </p:cNvPr>
            <p:cNvSpPr txBox="1"/>
            <p:nvPr/>
          </p:nvSpPr>
          <p:spPr>
            <a:xfrm>
              <a:off x="9623835" y="3745798"/>
              <a:ext cx="1163072" cy="407423"/>
            </a:xfrm>
            <a:prstGeom prst="rect">
              <a:avLst/>
            </a:prstGeom>
            <a:solidFill>
              <a:srgbClr val="FFFFFF"/>
            </a:solidFill>
          </p:spPr>
          <p:txBody>
            <a:bodyPr wrap="square" lIns="0" rIns="0" rtlCol="0">
              <a:spAutoFit/>
            </a:bodyPr>
            <a:lstStyle/>
            <a:p>
              <a:pPr algn="l"/>
              <a:r>
                <a:rPr lang="en-US" sz="1000" dirty="0">
                  <a:solidFill>
                    <a:schemeClr val="bg1"/>
                  </a:solidFill>
                </a:rPr>
                <a:t>AWS SDKs</a:t>
              </a:r>
            </a:p>
          </p:txBody>
        </p:sp>
        <p:sp>
          <p:nvSpPr>
            <p:cNvPr id="103" name="Rectangle 102">
              <a:extLst>
                <a:ext uri="{FF2B5EF4-FFF2-40B4-BE49-F238E27FC236}">
                  <a16:creationId xmlns:a16="http://schemas.microsoft.com/office/drawing/2014/main" id="{25E48106-671F-75FA-118D-4225F33C4B4F}"/>
                </a:ext>
              </a:extLst>
            </p:cNvPr>
            <p:cNvSpPr/>
            <p:nvPr/>
          </p:nvSpPr>
          <p:spPr>
            <a:xfrm>
              <a:off x="8376908" y="1241932"/>
              <a:ext cx="3619500" cy="4262768"/>
            </a:xfrm>
            <a:prstGeom prst="rect">
              <a:avLst/>
            </a:prstGeom>
            <a:noFill/>
            <a:ln w="28575">
              <a:solidFill>
                <a:srgbClr val="C1185B"/>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04" name="Graphic 17">
              <a:extLst>
                <a:ext uri="{FF2B5EF4-FFF2-40B4-BE49-F238E27FC236}">
                  <a16:creationId xmlns:a16="http://schemas.microsoft.com/office/drawing/2014/main" id="{450AD5A8-F0C6-55C2-AF79-A2A1D343F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622" y="1241932"/>
              <a:ext cx="523838" cy="5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 name="Group 104">
            <a:extLst>
              <a:ext uri="{FF2B5EF4-FFF2-40B4-BE49-F238E27FC236}">
                <a16:creationId xmlns:a16="http://schemas.microsoft.com/office/drawing/2014/main" id="{A8275E85-D0F7-68F4-ACF6-9E1FAC8E241B}"/>
              </a:ext>
            </a:extLst>
          </p:cNvPr>
          <p:cNvGrpSpPr/>
          <p:nvPr/>
        </p:nvGrpSpPr>
        <p:grpSpPr>
          <a:xfrm>
            <a:off x="5679679" y="2573618"/>
            <a:ext cx="2245811" cy="2583827"/>
            <a:chOff x="8376908" y="1229231"/>
            <a:chExt cx="3638214" cy="4275469"/>
          </a:xfrm>
        </p:grpSpPr>
        <p:pic>
          <p:nvPicPr>
            <p:cNvPr id="106" name="Picture 105">
              <a:extLst>
                <a:ext uri="{FF2B5EF4-FFF2-40B4-BE49-F238E27FC236}">
                  <a16:creationId xmlns:a16="http://schemas.microsoft.com/office/drawing/2014/main" id="{75F5E008-AA69-69B4-3933-6271600E1222}"/>
                </a:ext>
              </a:extLst>
            </p:cNvPr>
            <p:cNvPicPr>
              <a:picLocks noChangeAspect="1"/>
            </p:cNvPicPr>
            <p:nvPr/>
          </p:nvPicPr>
          <p:blipFill>
            <a:blip r:embed="rId5"/>
            <a:stretch>
              <a:fillRect/>
            </a:stretch>
          </p:blipFill>
          <p:spPr>
            <a:xfrm>
              <a:off x="8395622" y="1229231"/>
              <a:ext cx="3619500" cy="4267200"/>
            </a:xfrm>
            <a:prstGeom prst="rect">
              <a:avLst/>
            </a:prstGeom>
          </p:spPr>
        </p:pic>
        <p:pic>
          <p:nvPicPr>
            <p:cNvPr id="107" name="Graphic 22">
              <a:extLst>
                <a:ext uri="{FF2B5EF4-FFF2-40B4-BE49-F238E27FC236}">
                  <a16:creationId xmlns:a16="http://schemas.microsoft.com/office/drawing/2014/main" id="{83B794CD-70B8-44DB-2A74-3D72CAF017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7467" y="3585886"/>
              <a:ext cx="603504"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07">
              <a:extLst>
                <a:ext uri="{FF2B5EF4-FFF2-40B4-BE49-F238E27FC236}">
                  <a16:creationId xmlns:a16="http://schemas.microsoft.com/office/drawing/2014/main" id="{CFC2109D-5D5C-CBC2-1C72-AB10E6A38636}"/>
                </a:ext>
              </a:extLst>
            </p:cNvPr>
            <p:cNvSpPr txBox="1"/>
            <p:nvPr/>
          </p:nvSpPr>
          <p:spPr>
            <a:xfrm>
              <a:off x="9563355" y="3619480"/>
              <a:ext cx="2029968" cy="548640"/>
            </a:xfrm>
            <a:prstGeom prst="rect">
              <a:avLst/>
            </a:prstGeom>
            <a:solidFill>
              <a:srgbClr val="FFFFFF"/>
            </a:solidFill>
          </p:spPr>
          <p:txBody>
            <a:bodyPr wrap="square" lIns="0" rIns="0" rtlCol="0">
              <a:spAutoFit/>
            </a:bodyPr>
            <a:lstStyle/>
            <a:p>
              <a:pPr algn="l"/>
              <a:endParaRPr lang="en-US" sz="1600" dirty="0">
                <a:solidFill>
                  <a:schemeClr val="bg1"/>
                </a:solidFill>
              </a:endParaRPr>
            </a:p>
          </p:txBody>
        </p:sp>
        <p:sp>
          <p:nvSpPr>
            <p:cNvPr id="109" name="TextBox 108">
              <a:extLst>
                <a:ext uri="{FF2B5EF4-FFF2-40B4-BE49-F238E27FC236}">
                  <a16:creationId xmlns:a16="http://schemas.microsoft.com/office/drawing/2014/main" id="{7D3AFBCE-83D8-E888-225C-0865D1C7D3C9}"/>
                </a:ext>
              </a:extLst>
            </p:cNvPr>
            <p:cNvSpPr txBox="1"/>
            <p:nvPr/>
          </p:nvSpPr>
          <p:spPr>
            <a:xfrm>
              <a:off x="9623835" y="3745798"/>
              <a:ext cx="1163072" cy="407423"/>
            </a:xfrm>
            <a:prstGeom prst="rect">
              <a:avLst/>
            </a:prstGeom>
            <a:solidFill>
              <a:srgbClr val="FFFFFF"/>
            </a:solidFill>
          </p:spPr>
          <p:txBody>
            <a:bodyPr wrap="square" lIns="0" rIns="0" rtlCol="0">
              <a:spAutoFit/>
            </a:bodyPr>
            <a:lstStyle/>
            <a:p>
              <a:pPr algn="l"/>
              <a:r>
                <a:rPr lang="en-US" sz="1000" dirty="0">
                  <a:solidFill>
                    <a:schemeClr val="bg1"/>
                  </a:solidFill>
                </a:rPr>
                <a:t>AWS SDKs</a:t>
              </a:r>
            </a:p>
          </p:txBody>
        </p:sp>
        <p:sp>
          <p:nvSpPr>
            <p:cNvPr id="110" name="Rectangle 109">
              <a:extLst>
                <a:ext uri="{FF2B5EF4-FFF2-40B4-BE49-F238E27FC236}">
                  <a16:creationId xmlns:a16="http://schemas.microsoft.com/office/drawing/2014/main" id="{B328293B-DAB6-94FC-0E24-2DC900F93275}"/>
                </a:ext>
              </a:extLst>
            </p:cNvPr>
            <p:cNvSpPr/>
            <p:nvPr/>
          </p:nvSpPr>
          <p:spPr>
            <a:xfrm>
              <a:off x="8376908" y="1241932"/>
              <a:ext cx="3619500" cy="4262768"/>
            </a:xfrm>
            <a:prstGeom prst="rect">
              <a:avLst/>
            </a:prstGeom>
            <a:noFill/>
            <a:ln w="28575">
              <a:solidFill>
                <a:srgbClr val="C1185B"/>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11" name="Graphic 17">
              <a:extLst>
                <a:ext uri="{FF2B5EF4-FFF2-40B4-BE49-F238E27FC236}">
                  <a16:creationId xmlns:a16="http://schemas.microsoft.com/office/drawing/2014/main" id="{B78428A0-1512-632D-D053-36F6F60F5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622" y="1241932"/>
              <a:ext cx="523838" cy="5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3" name="TextBox 112">
            <a:extLst>
              <a:ext uri="{FF2B5EF4-FFF2-40B4-BE49-F238E27FC236}">
                <a16:creationId xmlns:a16="http://schemas.microsoft.com/office/drawing/2014/main" id="{BAC893A9-DD1A-019A-19FF-E0D6EF6332D0}"/>
              </a:ext>
            </a:extLst>
          </p:cNvPr>
          <p:cNvSpPr txBox="1"/>
          <p:nvPr/>
        </p:nvSpPr>
        <p:spPr>
          <a:xfrm>
            <a:off x="2131411" y="4340695"/>
            <a:ext cx="2838369" cy="923330"/>
          </a:xfrm>
          <a:prstGeom prst="rect">
            <a:avLst/>
          </a:prstGeom>
          <a:noFill/>
        </p:spPr>
        <p:txBody>
          <a:bodyPr wrap="square" lIns="0" rIns="0" rtlCol="0">
            <a:spAutoFit/>
          </a:bodyPr>
          <a:lstStyle/>
          <a:p>
            <a:pPr algn="l"/>
            <a:r>
              <a:rPr lang="en-US" dirty="0"/>
              <a:t>Step Functions Iterates over and Batches the data for the sub-workflows </a:t>
            </a:r>
          </a:p>
        </p:txBody>
      </p:sp>
      <p:sp>
        <p:nvSpPr>
          <p:cNvPr id="114" name="TextBox 113">
            <a:extLst>
              <a:ext uri="{FF2B5EF4-FFF2-40B4-BE49-F238E27FC236}">
                <a16:creationId xmlns:a16="http://schemas.microsoft.com/office/drawing/2014/main" id="{B5BC7141-097C-00E7-51FD-D1396EA4C1D1}"/>
              </a:ext>
            </a:extLst>
          </p:cNvPr>
          <p:cNvSpPr txBox="1"/>
          <p:nvPr/>
        </p:nvSpPr>
        <p:spPr>
          <a:xfrm>
            <a:off x="5124038" y="5490254"/>
            <a:ext cx="3524297" cy="923330"/>
          </a:xfrm>
          <a:prstGeom prst="rect">
            <a:avLst/>
          </a:prstGeom>
          <a:noFill/>
        </p:spPr>
        <p:txBody>
          <a:bodyPr wrap="square" lIns="0" rIns="0" rtlCol="0">
            <a:spAutoFit/>
          </a:bodyPr>
          <a:lstStyle/>
          <a:p>
            <a:pPr algn="l"/>
            <a:r>
              <a:rPr lang="en-US" dirty="0"/>
              <a:t>Step Functions runs the child workflows to process each item or batch of items, in parallel.</a:t>
            </a:r>
          </a:p>
        </p:txBody>
      </p:sp>
      <p:sp>
        <p:nvSpPr>
          <p:cNvPr id="115" name="TextBox 114">
            <a:extLst>
              <a:ext uri="{FF2B5EF4-FFF2-40B4-BE49-F238E27FC236}">
                <a16:creationId xmlns:a16="http://schemas.microsoft.com/office/drawing/2014/main" id="{C140446C-AA0D-6999-9F26-A101F90FB200}"/>
              </a:ext>
            </a:extLst>
          </p:cNvPr>
          <p:cNvSpPr txBox="1"/>
          <p:nvPr/>
        </p:nvSpPr>
        <p:spPr>
          <a:xfrm>
            <a:off x="8524081" y="4479194"/>
            <a:ext cx="2400299" cy="646331"/>
          </a:xfrm>
          <a:prstGeom prst="rect">
            <a:avLst/>
          </a:prstGeom>
          <a:noFill/>
        </p:spPr>
        <p:txBody>
          <a:bodyPr wrap="square" lIns="0" rIns="0" rtlCol="0">
            <a:spAutoFit/>
          </a:bodyPr>
          <a:lstStyle/>
          <a:p>
            <a:pPr algn="l"/>
            <a:r>
              <a:rPr lang="en-US" dirty="0"/>
              <a:t>Summarized results can be written to S3</a:t>
            </a:r>
          </a:p>
        </p:txBody>
      </p:sp>
      <p:sp>
        <p:nvSpPr>
          <p:cNvPr id="116" name="TextBox 115">
            <a:extLst>
              <a:ext uri="{FF2B5EF4-FFF2-40B4-BE49-F238E27FC236}">
                <a16:creationId xmlns:a16="http://schemas.microsoft.com/office/drawing/2014/main" id="{C894BD1C-F3B5-7ACE-E410-A1F3F4D1BCE5}"/>
              </a:ext>
            </a:extLst>
          </p:cNvPr>
          <p:cNvSpPr txBox="1"/>
          <p:nvPr/>
        </p:nvSpPr>
        <p:spPr>
          <a:xfrm>
            <a:off x="1661511" y="1673695"/>
            <a:ext cx="3724920" cy="400110"/>
          </a:xfrm>
          <a:prstGeom prst="rect">
            <a:avLst/>
          </a:prstGeom>
          <a:noFill/>
        </p:spPr>
        <p:txBody>
          <a:bodyPr wrap="square" lIns="0" rIns="0" rtlCol="0">
            <a:spAutoFit/>
          </a:bodyPr>
          <a:lstStyle/>
          <a:p>
            <a:pPr algn="l"/>
            <a:r>
              <a:rPr lang="en-US" sz="2000" dirty="0"/>
              <a:t>Step Functions Distributed Map</a:t>
            </a:r>
          </a:p>
        </p:txBody>
      </p:sp>
      <p:sp>
        <p:nvSpPr>
          <p:cNvPr id="11" name="Title 1">
            <a:extLst>
              <a:ext uri="{FF2B5EF4-FFF2-40B4-BE49-F238E27FC236}">
                <a16:creationId xmlns:a16="http://schemas.microsoft.com/office/drawing/2014/main" id="{A0A4FB40-EF52-3832-FD9B-ACFE02657877}"/>
              </a:ext>
            </a:extLst>
          </p:cNvPr>
          <p:cNvSpPr txBox="1">
            <a:spLocks/>
          </p:cNvSpPr>
          <p:nvPr/>
        </p:nvSpPr>
        <p:spPr>
          <a:xfrm>
            <a:off x="526883" y="705854"/>
            <a:ext cx="6609348"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a:solidFill>
                  <a:schemeClr val="accent1"/>
                </a:solidFill>
              </a:rPr>
              <a:t>Distributed</a:t>
            </a:r>
            <a:r>
              <a:rPr lang="en-US"/>
              <a:t> Map - State</a:t>
            </a:r>
            <a:endParaRPr lang="en-US" dirty="0"/>
          </a:p>
        </p:txBody>
      </p:sp>
    </p:spTree>
    <p:extLst>
      <p:ext uri="{BB962C8B-B14F-4D97-AF65-F5344CB8AC3E}">
        <p14:creationId xmlns:p14="http://schemas.microsoft.com/office/powerpoint/2010/main" val="282931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1EEB2B-6D06-4E48-B6EE-999C2D1CC1BE}"/>
              </a:ext>
            </a:extLst>
          </p:cNvPr>
          <p:cNvSpPr/>
          <p:nvPr/>
        </p:nvSpPr>
        <p:spPr bwMode="auto">
          <a:xfrm>
            <a:off x="6911662" y="0"/>
            <a:ext cx="528033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AU"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1AEB4D29-AC37-9D43-A4C4-355C4D0B510E}"/>
              </a:ext>
            </a:extLst>
          </p:cNvPr>
          <p:cNvPicPr>
            <a:picLocks noChangeAspect="1"/>
          </p:cNvPicPr>
          <p:nvPr/>
        </p:nvPicPr>
        <p:blipFill>
          <a:blip r:embed="rId3"/>
          <a:stretch>
            <a:fillRect/>
          </a:stretch>
        </p:blipFill>
        <p:spPr>
          <a:xfrm>
            <a:off x="7266591" y="313837"/>
            <a:ext cx="4619936" cy="3054344"/>
          </a:xfrm>
          <a:prstGeom prst="rect">
            <a:avLst/>
          </a:prstGeom>
        </p:spPr>
      </p:pic>
      <p:pic>
        <p:nvPicPr>
          <p:cNvPr id="6" name="Picture 5">
            <a:extLst>
              <a:ext uri="{FF2B5EF4-FFF2-40B4-BE49-F238E27FC236}">
                <a16:creationId xmlns:a16="http://schemas.microsoft.com/office/drawing/2014/main" id="{E4383DA3-1304-A94B-BD82-CC7A75F774E1}"/>
              </a:ext>
            </a:extLst>
          </p:cNvPr>
          <p:cNvPicPr>
            <a:picLocks noChangeAspect="1"/>
          </p:cNvPicPr>
          <p:nvPr/>
        </p:nvPicPr>
        <p:blipFill>
          <a:blip r:embed="rId4"/>
          <a:stretch>
            <a:fillRect/>
          </a:stretch>
        </p:blipFill>
        <p:spPr>
          <a:xfrm>
            <a:off x="7082610" y="3261989"/>
            <a:ext cx="5109391" cy="3372069"/>
          </a:xfrm>
          <a:prstGeom prst="rect">
            <a:avLst/>
          </a:prstGeom>
        </p:spPr>
      </p:pic>
      <p:sp>
        <p:nvSpPr>
          <p:cNvPr id="5" name="Title 4">
            <a:extLst>
              <a:ext uri="{FF2B5EF4-FFF2-40B4-BE49-F238E27FC236}">
                <a16:creationId xmlns:a16="http://schemas.microsoft.com/office/drawing/2014/main" id="{2B2DBF35-581C-1539-C0F3-10756A5299B3}"/>
              </a:ext>
            </a:extLst>
          </p:cNvPr>
          <p:cNvSpPr>
            <a:spLocks noGrp="1"/>
          </p:cNvSpPr>
          <p:nvPr>
            <p:ph type="title"/>
          </p:nvPr>
        </p:nvSpPr>
        <p:spPr>
          <a:xfrm>
            <a:off x="609600" y="914401"/>
            <a:ext cx="5334000" cy="535531"/>
          </a:xfrm>
        </p:spPr>
        <p:txBody>
          <a:bodyPr/>
          <a:lstStyle/>
          <a:p>
            <a:r>
              <a:rPr lang="en-US" sz="3200" dirty="0"/>
              <a:t>States - Choice, Wait, Pass</a:t>
            </a:r>
            <a:endParaRPr lang="en-US" dirty="0"/>
          </a:p>
        </p:txBody>
      </p:sp>
      <p:sp>
        <p:nvSpPr>
          <p:cNvPr id="8" name="Content Placeholder 7">
            <a:extLst>
              <a:ext uri="{FF2B5EF4-FFF2-40B4-BE49-F238E27FC236}">
                <a16:creationId xmlns:a16="http://schemas.microsoft.com/office/drawing/2014/main" id="{D6915624-E264-A9DE-182A-927DD327C793}"/>
              </a:ext>
            </a:extLst>
          </p:cNvPr>
          <p:cNvSpPr>
            <a:spLocks noGrp="1"/>
          </p:cNvSpPr>
          <p:nvPr>
            <p:ph idx="1"/>
          </p:nvPr>
        </p:nvSpPr>
        <p:spPr>
          <a:xfrm>
            <a:off x="609600" y="2171700"/>
            <a:ext cx="5334000" cy="3213187"/>
          </a:xfrm>
        </p:spPr>
        <p:txBody>
          <a:bodyPr/>
          <a:lstStyle/>
          <a:p>
            <a:r>
              <a:rPr lang="en-US" sz="2400" dirty="0"/>
              <a:t>A Choice state ("Type": "Choice") adds branching logic to a state machine.</a:t>
            </a:r>
          </a:p>
          <a:p>
            <a:r>
              <a:rPr lang="en-US" sz="2400" dirty="0"/>
              <a:t>A Wait state ("Type": "Wait") delays the state machine from continuing for a specified time.</a:t>
            </a:r>
          </a:p>
          <a:p>
            <a:r>
              <a:rPr lang="en-US" sz="2400" dirty="0"/>
              <a:t>A Pass state ("Type": "Pass") passes its input to its output, without performing work.</a:t>
            </a:r>
          </a:p>
        </p:txBody>
      </p:sp>
    </p:spTree>
    <p:extLst>
      <p:ext uri="{BB962C8B-B14F-4D97-AF65-F5344CB8AC3E}">
        <p14:creationId xmlns:p14="http://schemas.microsoft.com/office/powerpoint/2010/main" val="48967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Integration patterns</a:t>
            </a:r>
          </a:p>
        </p:txBody>
      </p:sp>
    </p:spTree>
    <p:extLst>
      <p:ext uri="{BB962C8B-B14F-4D97-AF65-F5344CB8AC3E}">
        <p14:creationId xmlns:p14="http://schemas.microsoft.com/office/powerpoint/2010/main" val="40312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C5B830-EB10-4742-A494-2732DC4766A6}"/>
              </a:ext>
            </a:extLst>
          </p:cNvPr>
          <p:cNvSpPr txBox="1"/>
          <p:nvPr/>
        </p:nvSpPr>
        <p:spPr>
          <a:xfrm>
            <a:off x="3904411" y="1588924"/>
            <a:ext cx="8011946" cy="1169359"/>
          </a:xfrm>
          <a:prstGeom prst="rect">
            <a:avLst/>
          </a:prstGeom>
          <a:noFill/>
        </p:spPr>
        <p:txBody>
          <a:bodyPr wrap="square" rtlCol="0">
            <a:spAutoFit/>
          </a:bodyPr>
          <a:lstStyle/>
          <a:p>
            <a:pPr defTabSz="914270"/>
            <a:r>
              <a:rPr lang="en-US" sz="2333" dirty="0"/>
              <a:t>Step Functions will wait for an HTTP response and then progress to the next state. Step Functions will not wait for a job to complete</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a:extLst>
              <a:ext uri="{FF2B5EF4-FFF2-40B4-BE49-F238E27FC236}">
                <a16:creationId xmlns:a16="http://schemas.microsoft.com/office/drawing/2014/main" id="{20A1F2B1-EF60-A44B-9B57-D888170247F6}"/>
              </a:ext>
            </a:extLst>
          </p:cNvPr>
          <p:cNvSpPr/>
          <p:nvPr/>
        </p:nvSpPr>
        <p:spPr>
          <a:xfrm flipV="1">
            <a:off x="3546695" y="1598141"/>
            <a:ext cx="44609" cy="114943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7" name="TextBox 16">
            <a:extLst>
              <a:ext uri="{FF2B5EF4-FFF2-40B4-BE49-F238E27FC236}">
                <a16:creationId xmlns:a16="http://schemas.microsoft.com/office/drawing/2014/main" id="{EAC1AA45-FFC2-5447-8B13-DB210161D586}"/>
              </a:ext>
            </a:extLst>
          </p:cNvPr>
          <p:cNvSpPr txBox="1"/>
          <p:nvPr/>
        </p:nvSpPr>
        <p:spPr>
          <a:xfrm>
            <a:off x="275643" y="1942869"/>
            <a:ext cx="3002552" cy="461665"/>
          </a:xfrm>
          <a:prstGeom prst="rect">
            <a:avLst/>
          </a:prstGeom>
          <a:noFill/>
        </p:spPr>
        <p:txBody>
          <a:bodyPr wrap="square" rtlCol="0">
            <a:spAutoFit/>
          </a:bodyPr>
          <a:lstStyle/>
          <a:p>
            <a:pPr defTabSz="914270"/>
            <a:r>
              <a:rPr lang="en-US" sz="2400" dirty="0"/>
              <a:t>Request-response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E7EF8FE0-BBAE-4646-83CD-DB8657C10AAC}"/>
              </a:ext>
            </a:extLst>
          </p:cNvPr>
          <p:cNvSpPr txBox="1"/>
          <p:nvPr/>
        </p:nvSpPr>
        <p:spPr>
          <a:xfrm>
            <a:off x="3904411" y="4512459"/>
            <a:ext cx="8011946" cy="1528367"/>
          </a:xfrm>
          <a:prstGeom prst="rect">
            <a:avLst/>
          </a:prstGeom>
          <a:noFill/>
        </p:spPr>
        <p:txBody>
          <a:bodyPr wrap="square" rtlCol="0">
            <a:spAutoFit/>
          </a:bodyPr>
          <a:lstStyle/>
          <a:p>
            <a:r>
              <a:rPr lang="en-US" sz="2333" dirty="0"/>
              <a:t>Call a service with a task token and have Step Functions wait until that token is returned with a payload</a:t>
            </a:r>
          </a:p>
          <a:p>
            <a:br>
              <a:rPr lang="en-US" sz="2333" dirty="0"/>
            </a:b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ectangle 19">
            <a:extLst>
              <a:ext uri="{FF2B5EF4-FFF2-40B4-BE49-F238E27FC236}">
                <a16:creationId xmlns:a16="http://schemas.microsoft.com/office/drawing/2014/main" id="{8709D2E8-ACC6-5348-BFEC-38503DB9611A}"/>
              </a:ext>
            </a:extLst>
          </p:cNvPr>
          <p:cNvSpPr/>
          <p:nvPr/>
        </p:nvSpPr>
        <p:spPr>
          <a:xfrm flipV="1">
            <a:off x="3563168" y="4333112"/>
            <a:ext cx="44609" cy="114943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22" name="TextBox 21">
            <a:extLst>
              <a:ext uri="{FF2B5EF4-FFF2-40B4-BE49-F238E27FC236}">
                <a16:creationId xmlns:a16="http://schemas.microsoft.com/office/drawing/2014/main" id="{12DBDCE2-13A0-E94F-86C4-D551C6498B27}"/>
              </a:ext>
            </a:extLst>
          </p:cNvPr>
          <p:cNvSpPr txBox="1"/>
          <p:nvPr/>
        </p:nvSpPr>
        <p:spPr>
          <a:xfrm>
            <a:off x="292116" y="4677841"/>
            <a:ext cx="3002552" cy="461665"/>
          </a:xfrm>
          <a:prstGeom prst="rect">
            <a:avLst/>
          </a:prstGeom>
          <a:noFill/>
        </p:spPr>
        <p:txBody>
          <a:bodyPr wrap="square" rtlCol="0">
            <a:spAutoFit/>
          </a:bodyPr>
          <a:lstStyle/>
          <a:p>
            <a:pPr defTabSz="914270"/>
            <a:r>
              <a:rPr lang="en-US" sz="2400" dirty="0"/>
              <a:t>Wait for callback</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26CAAD0E-3133-614D-BC3B-A1201C098D38}"/>
              </a:ext>
            </a:extLst>
          </p:cNvPr>
          <p:cNvSpPr txBox="1"/>
          <p:nvPr/>
        </p:nvSpPr>
        <p:spPr>
          <a:xfrm>
            <a:off x="3904411" y="3080589"/>
            <a:ext cx="8011946" cy="810350"/>
          </a:xfrm>
          <a:prstGeom prst="rect">
            <a:avLst/>
          </a:prstGeom>
          <a:noFill/>
        </p:spPr>
        <p:txBody>
          <a:bodyPr wrap="square" rtlCol="0">
            <a:spAutoFit/>
          </a:bodyPr>
          <a:lstStyle/>
          <a:p>
            <a:pPr defTabSz="914270"/>
            <a:r>
              <a:rPr lang="en-US" sz="2333" dirty="0"/>
              <a:t>Call a service and have Step Functions wait for a job to complete</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B1AF629C-8E42-9B45-A891-154256B2B81F}"/>
              </a:ext>
            </a:extLst>
          </p:cNvPr>
          <p:cNvSpPr/>
          <p:nvPr/>
        </p:nvSpPr>
        <p:spPr>
          <a:xfrm flipV="1">
            <a:off x="3546695" y="2910268"/>
            <a:ext cx="44609" cy="114943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26" name="TextBox 25">
            <a:extLst>
              <a:ext uri="{FF2B5EF4-FFF2-40B4-BE49-F238E27FC236}">
                <a16:creationId xmlns:a16="http://schemas.microsoft.com/office/drawing/2014/main" id="{829533B2-555F-C94E-84A9-8C072F291803}"/>
              </a:ext>
            </a:extLst>
          </p:cNvPr>
          <p:cNvSpPr txBox="1"/>
          <p:nvPr/>
        </p:nvSpPr>
        <p:spPr>
          <a:xfrm>
            <a:off x="275643" y="3254996"/>
            <a:ext cx="3002552" cy="461665"/>
          </a:xfrm>
          <a:prstGeom prst="rect">
            <a:avLst/>
          </a:prstGeom>
          <a:noFill/>
        </p:spPr>
        <p:txBody>
          <a:bodyPr wrap="square" rtlCol="0">
            <a:spAutoFit/>
          </a:bodyPr>
          <a:lstStyle/>
          <a:p>
            <a:pPr defTabSz="914270"/>
            <a:r>
              <a:rPr lang="en-US" sz="2400" dirty="0"/>
              <a:t>Run a Job</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itle 2">
            <a:extLst>
              <a:ext uri="{FF2B5EF4-FFF2-40B4-BE49-F238E27FC236}">
                <a16:creationId xmlns:a16="http://schemas.microsoft.com/office/drawing/2014/main" id="{82177B6E-1EAD-1A68-907A-7276546CED91}"/>
              </a:ext>
            </a:extLst>
          </p:cNvPr>
          <p:cNvSpPr>
            <a:spLocks noGrp="1"/>
          </p:cNvSpPr>
          <p:nvPr>
            <p:ph type="title"/>
          </p:nvPr>
        </p:nvSpPr>
        <p:spPr>
          <a:xfrm>
            <a:off x="609600" y="914401"/>
            <a:ext cx="10972800" cy="535531"/>
          </a:xfrm>
        </p:spPr>
        <p:txBody>
          <a:bodyPr/>
          <a:lstStyle/>
          <a:p>
            <a:r>
              <a:rPr lang="en-US" sz="3200" dirty="0"/>
              <a:t>Task integration patterns</a:t>
            </a:r>
            <a:endParaRPr lang="en-US" dirty="0"/>
          </a:p>
        </p:txBody>
      </p:sp>
    </p:spTree>
    <p:extLst>
      <p:ext uri="{BB962C8B-B14F-4D97-AF65-F5344CB8AC3E}">
        <p14:creationId xmlns:p14="http://schemas.microsoft.com/office/powerpoint/2010/main" val="66253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mn-lt"/>
              </a:rPr>
              <a:t>Why orchestration?</a:t>
            </a:r>
          </a:p>
        </p:txBody>
      </p:sp>
      <p:sp>
        <p:nvSpPr>
          <p:cNvPr id="7" name="Title 1"/>
          <p:cNvSpPr txBox="1">
            <a:spLocks/>
          </p:cNvSpPr>
          <p:nvPr/>
        </p:nvSpPr>
        <p:spPr>
          <a:xfrm>
            <a:off x="5773449" y="1174963"/>
            <a:ext cx="3283407" cy="81613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mn-lt"/>
                <a:ea typeface="Amazon Ember" charset="0"/>
                <a:cs typeface="Amazon Ember" charset="0"/>
              </a:rPr>
              <a:t>“I want </a:t>
            </a:r>
            <a:br>
              <a:rPr lang="en-US" sz="1867" b="0" dirty="0">
                <a:solidFill>
                  <a:schemeClr val="accent4"/>
                </a:solidFill>
                <a:latin typeface="+mn-lt"/>
                <a:ea typeface="Amazon Ember" charset="0"/>
                <a:cs typeface="Amazon Ember" charset="0"/>
              </a:rPr>
            </a:br>
            <a:r>
              <a:rPr lang="en-US" sz="1867" b="0" dirty="0">
                <a:solidFill>
                  <a:schemeClr val="accent4"/>
                </a:solidFill>
                <a:latin typeface="+mn-lt"/>
                <a:ea typeface="Amazon Ember" charset="0"/>
                <a:cs typeface="Amazon Ember" charset="0"/>
              </a:rPr>
              <a:t>try/catch/finally”</a:t>
            </a:r>
          </a:p>
        </p:txBody>
      </p:sp>
      <p:grpSp>
        <p:nvGrpSpPr>
          <p:cNvPr id="9" name="Group 8"/>
          <p:cNvGrpSpPr/>
          <p:nvPr/>
        </p:nvGrpSpPr>
        <p:grpSpPr>
          <a:xfrm>
            <a:off x="6705235" y="1907994"/>
            <a:ext cx="1351631" cy="1120878"/>
            <a:chOff x="8854254" y="1893405"/>
            <a:chExt cx="1351630" cy="1120877"/>
          </a:xfrm>
        </p:grpSpPr>
        <p:sp>
          <p:nvSpPr>
            <p:cNvPr id="10" name="Left-Right Arrow Callout 9"/>
            <p:cNvSpPr/>
            <p:nvPr/>
          </p:nvSpPr>
          <p:spPr>
            <a:xfrm>
              <a:off x="8854254" y="2274082"/>
              <a:ext cx="1351630" cy="74020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own Arrow 10"/>
            <p:cNvSpPr/>
            <p:nvPr/>
          </p:nvSpPr>
          <p:spPr>
            <a:xfrm>
              <a:off x="9365408" y="1893405"/>
              <a:ext cx="329198" cy="380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2"/>
          <p:cNvSpPr txBox="1">
            <a:spLocks/>
          </p:cNvSpPr>
          <p:nvPr/>
        </p:nvSpPr>
        <p:spPr>
          <a:xfrm>
            <a:off x="1185640" y="3496276"/>
            <a:ext cx="3212343" cy="75695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en-US" sz="1867" b="0" dirty="0">
                <a:solidFill>
                  <a:schemeClr val="accent4"/>
                </a:solidFill>
                <a:latin typeface="+mn-lt"/>
                <a:ea typeface="Amazon Ember" charset="0"/>
                <a:cs typeface="Amazon Ember" charset="0"/>
              </a:rPr>
              <a:t>“I want to select tasks </a:t>
            </a:r>
            <a:br>
              <a:rPr lang="en-US" sz="1867" b="0" dirty="0">
                <a:solidFill>
                  <a:schemeClr val="accent4"/>
                </a:solidFill>
                <a:latin typeface="+mn-lt"/>
                <a:ea typeface="Amazon Ember" charset="0"/>
                <a:cs typeface="Amazon Ember" charset="0"/>
              </a:rPr>
            </a:br>
            <a:r>
              <a:rPr lang="en-US" sz="1867" b="0" dirty="0">
                <a:solidFill>
                  <a:schemeClr val="accent4"/>
                </a:solidFill>
                <a:latin typeface="+mn-lt"/>
                <a:ea typeface="Amazon Ember" charset="0"/>
                <a:cs typeface="Amazon Ember" charset="0"/>
              </a:rPr>
              <a:t>based on data”</a:t>
            </a:r>
          </a:p>
        </p:txBody>
      </p:sp>
      <p:sp>
        <p:nvSpPr>
          <p:cNvPr id="6" name="Title 1"/>
          <p:cNvSpPr txBox="1">
            <a:spLocks/>
          </p:cNvSpPr>
          <p:nvPr/>
        </p:nvSpPr>
        <p:spPr>
          <a:xfrm>
            <a:off x="3451017" y="1462569"/>
            <a:ext cx="2313647" cy="78646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mn-lt"/>
                <a:ea typeface="Amazon Ember" charset="0"/>
                <a:cs typeface="Amazon Ember" charset="0"/>
              </a:rPr>
              <a:t>“I want to retry failed tasks”</a:t>
            </a:r>
          </a:p>
        </p:txBody>
      </p:sp>
      <p:grpSp>
        <p:nvGrpSpPr>
          <p:cNvPr id="56" name="Group 55"/>
          <p:cNvGrpSpPr/>
          <p:nvPr/>
        </p:nvGrpSpPr>
        <p:grpSpPr>
          <a:xfrm>
            <a:off x="4180486" y="2296326"/>
            <a:ext cx="1624298" cy="795208"/>
            <a:chOff x="1186096" y="1646487"/>
            <a:chExt cx="1218223" cy="596406"/>
          </a:xfrm>
        </p:grpSpPr>
        <p:sp>
          <p:nvSpPr>
            <p:cNvPr id="8" name="U-Turn Arrow 7"/>
            <p:cNvSpPr/>
            <p:nvPr/>
          </p:nvSpPr>
          <p:spPr>
            <a:xfrm rot="5400000">
              <a:off x="1890653" y="1684093"/>
              <a:ext cx="506138" cy="52119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p:cNvSpPr/>
            <p:nvPr/>
          </p:nvSpPr>
          <p:spPr>
            <a:xfrm>
              <a:off x="1186096" y="164648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A</a:t>
              </a:r>
            </a:p>
          </p:txBody>
        </p:sp>
      </p:grpSp>
      <p:grpSp>
        <p:nvGrpSpPr>
          <p:cNvPr id="36" name="Group 35"/>
          <p:cNvGrpSpPr/>
          <p:nvPr/>
        </p:nvGrpSpPr>
        <p:grpSpPr>
          <a:xfrm>
            <a:off x="1386153" y="4167381"/>
            <a:ext cx="2816715" cy="1840896"/>
            <a:chOff x="1577952" y="2909701"/>
            <a:chExt cx="2112536" cy="1380672"/>
          </a:xfrm>
        </p:grpSpPr>
        <p:sp>
          <p:nvSpPr>
            <p:cNvPr id="23" name="Rectangle 22"/>
            <p:cNvSpPr/>
            <p:nvPr/>
          </p:nvSpPr>
          <p:spPr>
            <a:xfrm>
              <a:off x="1577952"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B</a:t>
              </a:r>
            </a:p>
          </p:txBody>
        </p:sp>
        <p:sp>
          <p:nvSpPr>
            <p:cNvPr id="24" name="Rectangle 23"/>
            <p:cNvSpPr/>
            <p:nvPr/>
          </p:nvSpPr>
          <p:spPr>
            <a:xfrm>
              <a:off x="3121655"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C</a:t>
              </a:r>
            </a:p>
          </p:txBody>
        </p:sp>
        <p:sp>
          <p:nvSpPr>
            <p:cNvPr id="25" name="Rectangle 24"/>
            <p:cNvSpPr/>
            <p:nvPr/>
          </p:nvSpPr>
          <p:spPr>
            <a:xfrm>
              <a:off x="2347120" y="2909701"/>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A</a:t>
              </a:r>
            </a:p>
          </p:txBody>
        </p:sp>
        <p:sp>
          <p:nvSpPr>
            <p:cNvPr id="29" name="Diamond 28"/>
            <p:cNvSpPr/>
            <p:nvPr/>
          </p:nvSpPr>
          <p:spPr>
            <a:xfrm>
              <a:off x="2347120" y="3707816"/>
              <a:ext cx="553156" cy="568708"/>
            </a:xfrm>
            <a:prstGeom prst="diamond">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840" dirty="0"/>
                <a:t>?</a:t>
              </a:r>
            </a:p>
          </p:txBody>
        </p:sp>
        <p:cxnSp>
          <p:nvCxnSpPr>
            <p:cNvPr id="30" name="Straight Arrow Connector 29"/>
            <p:cNvCxnSpPr>
              <a:stCxn id="29" idx="3"/>
              <a:endCxn id="24" idx="1"/>
            </p:cNvCxnSpPr>
            <p:nvPr/>
          </p:nvCxnSpPr>
          <p:spPr>
            <a:xfrm>
              <a:off x="2900276" y="3992170"/>
              <a:ext cx="22137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29" idx="0"/>
            </p:cNvCxnSpPr>
            <p:nvPr/>
          </p:nvCxnSpPr>
          <p:spPr>
            <a:xfrm flipH="1">
              <a:off x="2623698" y="3506107"/>
              <a:ext cx="7839" cy="2017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9" idx="1"/>
              <a:endCxn id="23" idx="3"/>
            </p:cNvCxnSpPr>
            <p:nvPr/>
          </p:nvCxnSpPr>
          <p:spPr>
            <a:xfrm flipH="1">
              <a:off x="2146785" y="3992170"/>
              <a:ext cx="20033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itle 2"/>
          <p:cNvSpPr txBox="1">
            <a:spLocks/>
          </p:cNvSpPr>
          <p:nvPr/>
        </p:nvSpPr>
        <p:spPr>
          <a:xfrm>
            <a:off x="871738" y="1438401"/>
            <a:ext cx="2405891" cy="69329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en-US" sz="1867" b="0" dirty="0">
                <a:solidFill>
                  <a:schemeClr val="accent4"/>
                </a:solidFill>
                <a:latin typeface="+mn-lt"/>
                <a:ea typeface="Amazon Ember" charset="0"/>
                <a:cs typeface="Amazon Ember" charset="0"/>
              </a:rPr>
              <a:t>“I want to sequence tasks”</a:t>
            </a:r>
          </a:p>
        </p:txBody>
      </p:sp>
      <p:sp>
        <p:nvSpPr>
          <p:cNvPr id="27" name="Rectangle 26"/>
          <p:cNvSpPr/>
          <p:nvPr/>
        </p:nvSpPr>
        <p:spPr>
          <a:xfrm>
            <a:off x="2587685" y="2296351"/>
            <a:ext cx="689942" cy="759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B</a:t>
            </a:r>
          </a:p>
        </p:txBody>
      </p:sp>
      <p:sp>
        <p:nvSpPr>
          <p:cNvPr id="28" name="Rectangle 27"/>
          <p:cNvSpPr/>
          <p:nvPr/>
        </p:nvSpPr>
        <p:spPr>
          <a:xfrm>
            <a:off x="940373" y="2296326"/>
            <a:ext cx="744453" cy="75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A</a:t>
            </a:r>
          </a:p>
        </p:txBody>
      </p:sp>
      <p:cxnSp>
        <p:nvCxnSpPr>
          <p:cNvPr id="41" name="Straight Arrow Connector 40"/>
          <p:cNvCxnSpPr>
            <a:stCxn id="28" idx="3"/>
          </p:cNvCxnSpPr>
          <p:nvPr/>
        </p:nvCxnSpPr>
        <p:spPr>
          <a:xfrm flipV="1">
            <a:off x="1684826" y="2676104"/>
            <a:ext cx="921469" cy="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p:cNvSpPr txBox="1">
            <a:spLocks/>
          </p:cNvSpPr>
          <p:nvPr/>
        </p:nvSpPr>
        <p:spPr>
          <a:xfrm>
            <a:off x="5208947" y="3838062"/>
            <a:ext cx="2829609" cy="72692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en-US" sz="1867" b="0" dirty="0">
                <a:solidFill>
                  <a:schemeClr val="accent4"/>
                </a:solidFill>
                <a:latin typeface="+mn-lt"/>
                <a:ea typeface="Amazon Ember" charset="0"/>
                <a:cs typeface="Amazon Ember" charset="0"/>
              </a:rPr>
              <a:t>“I want to run tasks </a:t>
            </a:r>
            <a:br>
              <a:rPr lang="en-US" sz="1867" b="0" dirty="0">
                <a:solidFill>
                  <a:schemeClr val="accent4"/>
                </a:solidFill>
                <a:latin typeface="+mn-lt"/>
                <a:ea typeface="Amazon Ember" charset="0"/>
                <a:cs typeface="Amazon Ember" charset="0"/>
              </a:rPr>
            </a:br>
            <a:r>
              <a:rPr lang="en-US" sz="1867" b="0" dirty="0">
                <a:solidFill>
                  <a:schemeClr val="accent4"/>
                </a:solidFill>
                <a:latin typeface="+mn-lt"/>
                <a:ea typeface="Amazon Ember" charset="0"/>
                <a:cs typeface="Amazon Ember" charset="0"/>
              </a:rPr>
              <a:t>in parallel”</a:t>
            </a:r>
          </a:p>
        </p:txBody>
      </p:sp>
      <p:grpSp>
        <p:nvGrpSpPr>
          <p:cNvPr id="38" name="Group 37"/>
          <p:cNvGrpSpPr/>
          <p:nvPr/>
        </p:nvGrpSpPr>
        <p:grpSpPr>
          <a:xfrm>
            <a:off x="5103635" y="4611588"/>
            <a:ext cx="4142831" cy="1396689"/>
            <a:chOff x="5179580" y="3247428"/>
            <a:chExt cx="3107123" cy="1047517"/>
          </a:xfrm>
        </p:grpSpPr>
        <p:sp>
          <p:nvSpPr>
            <p:cNvPr id="20" name="Rectangle 19"/>
            <p:cNvSpPr/>
            <p:nvPr/>
          </p:nvSpPr>
          <p:spPr>
            <a:xfrm>
              <a:off x="7728363" y="3486352"/>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C</a:t>
              </a:r>
            </a:p>
          </p:txBody>
        </p:sp>
        <p:sp>
          <p:nvSpPr>
            <p:cNvPr id="21" name="Rectangle 20"/>
            <p:cNvSpPr/>
            <p:nvPr/>
          </p:nvSpPr>
          <p:spPr>
            <a:xfrm>
              <a:off x="6529633" y="3579175"/>
              <a:ext cx="517456" cy="56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B</a:t>
              </a:r>
            </a:p>
          </p:txBody>
        </p:sp>
        <p:sp>
          <p:nvSpPr>
            <p:cNvPr id="22" name="Rectangle 21"/>
            <p:cNvSpPr/>
            <p:nvPr/>
          </p:nvSpPr>
          <p:spPr>
            <a:xfrm>
              <a:off x="5402771" y="3579136"/>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A</a:t>
              </a:r>
            </a:p>
          </p:txBody>
        </p:sp>
        <p:sp>
          <p:nvSpPr>
            <p:cNvPr id="49" name="Rounded Rectangle 48"/>
            <p:cNvSpPr/>
            <p:nvPr/>
          </p:nvSpPr>
          <p:spPr>
            <a:xfrm>
              <a:off x="5179580" y="3247428"/>
              <a:ext cx="2156859" cy="1047517"/>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cs typeface="Arial"/>
              </a:endParaRPr>
            </a:p>
          </p:txBody>
        </p:sp>
        <p:cxnSp>
          <p:nvCxnSpPr>
            <p:cNvPr id="50" name="Straight Arrow Connector 49"/>
            <p:cNvCxnSpPr>
              <a:stCxn id="49" idx="3"/>
              <a:endCxn id="20" idx="1"/>
            </p:cNvCxnSpPr>
            <p:nvPr/>
          </p:nvCxnSpPr>
          <p:spPr>
            <a:xfrm flipV="1">
              <a:off x="7336439" y="3771186"/>
              <a:ext cx="391924"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4" name="Left Brace 53"/>
            <p:cNvSpPr/>
            <p:nvPr/>
          </p:nvSpPr>
          <p:spPr>
            <a:xfrm rot="5400000">
              <a:off x="6111671" y="2872584"/>
              <a:ext cx="266041" cy="1087610"/>
            </a:xfrm>
            <a:prstGeom prst="leftBrace">
              <a:avLst>
                <a:gd name="adj1" fmla="val 8333"/>
                <a:gd name="adj2" fmla="val 50868"/>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dirty="0"/>
            </a:p>
          </p:txBody>
        </p:sp>
      </p:grpSp>
      <p:sp>
        <p:nvSpPr>
          <p:cNvPr id="46" name="Title 1">
            <a:extLst>
              <a:ext uri="{FF2B5EF4-FFF2-40B4-BE49-F238E27FC236}">
                <a16:creationId xmlns:a16="http://schemas.microsoft.com/office/drawing/2014/main" id="{D9509BA9-31D0-804C-8C71-B7BE9A18CCD0}"/>
              </a:ext>
            </a:extLst>
          </p:cNvPr>
          <p:cNvSpPr txBox="1">
            <a:spLocks/>
          </p:cNvSpPr>
          <p:nvPr/>
        </p:nvSpPr>
        <p:spPr>
          <a:xfrm>
            <a:off x="8556130" y="1034390"/>
            <a:ext cx="3283407" cy="81613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mn-lt"/>
                <a:ea typeface="Amazon Ember" charset="0"/>
                <a:cs typeface="Amazon Ember" charset="0"/>
              </a:rPr>
              <a:t>“I want </a:t>
            </a:r>
            <a:br>
              <a:rPr lang="en-US" sz="1867" b="0" dirty="0">
                <a:solidFill>
                  <a:schemeClr val="accent4"/>
                </a:solidFill>
                <a:latin typeface="+mn-lt"/>
                <a:ea typeface="Amazon Ember" charset="0"/>
                <a:cs typeface="Amazon Ember" charset="0"/>
              </a:rPr>
            </a:br>
            <a:r>
              <a:rPr lang="en-US" sz="1867" b="0" dirty="0">
                <a:solidFill>
                  <a:schemeClr val="accent4"/>
                </a:solidFill>
                <a:latin typeface="+mn-lt"/>
                <a:ea typeface="Amazon Ember" charset="0"/>
                <a:cs typeface="Amazon Ember" charset="0"/>
              </a:rPr>
              <a:t>concurrent and iterative tasks”</a:t>
            </a:r>
          </a:p>
        </p:txBody>
      </p:sp>
      <p:grpSp>
        <p:nvGrpSpPr>
          <p:cNvPr id="15" name="Group 14">
            <a:extLst>
              <a:ext uri="{FF2B5EF4-FFF2-40B4-BE49-F238E27FC236}">
                <a16:creationId xmlns:a16="http://schemas.microsoft.com/office/drawing/2014/main" id="{11769B43-0756-B749-8CBD-C90FC0B4252E}"/>
              </a:ext>
            </a:extLst>
          </p:cNvPr>
          <p:cNvGrpSpPr/>
          <p:nvPr/>
        </p:nvGrpSpPr>
        <p:grpSpPr>
          <a:xfrm>
            <a:off x="8849520" y="1964231"/>
            <a:ext cx="2723356" cy="2744924"/>
            <a:chOff x="10619423" y="1914161"/>
            <a:chExt cx="3268027" cy="3293909"/>
          </a:xfrm>
        </p:grpSpPr>
        <p:sp>
          <p:nvSpPr>
            <p:cNvPr id="35" name="Rectangle 34">
              <a:extLst>
                <a:ext uri="{FF2B5EF4-FFF2-40B4-BE49-F238E27FC236}">
                  <a16:creationId xmlns:a16="http://schemas.microsoft.com/office/drawing/2014/main" id="{BA23E4E8-95BE-3740-9A3E-568D2E6E30E3}"/>
                </a:ext>
              </a:extLst>
            </p:cNvPr>
            <p:cNvSpPr/>
            <p:nvPr/>
          </p:nvSpPr>
          <p:spPr>
            <a:xfrm>
              <a:off x="12454672" y="2585178"/>
              <a:ext cx="827930" cy="91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B</a:t>
              </a:r>
            </a:p>
          </p:txBody>
        </p:sp>
        <p:sp>
          <p:nvSpPr>
            <p:cNvPr id="39" name="Rectangle 38">
              <a:extLst>
                <a:ext uri="{FF2B5EF4-FFF2-40B4-BE49-F238E27FC236}">
                  <a16:creationId xmlns:a16="http://schemas.microsoft.com/office/drawing/2014/main" id="{358CCFA4-1729-F34F-877A-8C762389A40A}"/>
                </a:ext>
              </a:extLst>
            </p:cNvPr>
            <p:cNvSpPr/>
            <p:nvPr/>
          </p:nvSpPr>
          <p:spPr>
            <a:xfrm>
              <a:off x="11062704" y="2585116"/>
              <a:ext cx="893344" cy="911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A</a:t>
              </a:r>
            </a:p>
          </p:txBody>
        </p:sp>
        <p:sp>
          <p:nvSpPr>
            <p:cNvPr id="40" name="Rounded Rectangle 39">
              <a:extLst>
                <a:ext uri="{FF2B5EF4-FFF2-40B4-BE49-F238E27FC236}">
                  <a16:creationId xmlns:a16="http://schemas.microsoft.com/office/drawing/2014/main" id="{B8B463E1-58F2-A241-B7B8-C8FEEE97A8F7}"/>
                </a:ext>
              </a:extLst>
            </p:cNvPr>
            <p:cNvSpPr/>
            <p:nvPr/>
          </p:nvSpPr>
          <p:spPr>
            <a:xfrm>
              <a:off x="10770468" y="2049851"/>
              <a:ext cx="3010901" cy="3039199"/>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cs typeface="Arial"/>
              </a:endParaRPr>
            </a:p>
          </p:txBody>
        </p:sp>
        <p:sp>
          <p:nvSpPr>
            <p:cNvPr id="43" name="Left Brace 42">
              <a:extLst>
                <a:ext uri="{FF2B5EF4-FFF2-40B4-BE49-F238E27FC236}">
                  <a16:creationId xmlns:a16="http://schemas.microsoft.com/office/drawing/2014/main" id="{5B0A8B0A-FC09-834B-ACD3-0B69B7BB9ADA}"/>
                </a:ext>
              </a:extLst>
            </p:cNvPr>
            <p:cNvSpPr/>
            <p:nvPr/>
          </p:nvSpPr>
          <p:spPr>
            <a:xfrm rot="5400000">
              <a:off x="11905696" y="1622901"/>
              <a:ext cx="663408" cy="1261027"/>
            </a:xfrm>
            <a:prstGeom prst="leftBrace">
              <a:avLst>
                <a:gd name="adj1" fmla="val 8333"/>
                <a:gd name="adj2" fmla="val 50047"/>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dirty="0"/>
            </a:p>
          </p:txBody>
        </p:sp>
        <p:sp>
          <p:nvSpPr>
            <p:cNvPr id="44" name="Rounded Rectangle 43">
              <a:extLst>
                <a:ext uri="{FF2B5EF4-FFF2-40B4-BE49-F238E27FC236}">
                  <a16:creationId xmlns:a16="http://schemas.microsoft.com/office/drawing/2014/main" id="{75689F14-F54E-BA49-BA68-C3DD8DB4CB2D}"/>
                </a:ext>
              </a:extLst>
            </p:cNvPr>
            <p:cNvSpPr/>
            <p:nvPr/>
          </p:nvSpPr>
          <p:spPr>
            <a:xfrm>
              <a:off x="10619423" y="1914161"/>
              <a:ext cx="3268027" cy="3293909"/>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cs typeface="Arial"/>
              </a:endParaRPr>
            </a:p>
          </p:txBody>
        </p:sp>
        <p:sp>
          <p:nvSpPr>
            <p:cNvPr id="45" name="Rounded Rectangle 44">
              <a:extLst>
                <a:ext uri="{FF2B5EF4-FFF2-40B4-BE49-F238E27FC236}">
                  <a16:creationId xmlns:a16="http://schemas.microsoft.com/office/drawing/2014/main" id="{38E2CCE4-FF22-7D4B-92DA-B7104811FCAC}"/>
                </a:ext>
              </a:extLst>
            </p:cNvPr>
            <p:cNvSpPr/>
            <p:nvPr/>
          </p:nvSpPr>
          <p:spPr>
            <a:xfrm>
              <a:off x="10922869" y="2185989"/>
              <a:ext cx="2785224" cy="2783482"/>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cs typeface="Arial"/>
              </a:endParaRPr>
            </a:p>
          </p:txBody>
        </p:sp>
        <p:sp>
          <p:nvSpPr>
            <p:cNvPr id="47" name="Rectangle 46">
              <a:extLst>
                <a:ext uri="{FF2B5EF4-FFF2-40B4-BE49-F238E27FC236}">
                  <a16:creationId xmlns:a16="http://schemas.microsoft.com/office/drawing/2014/main" id="{14D4302E-B521-654F-AC50-288526CAB362}"/>
                </a:ext>
              </a:extLst>
            </p:cNvPr>
            <p:cNvSpPr/>
            <p:nvPr/>
          </p:nvSpPr>
          <p:spPr>
            <a:xfrm>
              <a:off x="11062704" y="3935768"/>
              <a:ext cx="893344" cy="911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t>C</a:t>
              </a:r>
            </a:p>
          </p:txBody>
        </p:sp>
        <p:cxnSp>
          <p:nvCxnSpPr>
            <p:cNvPr id="48" name="Straight Arrow Connector 47">
              <a:extLst>
                <a:ext uri="{FF2B5EF4-FFF2-40B4-BE49-F238E27FC236}">
                  <a16:creationId xmlns:a16="http://schemas.microsoft.com/office/drawing/2014/main" id="{14ECF529-7C5C-904B-92C6-ADF547EA3EA0}"/>
                </a:ext>
              </a:extLst>
            </p:cNvPr>
            <p:cNvCxnSpPr>
              <a:cxnSpLocks/>
            </p:cNvCxnSpPr>
            <p:nvPr/>
          </p:nvCxnSpPr>
          <p:spPr>
            <a:xfrm>
              <a:off x="11443845" y="3544133"/>
              <a:ext cx="0" cy="35157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132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Service integrations – Request Response</a:t>
            </a:r>
          </a:p>
        </p:txBody>
      </p:sp>
      <p:sp>
        <p:nvSpPr>
          <p:cNvPr id="32" name="TextBox 31">
            <a:extLst>
              <a:ext uri="{FF2B5EF4-FFF2-40B4-BE49-F238E27FC236}">
                <a16:creationId xmlns:a16="http://schemas.microsoft.com/office/drawing/2014/main" id="{66DBE90F-6FF2-2A4C-9911-19A6F6B36E1D}"/>
              </a:ext>
            </a:extLst>
          </p:cNvPr>
          <p:cNvSpPr txBox="1"/>
          <p:nvPr/>
        </p:nvSpPr>
        <p:spPr>
          <a:xfrm>
            <a:off x="5136514" y="4161214"/>
            <a:ext cx="3069205" cy="271934"/>
          </a:xfrm>
          <a:prstGeom prst="rect">
            <a:avLst/>
          </a:prstGeom>
          <a:noFill/>
        </p:spPr>
        <p:txBody>
          <a:bodyPr wrap="square" rtlCol="0">
            <a:spAutoFit/>
          </a:bodyPr>
          <a:lstStyle/>
          <a:p>
            <a:pPr algn="ctr"/>
            <a:r>
              <a:rPr lang="en-US" sz="1167" dirty="0">
                <a:solidFill>
                  <a:schemeClr val="tx2"/>
                </a:solidFill>
              </a:rPr>
              <a:t>AWS Fargate</a:t>
            </a:r>
          </a:p>
        </p:txBody>
      </p:sp>
      <p:pic>
        <p:nvPicPr>
          <p:cNvPr id="33" name="Graphic 7">
            <a:extLst>
              <a:ext uri="{FF2B5EF4-FFF2-40B4-BE49-F238E27FC236}">
                <a16:creationId xmlns:a16="http://schemas.microsoft.com/office/drawing/2014/main" id="{99E16698-8EF0-8949-B2A4-51C31F518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4515" y="3565350"/>
            <a:ext cx="609600" cy="609600"/>
          </a:xfrm>
          <a:prstGeom prst="rect">
            <a:avLst/>
          </a:prstGeom>
        </p:spPr>
      </p:pic>
      <p:sp>
        <p:nvSpPr>
          <p:cNvPr id="35" name="TextBox 34">
            <a:extLst>
              <a:ext uri="{FF2B5EF4-FFF2-40B4-BE49-F238E27FC236}">
                <a16:creationId xmlns:a16="http://schemas.microsoft.com/office/drawing/2014/main" id="{002CBD8D-317F-604E-899C-B66A25FD8506}"/>
              </a:ext>
            </a:extLst>
          </p:cNvPr>
          <p:cNvSpPr txBox="1"/>
          <p:nvPr/>
        </p:nvSpPr>
        <p:spPr>
          <a:xfrm>
            <a:off x="5694908" y="3166140"/>
            <a:ext cx="1961323" cy="271934"/>
          </a:xfrm>
          <a:prstGeom prst="rect">
            <a:avLst/>
          </a:prstGeom>
          <a:noFill/>
        </p:spPr>
        <p:txBody>
          <a:bodyPr wrap="square" rtlCol="0">
            <a:spAutoFit/>
          </a:bodyPr>
          <a:lstStyle/>
          <a:p>
            <a:pPr algn="ctr"/>
            <a:r>
              <a:rPr lang="en-US" sz="1167">
                <a:solidFill>
                  <a:schemeClr val="tx2"/>
                </a:solidFill>
              </a:rPr>
              <a:t>Amazon ECS</a:t>
            </a:r>
          </a:p>
        </p:txBody>
      </p:sp>
      <p:pic>
        <p:nvPicPr>
          <p:cNvPr id="36" name="Graphic 30">
            <a:extLst>
              <a:ext uri="{FF2B5EF4-FFF2-40B4-BE49-F238E27FC236}">
                <a16:creationId xmlns:a16="http://schemas.microsoft.com/office/drawing/2014/main" id="{A9C93184-C7DE-D047-B567-9E339947EF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4515" y="2571222"/>
            <a:ext cx="609600" cy="609600"/>
          </a:xfrm>
          <a:prstGeom prst="rect">
            <a:avLst/>
          </a:prstGeom>
        </p:spPr>
      </p:pic>
      <p:sp>
        <p:nvSpPr>
          <p:cNvPr id="38" name="TextBox 37">
            <a:extLst>
              <a:ext uri="{FF2B5EF4-FFF2-40B4-BE49-F238E27FC236}">
                <a16:creationId xmlns:a16="http://schemas.microsoft.com/office/drawing/2014/main" id="{5EC91DE9-51F5-4546-9B5E-E7783C60555B}"/>
              </a:ext>
            </a:extLst>
          </p:cNvPr>
          <p:cNvSpPr txBox="1"/>
          <p:nvPr/>
        </p:nvSpPr>
        <p:spPr>
          <a:xfrm>
            <a:off x="5552816" y="5206832"/>
            <a:ext cx="2236602" cy="271934"/>
          </a:xfrm>
          <a:prstGeom prst="rect">
            <a:avLst/>
          </a:prstGeom>
          <a:noFill/>
        </p:spPr>
        <p:txBody>
          <a:bodyPr wrap="square" rtlCol="0">
            <a:spAutoFit/>
          </a:bodyPr>
          <a:lstStyle/>
          <a:p>
            <a:pPr algn="ctr"/>
            <a:r>
              <a:rPr lang="en-US" sz="1167" dirty="0">
                <a:solidFill>
                  <a:schemeClr val="tx2"/>
                </a:solidFill>
              </a:rPr>
              <a:t>AWS Batch</a:t>
            </a:r>
          </a:p>
        </p:txBody>
      </p:sp>
      <p:pic>
        <p:nvPicPr>
          <p:cNvPr id="39" name="Graphic 10">
            <a:extLst>
              <a:ext uri="{FF2B5EF4-FFF2-40B4-BE49-F238E27FC236}">
                <a16:creationId xmlns:a16="http://schemas.microsoft.com/office/drawing/2014/main" id="{67272BED-7D3A-224C-811D-5027CAF199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4515" y="4602716"/>
            <a:ext cx="609600" cy="609600"/>
          </a:xfrm>
          <a:prstGeom prst="rect">
            <a:avLst/>
          </a:prstGeom>
        </p:spPr>
      </p:pic>
      <p:sp>
        <p:nvSpPr>
          <p:cNvPr id="41" name="TextBox 40">
            <a:extLst>
              <a:ext uri="{FF2B5EF4-FFF2-40B4-BE49-F238E27FC236}">
                <a16:creationId xmlns:a16="http://schemas.microsoft.com/office/drawing/2014/main" id="{ED2187D9-CA8D-114A-BF59-A862605185FA}"/>
              </a:ext>
            </a:extLst>
          </p:cNvPr>
          <p:cNvSpPr txBox="1"/>
          <p:nvPr/>
        </p:nvSpPr>
        <p:spPr>
          <a:xfrm>
            <a:off x="5136514" y="2245507"/>
            <a:ext cx="3069205" cy="271934"/>
          </a:xfrm>
          <a:prstGeom prst="rect">
            <a:avLst/>
          </a:prstGeom>
          <a:noFill/>
        </p:spPr>
        <p:txBody>
          <a:bodyPr wrap="square" rtlCol="0">
            <a:spAutoFit/>
          </a:bodyPr>
          <a:lstStyle/>
          <a:p>
            <a:pPr algn="ctr"/>
            <a:r>
              <a:rPr lang="en-US" sz="1167" dirty="0">
                <a:solidFill>
                  <a:schemeClr val="tx2"/>
                </a:solidFill>
              </a:rPr>
              <a:t>AWS Lambda</a:t>
            </a:r>
          </a:p>
        </p:txBody>
      </p:sp>
      <p:pic>
        <p:nvPicPr>
          <p:cNvPr id="42" name="Graphic 44">
            <a:extLst>
              <a:ext uri="{FF2B5EF4-FFF2-40B4-BE49-F238E27FC236}">
                <a16:creationId xmlns:a16="http://schemas.microsoft.com/office/drawing/2014/main" id="{FDD11751-76F2-3941-9322-8FD7C8D220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4515" y="1622198"/>
            <a:ext cx="609600" cy="609600"/>
          </a:xfrm>
          <a:prstGeom prst="rect">
            <a:avLst/>
          </a:prstGeom>
        </p:spPr>
      </p:pic>
      <p:sp>
        <p:nvSpPr>
          <p:cNvPr id="44" name="TextBox 43">
            <a:extLst>
              <a:ext uri="{FF2B5EF4-FFF2-40B4-BE49-F238E27FC236}">
                <a16:creationId xmlns:a16="http://schemas.microsoft.com/office/drawing/2014/main" id="{CBDB7B3D-7B7F-4246-895C-953569D555D9}"/>
              </a:ext>
            </a:extLst>
          </p:cNvPr>
          <p:cNvSpPr txBox="1"/>
          <p:nvPr/>
        </p:nvSpPr>
        <p:spPr>
          <a:xfrm>
            <a:off x="6632638" y="2245507"/>
            <a:ext cx="2957162" cy="2719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Amazon SQS</a:t>
            </a:r>
          </a:p>
        </p:txBody>
      </p:sp>
      <p:pic>
        <p:nvPicPr>
          <p:cNvPr id="45" name="Graphic 41">
            <a:extLst>
              <a:ext uri="{FF2B5EF4-FFF2-40B4-BE49-F238E27FC236}">
                <a16:creationId xmlns:a16="http://schemas.microsoft.com/office/drawing/2014/main" id="{B83E275C-A431-9243-9971-A4F407ED51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75615" y="1622198"/>
            <a:ext cx="609600" cy="609600"/>
          </a:xfrm>
          <a:prstGeom prst="rect">
            <a:avLst/>
          </a:prstGeom>
        </p:spPr>
      </p:pic>
      <p:sp>
        <p:nvSpPr>
          <p:cNvPr id="46" name="TextBox 45">
            <a:extLst>
              <a:ext uri="{FF2B5EF4-FFF2-40B4-BE49-F238E27FC236}">
                <a16:creationId xmlns:a16="http://schemas.microsoft.com/office/drawing/2014/main" id="{D7133B9C-2A5E-FA4A-823E-1200C17B482D}"/>
              </a:ext>
            </a:extLst>
          </p:cNvPr>
          <p:cNvSpPr txBox="1"/>
          <p:nvPr/>
        </p:nvSpPr>
        <p:spPr>
          <a:xfrm>
            <a:off x="6631766" y="3166140"/>
            <a:ext cx="2957162" cy="2719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Amazon SNS</a:t>
            </a:r>
          </a:p>
        </p:txBody>
      </p:sp>
      <p:pic>
        <p:nvPicPr>
          <p:cNvPr id="47" name="Graphic 33">
            <a:extLst>
              <a:ext uri="{FF2B5EF4-FFF2-40B4-BE49-F238E27FC236}">
                <a16:creationId xmlns:a16="http://schemas.microsoft.com/office/drawing/2014/main" id="{7BC2260A-DB6E-3D4B-A887-9ED8D5F940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75615" y="2571222"/>
            <a:ext cx="609600" cy="609600"/>
          </a:xfrm>
          <a:prstGeom prst="rect">
            <a:avLst/>
          </a:prstGeom>
        </p:spPr>
      </p:pic>
      <p:sp>
        <p:nvSpPr>
          <p:cNvPr id="48" name="TextBox 47">
            <a:extLst>
              <a:ext uri="{FF2B5EF4-FFF2-40B4-BE49-F238E27FC236}">
                <a16:creationId xmlns:a16="http://schemas.microsoft.com/office/drawing/2014/main" id="{761892C9-D40B-CF4C-9083-712A171AA1BB}"/>
              </a:ext>
            </a:extLst>
          </p:cNvPr>
          <p:cNvSpPr txBox="1"/>
          <p:nvPr/>
        </p:nvSpPr>
        <p:spPr>
          <a:xfrm>
            <a:off x="6645813" y="4161214"/>
            <a:ext cx="3069205" cy="271934"/>
          </a:xfrm>
          <a:prstGeom prst="rect">
            <a:avLst/>
          </a:prstGeom>
          <a:noFill/>
        </p:spPr>
        <p:txBody>
          <a:bodyPr wrap="square" rtlCol="0">
            <a:spAutoFit/>
          </a:bodyPr>
          <a:lstStyle/>
          <a:p>
            <a:pPr algn="ctr"/>
            <a:r>
              <a:rPr lang="en-US" sz="1167" dirty="0">
                <a:solidFill>
                  <a:schemeClr val="tx2"/>
                </a:solidFill>
              </a:rPr>
              <a:t>Amazon DynamoDB</a:t>
            </a:r>
          </a:p>
        </p:txBody>
      </p:sp>
      <p:pic>
        <p:nvPicPr>
          <p:cNvPr id="49" name="Graphic 47">
            <a:extLst>
              <a:ext uri="{FF2B5EF4-FFF2-40B4-BE49-F238E27FC236}">
                <a16:creationId xmlns:a16="http://schemas.microsoft.com/office/drawing/2014/main" id="{87AA6FB9-F531-CB49-A5CA-2D294A16FE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75615" y="3565350"/>
            <a:ext cx="609600" cy="609600"/>
          </a:xfrm>
          <a:prstGeom prst="rect">
            <a:avLst/>
          </a:prstGeom>
        </p:spPr>
      </p:pic>
      <p:sp>
        <p:nvSpPr>
          <p:cNvPr id="51" name="TextBox 50">
            <a:extLst>
              <a:ext uri="{FF2B5EF4-FFF2-40B4-BE49-F238E27FC236}">
                <a16:creationId xmlns:a16="http://schemas.microsoft.com/office/drawing/2014/main" id="{42E2BCD6-3C0C-164B-A9ED-62869C3D112D}"/>
              </a:ext>
            </a:extLst>
          </p:cNvPr>
          <p:cNvSpPr txBox="1"/>
          <p:nvPr/>
        </p:nvSpPr>
        <p:spPr>
          <a:xfrm>
            <a:off x="8249507" y="3166140"/>
            <a:ext cx="2950063" cy="271934"/>
          </a:xfrm>
          <a:prstGeom prst="rect">
            <a:avLst/>
          </a:prstGeom>
          <a:noFill/>
        </p:spPr>
        <p:txBody>
          <a:bodyPr wrap="square" rtlCol="0">
            <a:spAutoFit/>
          </a:bodyPr>
          <a:lstStyle/>
          <a:p>
            <a:pPr algn="ctr"/>
            <a:r>
              <a:rPr lang="en-US" sz="1167" dirty="0">
                <a:solidFill>
                  <a:schemeClr val="tx2"/>
                </a:solidFill>
              </a:rPr>
              <a:t>Amazon </a:t>
            </a:r>
            <a:r>
              <a:rPr lang="en-US" sz="1167" dirty="0" err="1">
                <a:solidFill>
                  <a:schemeClr val="tx2"/>
                </a:solidFill>
              </a:rPr>
              <a:t>SageMaker</a:t>
            </a:r>
            <a:endParaRPr lang="en-US" sz="1167" dirty="0">
              <a:solidFill>
                <a:schemeClr val="tx2"/>
              </a:solidFill>
            </a:endParaRPr>
          </a:p>
        </p:txBody>
      </p:sp>
      <p:pic>
        <p:nvPicPr>
          <p:cNvPr id="52" name="Graphic 37">
            <a:extLst>
              <a:ext uri="{FF2B5EF4-FFF2-40B4-BE49-F238E27FC236}">
                <a16:creationId xmlns:a16="http://schemas.microsoft.com/office/drawing/2014/main" id="{5E2CA1AD-97A1-EB48-80F7-806C7630BF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19738" y="2571222"/>
            <a:ext cx="609600" cy="609600"/>
          </a:xfrm>
          <a:prstGeom prst="rect">
            <a:avLst/>
          </a:prstGeom>
        </p:spPr>
      </p:pic>
      <p:sp>
        <p:nvSpPr>
          <p:cNvPr id="54" name="TextBox 53">
            <a:extLst>
              <a:ext uri="{FF2B5EF4-FFF2-40B4-BE49-F238E27FC236}">
                <a16:creationId xmlns:a16="http://schemas.microsoft.com/office/drawing/2014/main" id="{AFFBCAFB-807D-AC4B-A867-125BB478B9A7}"/>
              </a:ext>
            </a:extLst>
          </p:cNvPr>
          <p:cNvSpPr txBox="1"/>
          <p:nvPr/>
        </p:nvSpPr>
        <p:spPr>
          <a:xfrm>
            <a:off x="7052808" y="5206832"/>
            <a:ext cx="2255215" cy="2719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AWS Glue</a:t>
            </a:r>
          </a:p>
        </p:txBody>
      </p:sp>
      <p:pic>
        <p:nvPicPr>
          <p:cNvPr id="55" name="Graphic 29">
            <a:extLst>
              <a:ext uri="{FF2B5EF4-FFF2-40B4-BE49-F238E27FC236}">
                <a16:creationId xmlns:a16="http://schemas.microsoft.com/office/drawing/2014/main" id="{E082148E-B834-D643-A8DB-AC2538343DC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75615" y="4602716"/>
            <a:ext cx="609600" cy="609600"/>
          </a:xfrm>
          <a:prstGeom prst="rect">
            <a:avLst/>
          </a:prstGeom>
        </p:spPr>
      </p:pic>
      <p:sp>
        <p:nvSpPr>
          <p:cNvPr id="56" name="TextBox 55">
            <a:extLst>
              <a:ext uri="{FF2B5EF4-FFF2-40B4-BE49-F238E27FC236}">
                <a16:creationId xmlns:a16="http://schemas.microsoft.com/office/drawing/2014/main" id="{48AF4274-F408-FC4C-9B5C-93485621838C}"/>
              </a:ext>
            </a:extLst>
          </p:cNvPr>
          <p:cNvSpPr txBox="1"/>
          <p:nvPr/>
        </p:nvSpPr>
        <p:spPr>
          <a:xfrm>
            <a:off x="8596930" y="4161214"/>
            <a:ext cx="2255215" cy="2719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Amazon EMR/EKS</a:t>
            </a:r>
          </a:p>
        </p:txBody>
      </p:sp>
      <p:pic>
        <p:nvPicPr>
          <p:cNvPr id="57" name="Graphic 140">
            <a:extLst>
              <a:ext uri="{FF2B5EF4-FFF2-40B4-BE49-F238E27FC236}">
                <a16:creationId xmlns:a16="http://schemas.microsoft.com/office/drawing/2014/main" id="{3947F1F8-F43E-5740-B0F9-6E0CD1DF24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738" y="3565350"/>
            <a:ext cx="609600" cy="609600"/>
          </a:xfrm>
          <a:prstGeom prst="rect">
            <a:avLst/>
          </a:prstGeom>
        </p:spPr>
      </p:pic>
      <p:sp>
        <p:nvSpPr>
          <p:cNvPr id="60" name="TextBox 59">
            <a:extLst>
              <a:ext uri="{FF2B5EF4-FFF2-40B4-BE49-F238E27FC236}">
                <a16:creationId xmlns:a16="http://schemas.microsoft.com/office/drawing/2014/main" id="{ED2DD90B-4AA0-BA44-BF0C-F3585EEC96A5}"/>
              </a:ext>
            </a:extLst>
          </p:cNvPr>
          <p:cNvSpPr txBox="1"/>
          <p:nvPr/>
        </p:nvSpPr>
        <p:spPr>
          <a:xfrm>
            <a:off x="8765411" y="5206832"/>
            <a:ext cx="1918253" cy="271934"/>
          </a:xfrm>
          <a:prstGeom prst="rect">
            <a:avLst/>
          </a:prstGeom>
          <a:noFill/>
        </p:spPr>
        <p:txBody>
          <a:bodyPr wrap="square" rtlCol="0">
            <a:spAutoFit/>
          </a:bodyPr>
          <a:lstStyle/>
          <a:p>
            <a:pPr algn="ctr"/>
            <a:r>
              <a:rPr lang="en-US" sz="1167" dirty="0">
                <a:solidFill>
                  <a:schemeClr val="tx2"/>
                </a:solidFill>
              </a:rPr>
              <a:t>AWS </a:t>
            </a:r>
            <a:r>
              <a:rPr lang="en-US" sz="1167" dirty="0" err="1">
                <a:solidFill>
                  <a:schemeClr val="tx2"/>
                </a:solidFill>
              </a:rPr>
              <a:t>CodeBuild</a:t>
            </a:r>
            <a:endParaRPr lang="en-US" sz="1167" dirty="0">
              <a:solidFill>
                <a:schemeClr val="tx2"/>
              </a:solidFill>
            </a:endParaRPr>
          </a:p>
        </p:txBody>
      </p:sp>
      <p:pic>
        <p:nvPicPr>
          <p:cNvPr id="61" name="Graphic 60">
            <a:extLst>
              <a:ext uri="{FF2B5EF4-FFF2-40B4-BE49-F238E27FC236}">
                <a16:creationId xmlns:a16="http://schemas.microsoft.com/office/drawing/2014/main" id="{3FF9DA46-01E2-7248-B57A-238A1B9E856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19738" y="4602716"/>
            <a:ext cx="609600" cy="609600"/>
          </a:xfrm>
          <a:prstGeom prst="rect">
            <a:avLst/>
          </a:prstGeom>
        </p:spPr>
      </p:pic>
      <p:sp>
        <p:nvSpPr>
          <p:cNvPr id="63" name="TextBox 62">
            <a:extLst>
              <a:ext uri="{FF2B5EF4-FFF2-40B4-BE49-F238E27FC236}">
                <a16:creationId xmlns:a16="http://schemas.microsoft.com/office/drawing/2014/main" id="{210224BA-01BA-0E4F-BC50-3F67E4818335}"/>
              </a:ext>
            </a:extLst>
          </p:cNvPr>
          <p:cNvSpPr txBox="1"/>
          <p:nvPr/>
        </p:nvSpPr>
        <p:spPr>
          <a:xfrm>
            <a:off x="8674072" y="2245507"/>
            <a:ext cx="2100933" cy="2719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AWS Step Functions</a:t>
            </a:r>
          </a:p>
        </p:txBody>
      </p:sp>
      <p:pic>
        <p:nvPicPr>
          <p:cNvPr id="64" name="Graphic 63">
            <a:extLst>
              <a:ext uri="{FF2B5EF4-FFF2-40B4-BE49-F238E27FC236}">
                <a16:creationId xmlns:a16="http://schemas.microsoft.com/office/drawing/2014/main" id="{EAA53166-B4EA-5C46-BCD7-66AE6493298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419738" y="1622198"/>
            <a:ext cx="609600" cy="609600"/>
          </a:xfrm>
          <a:prstGeom prst="rect">
            <a:avLst/>
          </a:prstGeom>
        </p:spPr>
      </p:pic>
      <p:sp>
        <p:nvSpPr>
          <p:cNvPr id="65" name="TextBox 64">
            <a:extLst>
              <a:ext uri="{FF2B5EF4-FFF2-40B4-BE49-F238E27FC236}">
                <a16:creationId xmlns:a16="http://schemas.microsoft.com/office/drawing/2014/main" id="{85F181B6-792B-DF4E-BB24-C5C4E1B075FB}"/>
              </a:ext>
            </a:extLst>
          </p:cNvPr>
          <p:cNvSpPr txBox="1"/>
          <p:nvPr/>
        </p:nvSpPr>
        <p:spPr>
          <a:xfrm>
            <a:off x="3723914" y="4378633"/>
            <a:ext cx="2315109" cy="1241622"/>
          </a:xfrm>
          <a:prstGeom prst="rect">
            <a:avLst/>
          </a:prstGeom>
          <a:noFill/>
        </p:spPr>
        <p:txBody>
          <a:bodyPr wrap="square" rtlCol="0">
            <a:spAutoFit/>
          </a:bodyPr>
          <a:lstStyle/>
          <a:p>
            <a:pPr algn="ctr"/>
            <a:r>
              <a:rPr lang="en-US" sz="1867" dirty="0">
                <a:solidFill>
                  <a:srgbClr val="DCDCDC"/>
                </a:solidFill>
                <a:latin typeface="Amazon Ember" charset="0"/>
                <a:ea typeface="Amazon Ember" charset="0"/>
                <a:cs typeface="Amazon Ember" charset="0"/>
              </a:rPr>
              <a:t>Step Functions </a:t>
            </a:r>
            <a:r>
              <a:rPr lang="en-US" sz="1867" i="1" dirty="0">
                <a:solidFill>
                  <a:srgbClr val="DCDCDC"/>
                </a:solidFill>
                <a:latin typeface="Amazon Ember" charset="0"/>
                <a:ea typeface="Amazon Ember" charset="0"/>
                <a:cs typeface="Amazon Ember" charset="0"/>
              </a:rPr>
              <a:t>invokes</a:t>
            </a:r>
            <a:r>
              <a:rPr lang="en-US" sz="1867" dirty="0">
                <a:solidFill>
                  <a:srgbClr val="DCDCDC"/>
                </a:solidFill>
                <a:latin typeface="Amazon Ember" charset="0"/>
                <a:ea typeface="Amazon Ember" charset="0"/>
                <a:cs typeface="Amazon Ember" charset="0"/>
              </a:rPr>
              <a:t> the task and pauses until the task responds</a:t>
            </a:r>
          </a:p>
        </p:txBody>
      </p:sp>
      <p:grpSp>
        <p:nvGrpSpPr>
          <p:cNvPr id="66" name="Group 65">
            <a:extLst>
              <a:ext uri="{FF2B5EF4-FFF2-40B4-BE49-F238E27FC236}">
                <a16:creationId xmlns:a16="http://schemas.microsoft.com/office/drawing/2014/main" id="{BF6E03E7-6A09-C544-A1E6-395E632FFDBF}"/>
              </a:ext>
            </a:extLst>
          </p:cNvPr>
          <p:cNvGrpSpPr/>
          <p:nvPr/>
        </p:nvGrpSpPr>
        <p:grpSpPr>
          <a:xfrm>
            <a:off x="3410200" y="2939589"/>
            <a:ext cx="2930610" cy="933978"/>
            <a:chOff x="1331427" y="2227664"/>
            <a:chExt cx="2412758" cy="700484"/>
          </a:xfrm>
        </p:grpSpPr>
        <p:sp>
          <p:nvSpPr>
            <p:cNvPr id="67" name="TextBox 66">
              <a:extLst>
                <a:ext uri="{FF2B5EF4-FFF2-40B4-BE49-F238E27FC236}">
                  <a16:creationId xmlns:a16="http://schemas.microsoft.com/office/drawing/2014/main" id="{09F864EE-C448-AC41-9B02-AABD33B9B1C9}"/>
                </a:ext>
              </a:extLst>
            </p:cNvPr>
            <p:cNvSpPr txBox="1"/>
            <p:nvPr/>
          </p:nvSpPr>
          <p:spPr>
            <a:xfrm>
              <a:off x="1879813" y="2441235"/>
              <a:ext cx="1289240" cy="284742"/>
            </a:xfrm>
            <a:prstGeom prst="rect">
              <a:avLst/>
            </a:prstGeom>
            <a:noFill/>
          </p:spPr>
          <p:txBody>
            <a:bodyPr wrap="square" rtlCol="0">
              <a:spAutoFit/>
            </a:bodyPr>
            <a:lstStyle/>
            <a:p>
              <a:pPr algn="ctr"/>
              <a:r>
                <a:rPr lang="en-US" sz="1867" dirty="0">
                  <a:solidFill>
                    <a:srgbClr val="DCDCDC"/>
                  </a:solidFill>
                  <a:latin typeface="Amazon Ember" charset="0"/>
                  <a:ea typeface="Amazon Ember" charset="0"/>
                  <a:cs typeface="Amazon Ember" charset="0"/>
                </a:rPr>
                <a:t>Request</a:t>
              </a:r>
            </a:p>
          </p:txBody>
        </p:sp>
        <p:sp>
          <p:nvSpPr>
            <p:cNvPr id="68" name="Arc 67">
              <a:extLst>
                <a:ext uri="{FF2B5EF4-FFF2-40B4-BE49-F238E27FC236}">
                  <a16:creationId xmlns:a16="http://schemas.microsoft.com/office/drawing/2014/main" id="{21EC85C2-81EC-F940-B1F4-8EAE1CFEA1BF}"/>
                </a:ext>
              </a:extLst>
            </p:cNvPr>
            <p:cNvSpPr/>
            <p:nvPr/>
          </p:nvSpPr>
          <p:spPr>
            <a:xfrm rot="20931824">
              <a:off x="1331427" y="2227664"/>
              <a:ext cx="1630883" cy="317188"/>
            </a:xfrm>
            <a:prstGeom prst="arc">
              <a:avLst/>
            </a:pr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dirty="0"/>
            </a:p>
          </p:txBody>
        </p:sp>
        <p:sp>
          <p:nvSpPr>
            <p:cNvPr id="69" name="Arc 68">
              <a:extLst>
                <a:ext uri="{FF2B5EF4-FFF2-40B4-BE49-F238E27FC236}">
                  <a16:creationId xmlns:a16="http://schemas.microsoft.com/office/drawing/2014/main" id="{7D41B60F-A5AB-E74B-898A-B98BD7215271}"/>
                </a:ext>
              </a:extLst>
            </p:cNvPr>
            <p:cNvSpPr/>
            <p:nvPr/>
          </p:nvSpPr>
          <p:spPr>
            <a:xfrm rot="20931824" flipH="1" flipV="1">
              <a:off x="2113302" y="2610960"/>
              <a:ext cx="1630883" cy="317188"/>
            </a:xfrm>
            <a:prstGeom prst="arc">
              <a:avLst/>
            </a:prstGeom>
            <a:ln>
              <a:headEnd type="none"/>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dirty="0"/>
            </a:p>
          </p:txBody>
        </p:sp>
      </p:grpSp>
      <p:sp>
        <p:nvSpPr>
          <p:cNvPr id="70" name="Rectangle 69">
            <a:extLst>
              <a:ext uri="{FF2B5EF4-FFF2-40B4-BE49-F238E27FC236}">
                <a16:creationId xmlns:a16="http://schemas.microsoft.com/office/drawing/2014/main" id="{D26CC82D-4AF1-D94F-90CF-29AFD13A8FC4}"/>
              </a:ext>
            </a:extLst>
          </p:cNvPr>
          <p:cNvSpPr/>
          <p:nvPr/>
        </p:nvSpPr>
        <p:spPr>
          <a:xfrm>
            <a:off x="951471" y="1411041"/>
            <a:ext cx="2673944" cy="437321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71" name="Rectangle 70">
            <a:extLst>
              <a:ext uri="{FF2B5EF4-FFF2-40B4-BE49-F238E27FC236}">
                <a16:creationId xmlns:a16="http://schemas.microsoft.com/office/drawing/2014/main" id="{737695D2-636D-9B47-9C8C-69DE2E2C3F05}"/>
              </a:ext>
            </a:extLst>
          </p:cNvPr>
          <p:cNvSpPr/>
          <p:nvPr/>
        </p:nvSpPr>
        <p:spPr>
          <a:xfrm>
            <a:off x="951470" y="1411039"/>
            <a:ext cx="2668067" cy="4373218"/>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endParaRPr lang="en-US" sz="1600" dirty="0">
              <a:solidFill>
                <a:srgbClr val="FF4F8B"/>
              </a:solidFill>
            </a:endParaRPr>
          </a:p>
        </p:txBody>
      </p:sp>
      <p:pic>
        <p:nvPicPr>
          <p:cNvPr id="72" name="Graphic 54">
            <a:extLst>
              <a:ext uri="{FF2B5EF4-FFF2-40B4-BE49-F238E27FC236}">
                <a16:creationId xmlns:a16="http://schemas.microsoft.com/office/drawing/2014/main" id="{CF2BBB0C-2541-2449-997A-F1AB4D780DB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58898" y="1416949"/>
            <a:ext cx="339560" cy="339560"/>
          </a:xfrm>
          <a:prstGeom prst="rect">
            <a:avLst/>
          </a:prstGeom>
        </p:spPr>
      </p:pic>
      <p:pic>
        <p:nvPicPr>
          <p:cNvPr id="73" name="Picture 72">
            <a:extLst>
              <a:ext uri="{FF2B5EF4-FFF2-40B4-BE49-F238E27FC236}">
                <a16:creationId xmlns:a16="http://schemas.microsoft.com/office/drawing/2014/main" id="{E141938C-4BC2-334F-BEDD-636698D2F9E5}"/>
              </a:ext>
            </a:extLst>
          </p:cNvPr>
          <p:cNvPicPr>
            <a:picLocks noChangeAspect="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38306" y="1575357"/>
            <a:ext cx="2283598" cy="3845668"/>
          </a:xfrm>
          <a:prstGeom prst="rect">
            <a:avLst/>
          </a:prstGeom>
        </p:spPr>
      </p:pic>
      <p:sp>
        <p:nvSpPr>
          <p:cNvPr id="74" name="TextBox 73">
            <a:extLst>
              <a:ext uri="{FF2B5EF4-FFF2-40B4-BE49-F238E27FC236}">
                <a16:creationId xmlns:a16="http://schemas.microsoft.com/office/drawing/2014/main" id="{10198809-E8D7-964C-A62B-1FF0F6AD0091}"/>
              </a:ext>
            </a:extLst>
          </p:cNvPr>
          <p:cNvSpPr txBox="1"/>
          <p:nvPr/>
        </p:nvSpPr>
        <p:spPr>
          <a:xfrm>
            <a:off x="10560139" y="2245507"/>
            <a:ext cx="1409509" cy="271934"/>
          </a:xfrm>
          <a:prstGeom prst="rect">
            <a:avLst/>
          </a:prstGeom>
          <a:noFill/>
        </p:spPr>
        <p:txBody>
          <a:bodyPr wrap="square" rtlCol="0">
            <a:spAutoFit/>
          </a:bodyPr>
          <a:lstStyle/>
          <a:p>
            <a:pPr algn="ctr"/>
            <a:r>
              <a:rPr lang="en-US" sz="1167" dirty="0">
                <a:ea typeface="Amazon Ember" panose="020B0603020204020204" pitchFamily="34" charset="0"/>
                <a:cs typeface="Amazon Ember" panose="020B0603020204020204" pitchFamily="34" charset="0"/>
              </a:rPr>
              <a:t>Amazon Athena</a:t>
            </a:r>
          </a:p>
        </p:txBody>
      </p:sp>
      <p:pic>
        <p:nvPicPr>
          <p:cNvPr id="75" name="Graphic 74">
            <a:extLst>
              <a:ext uri="{FF2B5EF4-FFF2-40B4-BE49-F238E27FC236}">
                <a16:creationId xmlns:a16="http://schemas.microsoft.com/office/drawing/2014/main" id="{DD47C826-C6FC-E549-93D6-C843E32179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960093" y="1622198"/>
            <a:ext cx="609600" cy="609600"/>
          </a:xfrm>
          <a:prstGeom prst="rect">
            <a:avLst/>
          </a:prstGeom>
        </p:spPr>
      </p:pic>
      <p:sp>
        <p:nvSpPr>
          <p:cNvPr id="77" name="TextBox 76">
            <a:extLst>
              <a:ext uri="{FF2B5EF4-FFF2-40B4-BE49-F238E27FC236}">
                <a16:creationId xmlns:a16="http://schemas.microsoft.com/office/drawing/2014/main" id="{E09CE13F-7C17-B54B-92D8-C65354E9D3EA}"/>
              </a:ext>
            </a:extLst>
          </p:cNvPr>
          <p:cNvSpPr txBox="1"/>
          <p:nvPr/>
        </p:nvSpPr>
        <p:spPr>
          <a:xfrm>
            <a:off x="10309747" y="3166140"/>
            <a:ext cx="1910292" cy="271934"/>
          </a:xfrm>
          <a:prstGeom prst="rect">
            <a:avLst/>
          </a:prstGeom>
          <a:noFill/>
        </p:spPr>
        <p:txBody>
          <a:bodyPr wrap="square" rtlCol="0">
            <a:spAutoFit/>
          </a:bodyPr>
          <a:lstStyle/>
          <a:p>
            <a:pPr algn="ctr"/>
            <a:r>
              <a:rPr lang="en-US" sz="1167" dirty="0">
                <a:ea typeface="Amazon Ember" panose="020B0603020204020204" pitchFamily="34" charset="0"/>
                <a:cs typeface="Amazon Ember" panose="020B0603020204020204" pitchFamily="34" charset="0"/>
              </a:rPr>
              <a:t>Amazon API Gateway</a:t>
            </a:r>
          </a:p>
        </p:txBody>
      </p:sp>
      <p:sp>
        <p:nvSpPr>
          <p:cNvPr id="79" name="TextBox 78">
            <a:extLst>
              <a:ext uri="{FF2B5EF4-FFF2-40B4-BE49-F238E27FC236}">
                <a16:creationId xmlns:a16="http://schemas.microsoft.com/office/drawing/2014/main" id="{559D232D-13D9-4344-AFCF-4DC6FE809763}"/>
              </a:ext>
            </a:extLst>
          </p:cNvPr>
          <p:cNvSpPr txBox="1"/>
          <p:nvPr/>
        </p:nvSpPr>
        <p:spPr>
          <a:xfrm>
            <a:off x="10560139" y="5206832"/>
            <a:ext cx="1409509" cy="271934"/>
          </a:xfrm>
          <a:prstGeom prst="rect">
            <a:avLst/>
          </a:prstGeom>
          <a:noFill/>
        </p:spPr>
        <p:txBody>
          <a:bodyPr wrap="square" rtlCol="0">
            <a:spAutoFit/>
          </a:bodyPr>
          <a:lstStyle/>
          <a:p>
            <a:pPr algn="ctr"/>
            <a:r>
              <a:rPr lang="en-US" sz="1167" dirty="0">
                <a:ea typeface="Amazon Ember" panose="020B0603020204020204" pitchFamily="34" charset="0"/>
                <a:cs typeface="Amazon Ember" panose="020B0603020204020204" pitchFamily="34" charset="0"/>
              </a:rPr>
              <a:t>Amazon EKS</a:t>
            </a:r>
          </a:p>
        </p:txBody>
      </p:sp>
      <p:pic>
        <p:nvPicPr>
          <p:cNvPr id="80" name="Graphic 17">
            <a:extLst>
              <a:ext uri="{FF2B5EF4-FFF2-40B4-BE49-F238E27FC236}">
                <a16:creationId xmlns:a16="http://schemas.microsoft.com/office/drawing/2014/main" id="{F72671D0-1C80-8049-BA43-5A876E0E6C2D}"/>
              </a:ext>
            </a:extLst>
          </p:cNvPr>
          <p:cNvPicPr>
            <a:picLocks noChangeAspect="1" noChangeArrowheads="1"/>
          </p:cNvPicPr>
          <p:nvPr/>
        </p:nvPicPr>
        <p:blipFill>
          <a:blip r:embed="rId32"/>
          <a:srcRect/>
          <a:stretch/>
        </p:blipFill>
        <p:spPr bwMode="auto">
          <a:xfrm>
            <a:off x="10960093" y="257122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80">
            <a:extLst>
              <a:ext uri="{FF2B5EF4-FFF2-40B4-BE49-F238E27FC236}">
                <a16:creationId xmlns:a16="http://schemas.microsoft.com/office/drawing/2014/main" id="{648DE689-CD98-6D45-ADA5-EE783016BCB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960093" y="3565350"/>
            <a:ext cx="609600" cy="609600"/>
          </a:xfrm>
          <a:prstGeom prst="rect">
            <a:avLst/>
          </a:prstGeom>
        </p:spPr>
      </p:pic>
      <p:sp>
        <p:nvSpPr>
          <p:cNvPr id="82" name="TextBox 17">
            <a:extLst>
              <a:ext uri="{FF2B5EF4-FFF2-40B4-BE49-F238E27FC236}">
                <a16:creationId xmlns:a16="http://schemas.microsoft.com/office/drawing/2014/main" id="{BA8D01EC-F019-584D-8D8E-3EFB4D7E33A9}"/>
              </a:ext>
            </a:extLst>
          </p:cNvPr>
          <p:cNvSpPr txBox="1">
            <a:spLocks noChangeArrowheads="1"/>
          </p:cNvSpPr>
          <p:nvPr/>
        </p:nvSpPr>
        <p:spPr bwMode="auto">
          <a:xfrm>
            <a:off x="10309747" y="4161214"/>
            <a:ext cx="1910292"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67" dirty="0">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83" name="Graphic 23">
            <a:extLst>
              <a:ext uri="{FF2B5EF4-FFF2-40B4-BE49-F238E27FC236}">
                <a16:creationId xmlns:a16="http://schemas.microsoft.com/office/drawing/2014/main" id="{F72110FC-79BF-F74F-840C-2A2459B9498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960093" y="4602716"/>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54362A50-EFF5-2041-B8E8-04C3DD19A042}"/>
              </a:ext>
            </a:extLst>
          </p:cNvPr>
          <p:cNvSpPr txBox="1"/>
          <p:nvPr/>
        </p:nvSpPr>
        <p:spPr>
          <a:xfrm>
            <a:off x="5552816" y="6221672"/>
            <a:ext cx="2236602" cy="451534"/>
          </a:xfrm>
          <a:prstGeom prst="rect">
            <a:avLst/>
          </a:prstGeom>
          <a:noFill/>
        </p:spPr>
        <p:txBody>
          <a:bodyPr wrap="square" rtlCol="0">
            <a:spAutoFit/>
          </a:bodyPr>
          <a:lstStyle/>
          <a:p>
            <a:pPr algn="ctr"/>
            <a:r>
              <a:rPr lang="en-US" sz="1167" dirty="0">
                <a:solidFill>
                  <a:schemeClr val="tx2"/>
                </a:solidFill>
              </a:rPr>
              <a:t>Amazon</a:t>
            </a:r>
          </a:p>
          <a:p>
            <a:pPr algn="ctr"/>
            <a:r>
              <a:rPr lang="en-US" sz="1167" dirty="0" err="1">
                <a:solidFill>
                  <a:schemeClr val="tx2"/>
                </a:solidFill>
              </a:rPr>
              <a:t>EventBridge</a:t>
            </a:r>
            <a:endParaRPr lang="en-US" sz="1167" dirty="0">
              <a:solidFill>
                <a:schemeClr val="tx2"/>
              </a:solidFill>
            </a:endParaRPr>
          </a:p>
        </p:txBody>
      </p:sp>
      <p:pic>
        <p:nvPicPr>
          <p:cNvPr id="58" name="Graphic 19">
            <a:extLst>
              <a:ext uri="{FF2B5EF4-FFF2-40B4-BE49-F238E27FC236}">
                <a16:creationId xmlns:a16="http://schemas.microsoft.com/office/drawing/2014/main" id="{7F57379F-41B5-2C4B-B64B-AF2359AA8BD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348537" y="5604609"/>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3" descr="Amazon Bedrock service icon.">
            <a:extLst>
              <a:ext uri="{FF2B5EF4-FFF2-40B4-BE49-F238E27FC236}">
                <a16:creationId xmlns:a16="http://schemas.microsoft.com/office/drawing/2014/main" id="{C20E9557-1C74-8FD4-B8B8-3FFF1A5B7D4E}"/>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7875615" y="5620255"/>
            <a:ext cx="609600" cy="609600"/>
          </a:xfrm>
          <a:prstGeom prst="rect">
            <a:avLst/>
          </a:prstGeom>
        </p:spPr>
      </p:pic>
      <p:sp>
        <p:nvSpPr>
          <p:cNvPr id="5" name="TextBox 4">
            <a:extLst>
              <a:ext uri="{FF2B5EF4-FFF2-40B4-BE49-F238E27FC236}">
                <a16:creationId xmlns:a16="http://schemas.microsoft.com/office/drawing/2014/main" id="{BAA3AEDF-CA16-8259-4B53-1A5F642F1351}"/>
              </a:ext>
            </a:extLst>
          </p:cNvPr>
          <p:cNvSpPr txBox="1"/>
          <p:nvPr/>
        </p:nvSpPr>
        <p:spPr>
          <a:xfrm>
            <a:off x="7071421" y="6229855"/>
            <a:ext cx="2236602" cy="271934"/>
          </a:xfrm>
          <a:prstGeom prst="rect">
            <a:avLst/>
          </a:prstGeom>
          <a:noFill/>
        </p:spPr>
        <p:txBody>
          <a:bodyPr wrap="square" rtlCol="0">
            <a:spAutoFit/>
          </a:bodyPr>
          <a:lstStyle/>
          <a:p>
            <a:pPr algn="ctr"/>
            <a:r>
              <a:rPr lang="en-US" sz="1167" dirty="0">
                <a:solidFill>
                  <a:schemeClr val="tx2"/>
                </a:solidFill>
              </a:rPr>
              <a:t>Amazon Bedrock</a:t>
            </a:r>
          </a:p>
        </p:txBody>
      </p:sp>
      <p:sp>
        <p:nvSpPr>
          <p:cNvPr id="6" name="TextBox 5">
            <a:extLst>
              <a:ext uri="{FF2B5EF4-FFF2-40B4-BE49-F238E27FC236}">
                <a16:creationId xmlns:a16="http://schemas.microsoft.com/office/drawing/2014/main" id="{914DE3ED-5833-99EA-675D-2A14B46393F9}"/>
              </a:ext>
            </a:extLst>
          </p:cNvPr>
          <p:cNvSpPr txBox="1"/>
          <p:nvPr/>
        </p:nvSpPr>
        <p:spPr>
          <a:xfrm>
            <a:off x="7973283" y="6470123"/>
            <a:ext cx="464871" cy="369332"/>
          </a:xfrm>
          <a:prstGeom prst="rect">
            <a:avLst/>
          </a:prstGeom>
          <a:noFill/>
        </p:spPr>
        <p:txBody>
          <a:bodyPr wrap="none" lIns="0" rIns="0" rtlCol="0">
            <a:spAutoFit/>
          </a:bodyPr>
          <a:lstStyle/>
          <a:p>
            <a:pPr algn="l"/>
            <a:r>
              <a:rPr lang="en-GB" dirty="0">
                <a:solidFill>
                  <a:schemeClr val="accent1"/>
                </a:solidFill>
              </a:rPr>
              <a:t>New</a:t>
            </a:r>
          </a:p>
        </p:txBody>
      </p:sp>
    </p:spTree>
    <p:extLst>
      <p:ext uri="{BB962C8B-B14F-4D97-AF65-F5344CB8AC3E}">
        <p14:creationId xmlns:p14="http://schemas.microsoft.com/office/powerpoint/2010/main" val="39271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Service integrations – Run a job </a:t>
            </a:r>
            <a:r>
              <a:rPr lang="en-US" sz="2000" dirty="0"/>
              <a:t>(.sync)</a:t>
            </a:r>
            <a:endParaRPr lang="en-US" dirty="0"/>
          </a:p>
        </p:txBody>
      </p:sp>
      <p:sp>
        <p:nvSpPr>
          <p:cNvPr id="65" name="TextBox 64">
            <a:extLst>
              <a:ext uri="{FF2B5EF4-FFF2-40B4-BE49-F238E27FC236}">
                <a16:creationId xmlns:a16="http://schemas.microsoft.com/office/drawing/2014/main" id="{85F181B6-792B-DF4E-BB24-C5C4E1B075FB}"/>
              </a:ext>
            </a:extLst>
          </p:cNvPr>
          <p:cNvSpPr txBox="1"/>
          <p:nvPr/>
        </p:nvSpPr>
        <p:spPr>
          <a:xfrm>
            <a:off x="3726395" y="4378633"/>
            <a:ext cx="2315109" cy="1241622"/>
          </a:xfrm>
          <a:prstGeom prst="rect">
            <a:avLst/>
          </a:prstGeom>
          <a:noFill/>
        </p:spPr>
        <p:txBody>
          <a:bodyPr wrap="square" rtlCol="0">
            <a:spAutoFit/>
          </a:bodyPr>
          <a:lstStyle/>
          <a:p>
            <a:pPr algn="ctr"/>
            <a:r>
              <a:rPr lang="en-US" sz="1867" dirty="0">
                <a:solidFill>
                  <a:srgbClr val="DCDCDC"/>
                </a:solidFill>
                <a:latin typeface="Amazon Ember" charset="0"/>
                <a:ea typeface="Amazon Ember" charset="0"/>
                <a:cs typeface="Amazon Ember" charset="0"/>
              </a:rPr>
              <a:t>Step Functions </a:t>
            </a:r>
            <a:r>
              <a:rPr lang="en-US" sz="1867" i="1" dirty="0">
                <a:solidFill>
                  <a:srgbClr val="DCDCDC"/>
                </a:solidFill>
                <a:latin typeface="Amazon Ember" charset="0"/>
                <a:ea typeface="Amazon Ember" charset="0"/>
                <a:cs typeface="Amazon Ember" charset="0"/>
              </a:rPr>
              <a:t>invokes</a:t>
            </a:r>
            <a:r>
              <a:rPr lang="en-US" sz="1867" dirty="0">
                <a:solidFill>
                  <a:srgbClr val="DCDCDC"/>
                </a:solidFill>
                <a:latin typeface="Amazon Ember" charset="0"/>
                <a:ea typeface="Amazon Ember" charset="0"/>
                <a:cs typeface="Amazon Ember" charset="0"/>
              </a:rPr>
              <a:t> the task and pauses until the task completes</a:t>
            </a:r>
          </a:p>
        </p:txBody>
      </p:sp>
      <p:grpSp>
        <p:nvGrpSpPr>
          <p:cNvPr id="66" name="Group 65">
            <a:extLst>
              <a:ext uri="{FF2B5EF4-FFF2-40B4-BE49-F238E27FC236}">
                <a16:creationId xmlns:a16="http://schemas.microsoft.com/office/drawing/2014/main" id="{BF6E03E7-6A09-C544-A1E6-395E632FFDBF}"/>
              </a:ext>
            </a:extLst>
          </p:cNvPr>
          <p:cNvGrpSpPr/>
          <p:nvPr/>
        </p:nvGrpSpPr>
        <p:grpSpPr>
          <a:xfrm>
            <a:off x="3412681" y="2939589"/>
            <a:ext cx="2930610" cy="933978"/>
            <a:chOff x="1331427" y="2227664"/>
            <a:chExt cx="2412758" cy="700484"/>
          </a:xfrm>
        </p:grpSpPr>
        <p:sp>
          <p:nvSpPr>
            <p:cNvPr id="67" name="TextBox 66">
              <a:extLst>
                <a:ext uri="{FF2B5EF4-FFF2-40B4-BE49-F238E27FC236}">
                  <a16:creationId xmlns:a16="http://schemas.microsoft.com/office/drawing/2014/main" id="{09F864EE-C448-AC41-9B02-AABD33B9B1C9}"/>
                </a:ext>
              </a:extLst>
            </p:cNvPr>
            <p:cNvSpPr txBox="1"/>
            <p:nvPr/>
          </p:nvSpPr>
          <p:spPr>
            <a:xfrm>
              <a:off x="1879813" y="2441235"/>
              <a:ext cx="1289240" cy="284742"/>
            </a:xfrm>
            <a:prstGeom prst="rect">
              <a:avLst/>
            </a:prstGeom>
            <a:noFill/>
          </p:spPr>
          <p:txBody>
            <a:bodyPr wrap="square" rtlCol="0">
              <a:spAutoFit/>
            </a:bodyPr>
            <a:lstStyle/>
            <a:p>
              <a:pPr algn="ctr"/>
              <a:r>
                <a:rPr lang="en-US" sz="1867" dirty="0">
                  <a:solidFill>
                    <a:srgbClr val="DCDCDC"/>
                  </a:solidFill>
                  <a:latin typeface="Amazon Ember" charset="0"/>
                  <a:ea typeface="Amazon Ember" charset="0"/>
                  <a:cs typeface="Amazon Ember" charset="0"/>
                </a:rPr>
                <a:t>Sync</a:t>
              </a:r>
            </a:p>
          </p:txBody>
        </p:sp>
        <p:sp>
          <p:nvSpPr>
            <p:cNvPr id="68" name="Arc 67">
              <a:extLst>
                <a:ext uri="{FF2B5EF4-FFF2-40B4-BE49-F238E27FC236}">
                  <a16:creationId xmlns:a16="http://schemas.microsoft.com/office/drawing/2014/main" id="{21EC85C2-81EC-F940-B1F4-8EAE1CFEA1BF}"/>
                </a:ext>
              </a:extLst>
            </p:cNvPr>
            <p:cNvSpPr/>
            <p:nvPr/>
          </p:nvSpPr>
          <p:spPr>
            <a:xfrm rot="20931824">
              <a:off x="1331427" y="2227664"/>
              <a:ext cx="1630883" cy="317188"/>
            </a:xfrm>
            <a:prstGeom prst="arc">
              <a:avLst/>
            </a:pr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dirty="0"/>
            </a:p>
          </p:txBody>
        </p:sp>
        <p:sp>
          <p:nvSpPr>
            <p:cNvPr id="69" name="Arc 68">
              <a:extLst>
                <a:ext uri="{FF2B5EF4-FFF2-40B4-BE49-F238E27FC236}">
                  <a16:creationId xmlns:a16="http://schemas.microsoft.com/office/drawing/2014/main" id="{7D41B60F-A5AB-E74B-898A-B98BD7215271}"/>
                </a:ext>
              </a:extLst>
            </p:cNvPr>
            <p:cNvSpPr/>
            <p:nvPr/>
          </p:nvSpPr>
          <p:spPr>
            <a:xfrm rot="20931824" flipH="1" flipV="1">
              <a:off x="2113302" y="2610960"/>
              <a:ext cx="1630883" cy="317188"/>
            </a:xfrm>
            <a:prstGeom prst="arc">
              <a:avLst/>
            </a:prstGeom>
            <a:ln>
              <a:headEnd type="none"/>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dirty="0"/>
            </a:p>
          </p:txBody>
        </p:sp>
      </p:grpSp>
      <p:sp>
        <p:nvSpPr>
          <p:cNvPr id="70" name="Rectangle 69">
            <a:extLst>
              <a:ext uri="{FF2B5EF4-FFF2-40B4-BE49-F238E27FC236}">
                <a16:creationId xmlns:a16="http://schemas.microsoft.com/office/drawing/2014/main" id="{D26CC82D-4AF1-D94F-90CF-29AFD13A8FC4}"/>
              </a:ext>
            </a:extLst>
          </p:cNvPr>
          <p:cNvSpPr/>
          <p:nvPr/>
        </p:nvSpPr>
        <p:spPr>
          <a:xfrm>
            <a:off x="951471" y="1411041"/>
            <a:ext cx="2673944" cy="437321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71" name="Rectangle 70">
            <a:extLst>
              <a:ext uri="{FF2B5EF4-FFF2-40B4-BE49-F238E27FC236}">
                <a16:creationId xmlns:a16="http://schemas.microsoft.com/office/drawing/2014/main" id="{737695D2-636D-9B47-9C8C-69DE2E2C3F05}"/>
              </a:ext>
            </a:extLst>
          </p:cNvPr>
          <p:cNvSpPr/>
          <p:nvPr/>
        </p:nvSpPr>
        <p:spPr>
          <a:xfrm>
            <a:off x="951470" y="1411039"/>
            <a:ext cx="2668067" cy="4373218"/>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endParaRPr lang="en-US" sz="1600" dirty="0">
              <a:solidFill>
                <a:srgbClr val="FF4F8B"/>
              </a:solidFill>
            </a:endParaRPr>
          </a:p>
        </p:txBody>
      </p:sp>
      <p:pic>
        <p:nvPicPr>
          <p:cNvPr id="72" name="Graphic 54">
            <a:extLst>
              <a:ext uri="{FF2B5EF4-FFF2-40B4-BE49-F238E27FC236}">
                <a16:creationId xmlns:a16="http://schemas.microsoft.com/office/drawing/2014/main" id="{CF2BBB0C-2541-2449-997A-F1AB4D780D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898" y="1416949"/>
            <a:ext cx="339560" cy="339560"/>
          </a:xfrm>
          <a:prstGeom prst="rect">
            <a:avLst/>
          </a:prstGeom>
        </p:spPr>
      </p:pic>
      <p:pic>
        <p:nvPicPr>
          <p:cNvPr id="73" name="Picture 72">
            <a:extLst>
              <a:ext uri="{FF2B5EF4-FFF2-40B4-BE49-F238E27FC236}">
                <a16:creationId xmlns:a16="http://schemas.microsoft.com/office/drawing/2014/main" id="{E141938C-4BC2-334F-BEDD-636698D2F9E5}"/>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38306" y="1575357"/>
            <a:ext cx="2283598" cy="3845668"/>
          </a:xfrm>
          <a:prstGeom prst="rect">
            <a:avLst/>
          </a:prstGeom>
        </p:spPr>
      </p:pic>
      <p:sp>
        <p:nvSpPr>
          <p:cNvPr id="42" name="TextBox 41">
            <a:extLst>
              <a:ext uri="{FF2B5EF4-FFF2-40B4-BE49-F238E27FC236}">
                <a16:creationId xmlns:a16="http://schemas.microsoft.com/office/drawing/2014/main" id="{B08C8544-E587-A84D-B691-086A111BEE5F}"/>
              </a:ext>
            </a:extLst>
          </p:cNvPr>
          <p:cNvSpPr txBox="1"/>
          <p:nvPr/>
        </p:nvSpPr>
        <p:spPr>
          <a:xfrm>
            <a:off x="5136514" y="4161214"/>
            <a:ext cx="3069205" cy="271934"/>
          </a:xfrm>
          <a:prstGeom prst="rect">
            <a:avLst/>
          </a:prstGeom>
          <a:noFill/>
        </p:spPr>
        <p:txBody>
          <a:bodyPr wrap="square" rtlCol="0">
            <a:spAutoFit/>
          </a:bodyPr>
          <a:lstStyle/>
          <a:p>
            <a:pPr algn="ctr"/>
            <a:r>
              <a:rPr lang="en-US" sz="1167" dirty="0">
                <a:solidFill>
                  <a:schemeClr val="tx2"/>
                </a:solidFill>
              </a:rPr>
              <a:t>AWS Fargate</a:t>
            </a:r>
          </a:p>
        </p:txBody>
      </p:sp>
      <p:pic>
        <p:nvPicPr>
          <p:cNvPr id="43" name="Graphic 7">
            <a:extLst>
              <a:ext uri="{FF2B5EF4-FFF2-40B4-BE49-F238E27FC236}">
                <a16:creationId xmlns:a16="http://schemas.microsoft.com/office/drawing/2014/main" id="{213F6E34-3F37-0D4B-9DF7-177DC705BB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4515" y="3565350"/>
            <a:ext cx="609600" cy="609600"/>
          </a:xfrm>
          <a:prstGeom prst="rect">
            <a:avLst/>
          </a:prstGeom>
        </p:spPr>
      </p:pic>
      <p:sp>
        <p:nvSpPr>
          <p:cNvPr id="44" name="TextBox 43">
            <a:extLst>
              <a:ext uri="{FF2B5EF4-FFF2-40B4-BE49-F238E27FC236}">
                <a16:creationId xmlns:a16="http://schemas.microsoft.com/office/drawing/2014/main" id="{FC7E113B-245C-1847-BEA4-AF8198C9785E}"/>
              </a:ext>
            </a:extLst>
          </p:cNvPr>
          <p:cNvSpPr txBox="1"/>
          <p:nvPr/>
        </p:nvSpPr>
        <p:spPr>
          <a:xfrm>
            <a:off x="5694908" y="3166140"/>
            <a:ext cx="1961323" cy="271934"/>
          </a:xfrm>
          <a:prstGeom prst="rect">
            <a:avLst/>
          </a:prstGeom>
          <a:noFill/>
        </p:spPr>
        <p:txBody>
          <a:bodyPr wrap="square" rtlCol="0">
            <a:spAutoFit/>
          </a:bodyPr>
          <a:lstStyle/>
          <a:p>
            <a:pPr algn="ctr"/>
            <a:r>
              <a:rPr lang="en-US" sz="1167">
                <a:solidFill>
                  <a:schemeClr val="tx2"/>
                </a:solidFill>
              </a:rPr>
              <a:t>Amazon ECS</a:t>
            </a:r>
          </a:p>
        </p:txBody>
      </p:sp>
      <p:pic>
        <p:nvPicPr>
          <p:cNvPr id="45" name="Graphic 30">
            <a:extLst>
              <a:ext uri="{FF2B5EF4-FFF2-40B4-BE49-F238E27FC236}">
                <a16:creationId xmlns:a16="http://schemas.microsoft.com/office/drawing/2014/main" id="{2F82DFEF-3069-7E4D-884A-F86A986693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4515" y="2571222"/>
            <a:ext cx="609600" cy="609600"/>
          </a:xfrm>
          <a:prstGeom prst="rect">
            <a:avLst/>
          </a:prstGeom>
        </p:spPr>
      </p:pic>
      <p:sp>
        <p:nvSpPr>
          <p:cNvPr id="46" name="TextBox 45">
            <a:extLst>
              <a:ext uri="{FF2B5EF4-FFF2-40B4-BE49-F238E27FC236}">
                <a16:creationId xmlns:a16="http://schemas.microsoft.com/office/drawing/2014/main" id="{D7350B5D-4F29-B24F-AA53-EBE03936CDED}"/>
              </a:ext>
            </a:extLst>
          </p:cNvPr>
          <p:cNvSpPr txBox="1"/>
          <p:nvPr/>
        </p:nvSpPr>
        <p:spPr>
          <a:xfrm>
            <a:off x="5552816" y="5206832"/>
            <a:ext cx="2236602" cy="271934"/>
          </a:xfrm>
          <a:prstGeom prst="rect">
            <a:avLst/>
          </a:prstGeom>
          <a:noFill/>
        </p:spPr>
        <p:txBody>
          <a:bodyPr wrap="square" rtlCol="0">
            <a:spAutoFit/>
          </a:bodyPr>
          <a:lstStyle/>
          <a:p>
            <a:pPr algn="ctr"/>
            <a:r>
              <a:rPr lang="en-US" sz="1167">
                <a:solidFill>
                  <a:schemeClr val="tx2"/>
                </a:solidFill>
              </a:rPr>
              <a:t>AWS Batch</a:t>
            </a:r>
          </a:p>
        </p:txBody>
      </p:sp>
      <p:pic>
        <p:nvPicPr>
          <p:cNvPr id="47" name="Graphic 10">
            <a:extLst>
              <a:ext uri="{FF2B5EF4-FFF2-40B4-BE49-F238E27FC236}">
                <a16:creationId xmlns:a16="http://schemas.microsoft.com/office/drawing/2014/main" id="{0A032077-1549-054A-A542-C924A69E93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4515" y="4602716"/>
            <a:ext cx="609600" cy="609600"/>
          </a:xfrm>
          <a:prstGeom prst="rect">
            <a:avLst/>
          </a:prstGeom>
        </p:spPr>
      </p:pic>
      <p:sp>
        <p:nvSpPr>
          <p:cNvPr id="77" name="TextBox 76">
            <a:extLst>
              <a:ext uri="{FF2B5EF4-FFF2-40B4-BE49-F238E27FC236}">
                <a16:creationId xmlns:a16="http://schemas.microsoft.com/office/drawing/2014/main" id="{A707D8BA-90BD-0040-A46C-475072F962DA}"/>
              </a:ext>
            </a:extLst>
          </p:cNvPr>
          <p:cNvSpPr txBox="1"/>
          <p:nvPr/>
        </p:nvSpPr>
        <p:spPr>
          <a:xfrm>
            <a:off x="8249507" y="3166140"/>
            <a:ext cx="2950063" cy="271934"/>
          </a:xfrm>
          <a:prstGeom prst="rect">
            <a:avLst/>
          </a:prstGeom>
          <a:noFill/>
        </p:spPr>
        <p:txBody>
          <a:bodyPr wrap="square" rtlCol="0">
            <a:spAutoFit/>
          </a:bodyPr>
          <a:lstStyle/>
          <a:p>
            <a:pPr algn="ctr"/>
            <a:r>
              <a:rPr lang="en-US" sz="1167" dirty="0">
                <a:solidFill>
                  <a:schemeClr val="tx2"/>
                </a:solidFill>
              </a:rPr>
              <a:t>Amazon </a:t>
            </a:r>
            <a:r>
              <a:rPr lang="en-US" sz="1167" dirty="0" err="1">
                <a:solidFill>
                  <a:schemeClr val="tx2"/>
                </a:solidFill>
              </a:rPr>
              <a:t>SageMaker</a:t>
            </a:r>
            <a:endParaRPr lang="en-US" sz="1167" dirty="0">
              <a:solidFill>
                <a:schemeClr val="tx2"/>
              </a:solidFill>
            </a:endParaRPr>
          </a:p>
        </p:txBody>
      </p:sp>
      <p:pic>
        <p:nvPicPr>
          <p:cNvPr id="78" name="Graphic 37">
            <a:extLst>
              <a:ext uri="{FF2B5EF4-FFF2-40B4-BE49-F238E27FC236}">
                <a16:creationId xmlns:a16="http://schemas.microsoft.com/office/drawing/2014/main" id="{C91070AB-B1A9-D64C-8F84-9B93C5DFEF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19738" y="2571222"/>
            <a:ext cx="609600" cy="609600"/>
          </a:xfrm>
          <a:prstGeom prst="rect">
            <a:avLst/>
          </a:prstGeom>
        </p:spPr>
      </p:pic>
      <p:sp>
        <p:nvSpPr>
          <p:cNvPr id="79" name="TextBox 78">
            <a:extLst>
              <a:ext uri="{FF2B5EF4-FFF2-40B4-BE49-F238E27FC236}">
                <a16:creationId xmlns:a16="http://schemas.microsoft.com/office/drawing/2014/main" id="{04373479-CAE8-D241-8D6B-65889FE73502}"/>
              </a:ext>
            </a:extLst>
          </p:cNvPr>
          <p:cNvSpPr txBox="1"/>
          <p:nvPr/>
        </p:nvSpPr>
        <p:spPr>
          <a:xfrm>
            <a:off x="7052808" y="5206832"/>
            <a:ext cx="2255215" cy="271934"/>
          </a:xfrm>
          <a:prstGeom prst="rect">
            <a:avLst/>
          </a:prstGeom>
          <a:noFill/>
        </p:spPr>
        <p:txBody>
          <a:bodyPr wrap="square" rtlCol="0">
            <a:spAutoFit/>
          </a:bodyPr>
          <a:lstStyle/>
          <a:p>
            <a:pPr algn="ctr"/>
            <a:r>
              <a:rPr lang="en-US" sz="1167">
                <a:solidFill>
                  <a:schemeClr val="tx2"/>
                </a:solidFill>
                <a:ea typeface="Amazon Ember" panose="020B0603020204020204" pitchFamily="34" charset="0"/>
                <a:cs typeface="Amazon Ember" panose="020B0603020204020204" pitchFamily="34" charset="0"/>
              </a:rPr>
              <a:t>AWS Glue</a:t>
            </a:r>
          </a:p>
        </p:txBody>
      </p:sp>
      <p:pic>
        <p:nvPicPr>
          <p:cNvPr id="80" name="Graphic 29">
            <a:extLst>
              <a:ext uri="{FF2B5EF4-FFF2-40B4-BE49-F238E27FC236}">
                <a16:creationId xmlns:a16="http://schemas.microsoft.com/office/drawing/2014/main" id="{8D97FBF5-0E88-BE41-AF5C-411E71D24C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5615" y="4602716"/>
            <a:ext cx="609600" cy="609600"/>
          </a:xfrm>
          <a:prstGeom prst="rect">
            <a:avLst/>
          </a:prstGeom>
        </p:spPr>
      </p:pic>
      <p:sp>
        <p:nvSpPr>
          <p:cNvPr id="81" name="TextBox 80">
            <a:extLst>
              <a:ext uri="{FF2B5EF4-FFF2-40B4-BE49-F238E27FC236}">
                <a16:creationId xmlns:a16="http://schemas.microsoft.com/office/drawing/2014/main" id="{7ADD8512-7955-534B-AE5E-7515A822AE35}"/>
              </a:ext>
            </a:extLst>
          </p:cNvPr>
          <p:cNvSpPr txBox="1"/>
          <p:nvPr/>
        </p:nvSpPr>
        <p:spPr>
          <a:xfrm>
            <a:off x="8596930" y="4161214"/>
            <a:ext cx="2255215" cy="2719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Amazon EMR/EKS</a:t>
            </a:r>
          </a:p>
        </p:txBody>
      </p:sp>
      <p:pic>
        <p:nvPicPr>
          <p:cNvPr id="82" name="Graphic 140">
            <a:extLst>
              <a:ext uri="{FF2B5EF4-FFF2-40B4-BE49-F238E27FC236}">
                <a16:creationId xmlns:a16="http://schemas.microsoft.com/office/drawing/2014/main" id="{040D650D-81DA-8D46-81DF-D409283CD0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19738" y="3565350"/>
            <a:ext cx="609600" cy="609600"/>
          </a:xfrm>
          <a:prstGeom prst="rect">
            <a:avLst/>
          </a:prstGeom>
        </p:spPr>
      </p:pic>
      <p:sp>
        <p:nvSpPr>
          <p:cNvPr id="83" name="TextBox 82">
            <a:extLst>
              <a:ext uri="{FF2B5EF4-FFF2-40B4-BE49-F238E27FC236}">
                <a16:creationId xmlns:a16="http://schemas.microsoft.com/office/drawing/2014/main" id="{EC837F88-D509-4646-BDF9-8BCA9F68F3DF}"/>
              </a:ext>
            </a:extLst>
          </p:cNvPr>
          <p:cNvSpPr txBox="1"/>
          <p:nvPr/>
        </p:nvSpPr>
        <p:spPr>
          <a:xfrm>
            <a:off x="7198378" y="3156001"/>
            <a:ext cx="1918253" cy="271934"/>
          </a:xfrm>
          <a:prstGeom prst="rect">
            <a:avLst/>
          </a:prstGeom>
          <a:noFill/>
        </p:spPr>
        <p:txBody>
          <a:bodyPr wrap="square" rtlCol="0">
            <a:spAutoFit/>
          </a:bodyPr>
          <a:lstStyle/>
          <a:p>
            <a:pPr algn="ctr"/>
            <a:r>
              <a:rPr lang="en-US" sz="1167">
                <a:solidFill>
                  <a:schemeClr val="tx2"/>
                </a:solidFill>
              </a:rPr>
              <a:t>AWS </a:t>
            </a:r>
            <a:r>
              <a:rPr lang="en-US" sz="1167" err="1">
                <a:solidFill>
                  <a:schemeClr val="tx2"/>
                </a:solidFill>
              </a:rPr>
              <a:t>CodeBuild</a:t>
            </a:r>
            <a:endParaRPr lang="en-US" sz="1167">
              <a:solidFill>
                <a:schemeClr val="tx2"/>
              </a:solidFill>
            </a:endParaRPr>
          </a:p>
        </p:txBody>
      </p:sp>
      <p:pic>
        <p:nvPicPr>
          <p:cNvPr id="84" name="Graphic 83">
            <a:extLst>
              <a:ext uri="{FF2B5EF4-FFF2-40B4-BE49-F238E27FC236}">
                <a16:creationId xmlns:a16="http://schemas.microsoft.com/office/drawing/2014/main" id="{0EE59025-0B30-C94A-8B49-4D9E2A9556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52704" y="2551884"/>
            <a:ext cx="609600" cy="609600"/>
          </a:xfrm>
          <a:prstGeom prst="rect">
            <a:avLst/>
          </a:prstGeom>
        </p:spPr>
      </p:pic>
      <p:sp>
        <p:nvSpPr>
          <p:cNvPr id="85" name="TextBox 84">
            <a:extLst>
              <a:ext uri="{FF2B5EF4-FFF2-40B4-BE49-F238E27FC236}">
                <a16:creationId xmlns:a16="http://schemas.microsoft.com/office/drawing/2014/main" id="{280B3236-998F-124A-A286-8113428288BF}"/>
              </a:ext>
            </a:extLst>
          </p:cNvPr>
          <p:cNvSpPr txBox="1"/>
          <p:nvPr/>
        </p:nvSpPr>
        <p:spPr>
          <a:xfrm>
            <a:off x="8674072" y="2245507"/>
            <a:ext cx="2100933" cy="2719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AWS Step Functions</a:t>
            </a:r>
          </a:p>
        </p:txBody>
      </p:sp>
      <p:pic>
        <p:nvPicPr>
          <p:cNvPr id="86" name="Graphic 85">
            <a:extLst>
              <a:ext uri="{FF2B5EF4-FFF2-40B4-BE49-F238E27FC236}">
                <a16:creationId xmlns:a16="http://schemas.microsoft.com/office/drawing/2014/main" id="{83C4F8A8-303C-1540-9684-E8D4054FB8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19738" y="1622198"/>
            <a:ext cx="609600" cy="609600"/>
          </a:xfrm>
          <a:prstGeom prst="rect">
            <a:avLst/>
          </a:prstGeom>
        </p:spPr>
      </p:pic>
      <p:sp>
        <p:nvSpPr>
          <p:cNvPr id="87" name="TextBox 86">
            <a:extLst>
              <a:ext uri="{FF2B5EF4-FFF2-40B4-BE49-F238E27FC236}">
                <a16:creationId xmlns:a16="http://schemas.microsoft.com/office/drawing/2014/main" id="{30264469-FE17-0A43-8FA2-39BD078B4CD9}"/>
              </a:ext>
            </a:extLst>
          </p:cNvPr>
          <p:cNvSpPr txBox="1"/>
          <p:nvPr/>
        </p:nvSpPr>
        <p:spPr>
          <a:xfrm>
            <a:off x="7456731" y="2245507"/>
            <a:ext cx="1409509" cy="271934"/>
          </a:xfrm>
          <a:prstGeom prst="rect">
            <a:avLst/>
          </a:prstGeom>
          <a:noFill/>
        </p:spPr>
        <p:txBody>
          <a:bodyPr wrap="square" rtlCol="0">
            <a:spAutoFit/>
          </a:bodyPr>
          <a:lstStyle/>
          <a:p>
            <a:pPr algn="ctr"/>
            <a:r>
              <a:rPr lang="en-US" sz="1167" dirty="0">
                <a:ea typeface="Amazon Ember" panose="020B0603020204020204" pitchFamily="34" charset="0"/>
                <a:cs typeface="Amazon Ember" panose="020B0603020204020204" pitchFamily="34" charset="0"/>
              </a:rPr>
              <a:t>Amazon Athena</a:t>
            </a:r>
          </a:p>
        </p:txBody>
      </p:sp>
      <p:pic>
        <p:nvPicPr>
          <p:cNvPr id="88" name="Graphic 87">
            <a:extLst>
              <a:ext uri="{FF2B5EF4-FFF2-40B4-BE49-F238E27FC236}">
                <a16:creationId xmlns:a16="http://schemas.microsoft.com/office/drawing/2014/main" id="{11B8DBF5-3631-F249-A962-F85F071211C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856685" y="1622198"/>
            <a:ext cx="609600" cy="609600"/>
          </a:xfrm>
          <a:prstGeom prst="rect">
            <a:avLst/>
          </a:prstGeom>
        </p:spPr>
      </p:pic>
      <p:sp>
        <p:nvSpPr>
          <p:cNvPr id="90" name="TextBox 89">
            <a:extLst>
              <a:ext uri="{FF2B5EF4-FFF2-40B4-BE49-F238E27FC236}">
                <a16:creationId xmlns:a16="http://schemas.microsoft.com/office/drawing/2014/main" id="{FC7C2A8C-97BC-E945-9154-075B8618788A}"/>
              </a:ext>
            </a:extLst>
          </p:cNvPr>
          <p:cNvSpPr txBox="1"/>
          <p:nvPr/>
        </p:nvSpPr>
        <p:spPr>
          <a:xfrm>
            <a:off x="5944561" y="2250785"/>
            <a:ext cx="1409509" cy="271934"/>
          </a:xfrm>
          <a:prstGeom prst="rect">
            <a:avLst/>
          </a:prstGeom>
          <a:noFill/>
        </p:spPr>
        <p:txBody>
          <a:bodyPr wrap="square" rtlCol="0">
            <a:spAutoFit/>
          </a:bodyPr>
          <a:lstStyle/>
          <a:p>
            <a:pPr algn="ctr"/>
            <a:r>
              <a:rPr lang="en-US" sz="1167" dirty="0">
                <a:ea typeface="Amazon Ember" panose="020B0603020204020204" pitchFamily="34" charset="0"/>
                <a:cs typeface="Amazon Ember" panose="020B0603020204020204" pitchFamily="34" charset="0"/>
              </a:rPr>
              <a:t>Amazon EKS</a:t>
            </a:r>
          </a:p>
        </p:txBody>
      </p:sp>
      <p:pic>
        <p:nvPicPr>
          <p:cNvPr id="92" name="Graphic 91">
            <a:extLst>
              <a:ext uri="{FF2B5EF4-FFF2-40B4-BE49-F238E27FC236}">
                <a16:creationId xmlns:a16="http://schemas.microsoft.com/office/drawing/2014/main" id="{51E7C7F6-86C3-4744-9DDA-5FA58E970B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856685" y="3565350"/>
            <a:ext cx="609600" cy="609600"/>
          </a:xfrm>
          <a:prstGeom prst="rect">
            <a:avLst/>
          </a:prstGeom>
        </p:spPr>
      </p:pic>
      <p:sp>
        <p:nvSpPr>
          <p:cNvPr id="93" name="TextBox 17">
            <a:extLst>
              <a:ext uri="{FF2B5EF4-FFF2-40B4-BE49-F238E27FC236}">
                <a16:creationId xmlns:a16="http://schemas.microsoft.com/office/drawing/2014/main" id="{C5BCCC96-0933-9849-A606-C702A93411C7}"/>
              </a:ext>
            </a:extLst>
          </p:cNvPr>
          <p:cNvSpPr txBox="1">
            <a:spLocks noChangeArrowheads="1"/>
          </p:cNvSpPr>
          <p:nvPr/>
        </p:nvSpPr>
        <p:spPr bwMode="auto">
          <a:xfrm>
            <a:off x="7206339" y="4161214"/>
            <a:ext cx="1910292"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67" dirty="0">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94" name="Graphic 23">
            <a:extLst>
              <a:ext uri="{FF2B5EF4-FFF2-40B4-BE49-F238E27FC236}">
                <a16:creationId xmlns:a16="http://schemas.microsoft.com/office/drawing/2014/main" id="{2188F5A0-B19E-6141-AE04-EEC1155AFA0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44515" y="164666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descr="Amazon Bedrock service icon.">
            <a:extLst>
              <a:ext uri="{FF2B5EF4-FFF2-40B4-BE49-F238E27FC236}">
                <a16:creationId xmlns:a16="http://schemas.microsoft.com/office/drawing/2014/main" id="{7053569F-C27B-A6DF-30AA-8F9F0E674CF7}"/>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9419738" y="4597232"/>
            <a:ext cx="609600" cy="609600"/>
          </a:xfrm>
          <a:prstGeom prst="rect">
            <a:avLst/>
          </a:prstGeom>
        </p:spPr>
      </p:pic>
      <p:sp>
        <p:nvSpPr>
          <p:cNvPr id="4" name="TextBox 3">
            <a:extLst>
              <a:ext uri="{FF2B5EF4-FFF2-40B4-BE49-F238E27FC236}">
                <a16:creationId xmlns:a16="http://schemas.microsoft.com/office/drawing/2014/main" id="{93D6A661-1D32-C3CB-C03B-C915AB087F48}"/>
              </a:ext>
            </a:extLst>
          </p:cNvPr>
          <p:cNvSpPr txBox="1"/>
          <p:nvPr/>
        </p:nvSpPr>
        <p:spPr>
          <a:xfrm>
            <a:off x="8615544" y="5206832"/>
            <a:ext cx="2236602" cy="271934"/>
          </a:xfrm>
          <a:prstGeom prst="rect">
            <a:avLst/>
          </a:prstGeom>
          <a:noFill/>
        </p:spPr>
        <p:txBody>
          <a:bodyPr wrap="square" rtlCol="0">
            <a:spAutoFit/>
          </a:bodyPr>
          <a:lstStyle/>
          <a:p>
            <a:pPr algn="ctr"/>
            <a:r>
              <a:rPr lang="en-US" sz="1167" dirty="0">
                <a:solidFill>
                  <a:schemeClr val="tx2"/>
                </a:solidFill>
              </a:rPr>
              <a:t>Amazon Bedrock</a:t>
            </a:r>
          </a:p>
        </p:txBody>
      </p:sp>
      <p:sp>
        <p:nvSpPr>
          <p:cNvPr id="5" name="TextBox 4">
            <a:extLst>
              <a:ext uri="{FF2B5EF4-FFF2-40B4-BE49-F238E27FC236}">
                <a16:creationId xmlns:a16="http://schemas.microsoft.com/office/drawing/2014/main" id="{5490AD43-E22B-9A95-5DE6-9188503C8527}"/>
              </a:ext>
            </a:extLst>
          </p:cNvPr>
          <p:cNvSpPr txBox="1"/>
          <p:nvPr/>
        </p:nvSpPr>
        <p:spPr>
          <a:xfrm>
            <a:off x="9501409" y="5421025"/>
            <a:ext cx="464871" cy="369332"/>
          </a:xfrm>
          <a:prstGeom prst="rect">
            <a:avLst/>
          </a:prstGeom>
          <a:noFill/>
        </p:spPr>
        <p:txBody>
          <a:bodyPr wrap="none" lIns="0" rIns="0" rtlCol="0">
            <a:spAutoFit/>
          </a:bodyPr>
          <a:lstStyle/>
          <a:p>
            <a:pPr algn="l"/>
            <a:r>
              <a:rPr lang="en-GB" dirty="0">
                <a:solidFill>
                  <a:schemeClr val="accent1"/>
                </a:solidFill>
              </a:rPr>
              <a:t>New</a:t>
            </a:r>
          </a:p>
        </p:txBody>
      </p:sp>
    </p:spTree>
    <p:extLst>
      <p:ext uri="{BB962C8B-B14F-4D97-AF65-F5344CB8AC3E}">
        <p14:creationId xmlns:p14="http://schemas.microsoft.com/office/powerpoint/2010/main" val="310764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170" y="735820"/>
            <a:ext cx="10987687" cy="535531"/>
          </a:xfrm>
        </p:spPr>
        <p:txBody>
          <a:bodyPr/>
          <a:lstStyle/>
          <a:p>
            <a:r>
              <a:rPr lang="en-US" dirty="0">
                <a:solidFill>
                  <a:schemeClr val="tx1"/>
                </a:solidFill>
              </a:rPr>
              <a:t>Service integrations – Wait for Callback </a:t>
            </a:r>
            <a:r>
              <a:rPr lang="en-US" sz="2000" dirty="0">
                <a:solidFill>
                  <a:schemeClr val="tx1"/>
                </a:solidFill>
              </a:rPr>
              <a:t>(.</a:t>
            </a:r>
            <a:r>
              <a:rPr lang="en-US" sz="2000" dirty="0" err="1">
                <a:solidFill>
                  <a:schemeClr val="tx1"/>
                </a:solidFill>
              </a:rPr>
              <a:t>waitForTaskToken</a:t>
            </a:r>
            <a:r>
              <a:rPr lang="en-US" sz="2000" dirty="0">
                <a:solidFill>
                  <a:schemeClr val="tx1"/>
                </a:solidFill>
              </a:rPr>
              <a:t>)</a:t>
            </a:r>
            <a:endParaRPr lang="en-US" dirty="0">
              <a:solidFill>
                <a:schemeClr val="tx1"/>
              </a:solidFill>
            </a:endParaRPr>
          </a:p>
        </p:txBody>
      </p:sp>
      <p:sp>
        <p:nvSpPr>
          <p:cNvPr id="4" name="Rectangle 3"/>
          <p:cNvSpPr/>
          <p:nvPr/>
        </p:nvSpPr>
        <p:spPr>
          <a:xfrm>
            <a:off x="594714" y="1478894"/>
            <a:ext cx="2997568" cy="437321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solidFill>
                <a:schemeClr val="tx1"/>
              </a:solidFill>
            </a:endParaRPr>
          </a:p>
        </p:txBody>
      </p:sp>
      <p:sp>
        <p:nvSpPr>
          <p:cNvPr id="9" name="TextBox 8">
            <a:extLst>
              <a:ext uri="{FF2B5EF4-FFF2-40B4-BE49-F238E27FC236}">
                <a16:creationId xmlns:a16="http://schemas.microsoft.com/office/drawing/2014/main" id="{39726DA4-07BD-1F48-83B8-8825E093401F}"/>
              </a:ext>
            </a:extLst>
          </p:cNvPr>
          <p:cNvSpPr txBox="1"/>
          <p:nvPr/>
        </p:nvSpPr>
        <p:spPr>
          <a:xfrm>
            <a:off x="8047278" y="1414999"/>
            <a:ext cx="4144722" cy="4451860"/>
          </a:xfrm>
          <a:prstGeom prst="rect">
            <a:avLst/>
          </a:prstGeom>
          <a:noFill/>
        </p:spPr>
        <p:txBody>
          <a:bodyPr wrap="square" rtlCol="0">
            <a:spAutoFit/>
          </a:bodyPr>
          <a:lstStyle/>
          <a:p>
            <a:r>
              <a:rPr lang="en-US" sz="2667" b="1" dirty="0">
                <a:latin typeface="Amazon Ember Regular"/>
                <a:ea typeface="Amazon Ember" panose="02000000000000000000" pitchFamily="2" charset="0"/>
              </a:rPr>
              <a:t>Callback Pattern</a:t>
            </a:r>
          </a:p>
          <a:p>
            <a:r>
              <a:rPr lang="en-US" sz="2333" dirty="0">
                <a:latin typeface="Amazon Ember Regular"/>
                <a:ea typeface="Amazon Ember" panose="02000000000000000000" pitchFamily="2" charset="0"/>
              </a:rPr>
              <a:t>Call an external resource with a token. Pause workflow for a callback event with the </a:t>
            </a:r>
            <a:r>
              <a:rPr lang="en-US" sz="2333" i="1" dirty="0" err="1">
                <a:latin typeface="Amazon Ember Regular"/>
                <a:ea typeface="Amazon Ember" panose="02000000000000000000" pitchFamily="2" charset="0"/>
              </a:rPr>
              <a:t>TaskToken</a:t>
            </a:r>
            <a:r>
              <a:rPr lang="en-US" sz="2333" dirty="0">
                <a:latin typeface="Amazon Ember Regular"/>
                <a:ea typeface="Amazon Ember" panose="02000000000000000000" pitchFamily="2" charset="0"/>
              </a:rPr>
              <a:t>.</a:t>
            </a:r>
          </a:p>
          <a:p>
            <a:endParaRPr lang="en-US" sz="2333" dirty="0">
              <a:latin typeface="Amazon Ember Regular"/>
              <a:ea typeface="Amazon Ember" panose="02000000000000000000" pitchFamily="2" charset="0"/>
            </a:endParaRPr>
          </a:p>
          <a:p>
            <a:r>
              <a:rPr lang="en-US" sz="2333" dirty="0">
                <a:latin typeface="Amazon Ember Regular"/>
                <a:ea typeface="Amazon Ember" panose="02000000000000000000" pitchFamily="2" charset="0"/>
              </a:rPr>
              <a:t>Wait for as long as you need – minutes, days, weeks, or months: </a:t>
            </a:r>
          </a:p>
          <a:p>
            <a:pPr marL="380985" indent="-380985">
              <a:buFont typeface="Arial" panose="020B0604020202020204" pitchFamily="34" charset="0"/>
              <a:buChar char="•"/>
            </a:pPr>
            <a:r>
              <a:rPr lang="en-US" sz="2333" dirty="0">
                <a:latin typeface="Amazon Ember Regular"/>
                <a:ea typeface="Amazon Ember" panose="02000000000000000000" pitchFamily="2" charset="0"/>
              </a:rPr>
              <a:t>Human activity</a:t>
            </a:r>
          </a:p>
          <a:p>
            <a:pPr marL="380985" indent="-380985">
              <a:buFont typeface="Arial" panose="020B0604020202020204" pitchFamily="34" charset="0"/>
              <a:buChar char="•"/>
            </a:pPr>
            <a:r>
              <a:rPr lang="en-US" sz="2333" dirty="0">
                <a:latin typeface="Amazon Ember Regular"/>
                <a:ea typeface="Amazon Ember" panose="02000000000000000000" pitchFamily="2" charset="0"/>
              </a:rPr>
              <a:t>Third party API</a:t>
            </a:r>
          </a:p>
          <a:p>
            <a:pPr marL="380985" indent="-380985">
              <a:buFont typeface="Arial" panose="020B0604020202020204" pitchFamily="34" charset="0"/>
              <a:buChar char="•"/>
            </a:pPr>
            <a:r>
              <a:rPr lang="en-US" sz="2333" dirty="0">
                <a:latin typeface="Amazon Ember Regular"/>
                <a:ea typeface="Amazon Ember" panose="02000000000000000000" pitchFamily="2" charset="0"/>
              </a:rPr>
              <a:t>Legacy application</a:t>
            </a:r>
            <a:endParaRPr lang="en-US" sz="2333" b="1" dirty="0">
              <a:latin typeface="Amazon Ember Regular"/>
              <a:ea typeface="Amazon Ember" panose="02000000000000000000" pitchFamily="2" charset="0"/>
            </a:endParaRPr>
          </a:p>
        </p:txBody>
      </p:sp>
      <p:cxnSp>
        <p:nvCxnSpPr>
          <p:cNvPr id="12" name="Curved Connector 11">
            <a:extLst>
              <a:ext uri="{FF2B5EF4-FFF2-40B4-BE49-F238E27FC236}">
                <a16:creationId xmlns:a16="http://schemas.microsoft.com/office/drawing/2014/main" id="{A6AD177C-2979-0C42-B8BD-21BA9FB5985F}"/>
              </a:ext>
            </a:extLst>
          </p:cNvPr>
          <p:cNvCxnSpPr>
            <a:cxnSpLocks/>
            <a:endCxn id="24" idx="1"/>
          </p:cNvCxnSpPr>
          <p:nvPr/>
        </p:nvCxnSpPr>
        <p:spPr>
          <a:xfrm flipV="1">
            <a:off x="3335596" y="2228602"/>
            <a:ext cx="922136" cy="822443"/>
          </a:xfrm>
          <a:prstGeom prst="curvedConnector3">
            <a:avLst>
              <a:gd name="adj1" fmla="val 50000"/>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A6AD177C-2979-0C42-B8BD-21BA9FB5985F}"/>
              </a:ext>
            </a:extLst>
          </p:cNvPr>
          <p:cNvCxnSpPr>
            <a:cxnSpLocks/>
            <a:endCxn id="30" idx="1"/>
          </p:cNvCxnSpPr>
          <p:nvPr/>
        </p:nvCxnSpPr>
        <p:spPr>
          <a:xfrm>
            <a:off x="3335596" y="3207215"/>
            <a:ext cx="792698" cy="304940"/>
          </a:xfrm>
          <a:prstGeom prst="curvedConnector3">
            <a:avLst>
              <a:gd name="adj1" fmla="val 50000"/>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24" name="Graphic 39">
            <a:extLst>
              <a:ext uri="{FF2B5EF4-FFF2-40B4-BE49-F238E27FC236}">
                <a16:creationId xmlns:a16="http://schemas.microsoft.com/office/drawing/2014/main" id="{6FA71975-EA2D-784E-8A28-738A17320E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7732" y="1797360"/>
            <a:ext cx="862484" cy="862484"/>
          </a:xfrm>
          <a:prstGeom prst="rect">
            <a:avLst/>
          </a:prstGeom>
        </p:spPr>
      </p:pic>
      <p:cxnSp>
        <p:nvCxnSpPr>
          <p:cNvPr id="25" name="Curved Connector 24">
            <a:extLst>
              <a:ext uri="{FF2B5EF4-FFF2-40B4-BE49-F238E27FC236}">
                <a16:creationId xmlns:a16="http://schemas.microsoft.com/office/drawing/2014/main" id="{A6AD177C-2979-0C42-B8BD-21BA9FB5985F}"/>
              </a:ext>
            </a:extLst>
          </p:cNvPr>
          <p:cNvCxnSpPr>
            <a:cxnSpLocks/>
            <a:endCxn id="29" idx="1"/>
          </p:cNvCxnSpPr>
          <p:nvPr/>
        </p:nvCxnSpPr>
        <p:spPr>
          <a:xfrm rot="16200000" flipH="1">
            <a:off x="2985816" y="3895914"/>
            <a:ext cx="1560533" cy="541068"/>
          </a:xfrm>
          <a:prstGeom prst="curvedConnector2">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29" name="Graphic 25">
            <a:extLst>
              <a:ext uri="{FF2B5EF4-FFF2-40B4-BE49-F238E27FC236}">
                <a16:creationId xmlns:a16="http://schemas.microsoft.com/office/drawing/2014/main" id="{C3E9DE62-900E-904C-9642-0A5F63D57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6617" y="4294360"/>
            <a:ext cx="1304711" cy="1304711"/>
          </a:xfrm>
          <a:prstGeom prst="rect">
            <a:avLst/>
          </a:prstGeom>
        </p:spPr>
      </p:pic>
      <p:pic>
        <p:nvPicPr>
          <p:cNvPr id="30" name="Graphic 7">
            <a:extLst>
              <a:ext uri="{FF2B5EF4-FFF2-40B4-BE49-F238E27FC236}">
                <a16:creationId xmlns:a16="http://schemas.microsoft.com/office/drawing/2014/main" id="{34CEF013-2408-FC46-9926-7AD27ADB7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8294" y="2949294"/>
            <a:ext cx="1125722" cy="1125722"/>
          </a:xfrm>
          <a:prstGeom prst="rect">
            <a:avLst/>
          </a:prstGeom>
        </p:spPr>
      </p:pic>
      <p:sp>
        <p:nvSpPr>
          <p:cNvPr id="32" name="Rectangle 31">
            <a:extLst>
              <a:ext uri="{FF2B5EF4-FFF2-40B4-BE49-F238E27FC236}">
                <a16:creationId xmlns:a16="http://schemas.microsoft.com/office/drawing/2014/main" id="{0B934215-992D-5640-A14C-1D7F2D1684F4}"/>
              </a:ext>
            </a:extLst>
          </p:cNvPr>
          <p:cNvSpPr/>
          <p:nvPr/>
        </p:nvSpPr>
        <p:spPr>
          <a:xfrm>
            <a:off x="594714" y="1478893"/>
            <a:ext cx="2997568" cy="4373218"/>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endParaRPr lang="en-US" sz="1600" dirty="0">
              <a:solidFill>
                <a:schemeClr val="tx1"/>
              </a:solidFill>
            </a:endParaRPr>
          </a:p>
        </p:txBody>
      </p:sp>
      <p:pic>
        <p:nvPicPr>
          <p:cNvPr id="33" name="Graphic 54">
            <a:extLst>
              <a:ext uri="{FF2B5EF4-FFF2-40B4-BE49-F238E27FC236}">
                <a16:creationId xmlns:a16="http://schemas.microsoft.com/office/drawing/2014/main" id="{210E7267-8C8B-0342-BC4A-E23AFA34F2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4714" y="1478892"/>
            <a:ext cx="440267" cy="440267"/>
          </a:xfrm>
          <a:prstGeom prst="rect">
            <a:avLst/>
          </a:prstGeom>
        </p:spPr>
      </p:pic>
      <p:pic>
        <p:nvPicPr>
          <p:cNvPr id="35" name="Picture 34"/>
          <p:cNvPicPr>
            <a:picLocks noChangeAspect="1"/>
          </p:cNvPicPr>
          <p:nvPr/>
        </p:nvPicPr>
        <p:blipFill>
          <a:blip r:embed="rId11"/>
          <a:stretch>
            <a:fillRect/>
          </a:stretch>
        </p:blipFill>
        <p:spPr>
          <a:xfrm>
            <a:off x="1661336" y="1542521"/>
            <a:ext cx="1834213" cy="4257343"/>
          </a:xfrm>
          <a:prstGeom prst="rect">
            <a:avLst/>
          </a:prstGeom>
        </p:spPr>
      </p:pic>
      <p:pic>
        <p:nvPicPr>
          <p:cNvPr id="38" name="Picture 37" descr="File:Dialog-stop-hand.svg - Wikimedia Common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170" y="2758815"/>
            <a:ext cx="753338" cy="753338"/>
          </a:xfrm>
          <a:prstGeom prst="rect">
            <a:avLst/>
          </a:prstGeom>
        </p:spPr>
      </p:pic>
      <p:sp>
        <p:nvSpPr>
          <p:cNvPr id="50" name="TextBox 49">
            <a:extLst>
              <a:ext uri="{FF2B5EF4-FFF2-40B4-BE49-F238E27FC236}">
                <a16:creationId xmlns:a16="http://schemas.microsoft.com/office/drawing/2014/main" id="{8C47470B-C456-4843-9A26-789B5F12D917}"/>
              </a:ext>
            </a:extLst>
          </p:cNvPr>
          <p:cNvSpPr txBox="1"/>
          <p:nvPr/>
        </p:nvSpPr>
        <p:spPr>
          <a:xfrm>
            <a:off x="4526922" y="4313614"/>
            <a:ext cx="3069205" cy="451534"/>
          </a:xfrm>
          <a:prstGeom prst="rect">
            <a:avLst/>
          </a:prstGeom>
          <a:noFill/>
        </p:spPr>
        <p:txBody>
          <a:bodyPr wrap="square" rtlCol="0">
            <a:spAutoFit/>
          </a:bodyPr>
          <a:lstStyle/>
          <a:p>
            <a:pPr algn="ctr"/>
            <a:r>
              <a:rPr lang="en-US" sz="1167" dirty="0">
                <a:solidFill>
                  <a:schemeClr val="tx2"/>
                </a:solidFill>
              </a:rPr>
              <a:t>AWS</a:t>
            </a:r>
          </a:p>
          <a:p>
            <a:pPr algn="ctr"/>
            <a:r>
              <a:rPr lang="en-US" sz="1167" dirty="0" err="1">
                <a:solidFill>
                  <a:schemeClr val="tx2"/>
                </a:solidFill>
              </a:rPr>
              <a:t>Fargate</a:t>
            </a:r>
            <a:endParaRPr lang="en-US" sz="1167" dirty="0">
              <a:solidFill>
                <a:schemeClr val="tx2"/>
              </a:solidFill>
            </a:endParaRPr>
          </a:p>
        </p:txBody>
      </p:sp>
      <p:pic>
        <p:nvPicPr>
          <p:cNvPr id="51" name="Graphic 7">
            <a:extLst>
              <a:ext uri="{FF2B5EF4-FFF2-40B4-BE49-F238E27FC236}">
                <a16:creationId xmlns:a16="http://schemas.microsoft.com/office/drawing/2014/main" id="{D9731B49-62B4-854B-866B-12EC9949F2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4923" y="3753632"/>
            <a:ext cx="609600" cy="609600"/>
          </a:xfrm>
          <a:prstGeom prst="rect">
            <a:avLst/>
          </a:prstGeom>
        </p:spPr>
      </p:pic>
      <p:sp>
        <p:nvSpPr>
          <p:cNvPr id="52" name="TextBox 51">
            <a:extLst>
              <a:ext uri="{FF2B5EF4-FFF2-40B4-BE49-F238E27FC236}">
                <a16:creationId xmlns:a16="http://schemas.microsoft.com/office/drawing/2014/main" id="{79E1A484-88ED-BD41-BF68-AC3575893889}"/>
              </a:ext>
            </a:extLst>
          </p:cNvPr>
          <p:cNvSpPr txBox="1"/>
          <p:nvPr/>
        </p:nvSpPr>
        <p:spPr>
          <a:xfrm>
            <a:off x="5085315" y="3369340"/>
            <a:ext cx="1961323" cy="271934"/>
          </a:xfrm>
          <a:prstGeom prst="rect">
            <a:avLst/>
          </a:prstGeom>
          <a:noFill/>
        </p:spPr>
        <p:txBody>
          <a:bodyPr wrap="square" rtlCol="0">
            <a:spAutoFit/>
          </a:bodyPr>
          <a:lstStyle/>
          <a:p>
            <a:pPr algn="ctr"/>
            <a:r>
              <a:rPr lang="en-US" sz="1167">
                <a:solidFill>
                  <a:schemeClr val="tx2"/>
                </a:solidFill>
              </a:rPr>
              <a:t>Amazon ECS</a:t>
            </a:r>
          </a:p>
        </p:txBody>
      </p:sp>
      <p:pic>
        <p:nvPicPr>
          <p:cNvPr id="56" name="Graphic 30">
            <a:extLst>
              <a:ext uri="{FF2B5EF4-FFF2-40B4-BE49-F238E27FC236}">
                <a16:creationId xmlns:a16="http://schemas.microsoft.com/office/drawing/2014/main" id="{78C15262-62A4-8D47-9265-2386C3675B2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34923" y="2774275"/>
            <a:ext cx="609600" cy="609600"/>
          </a:xfrm>
          <a:prstGeom prst="rect">
            <a:avLst/>
          </a:prstGeom>
        </p:spPr>
      </p:pic>
      <p:sp>
        <p:nvSpPr>
          <p:cNvPr id="57" name="TextBox 56">
            <a:extLst>
              <a:ext uri="{FF2B5EF4-FFF2-40B4-BE49-F238E27FC236}">
                <a16:creationId xmlns:a16="http://schemas.microsoft.com/office/drawing/2014/main" id="{D479FA8C-C5D0-284B-827F-78D70674EF37}"/>
              </a:ext>
            </a:extLst>
          </p:cNvPr>
          <p:cNvSpPr txBox="1"/>
          <p:nvPr/>
        </p:nvSpPr>
        <p:spPr>
          <a:xfrm>
            <a:off x="4526922" y="2418227"/>
            <a:ext cx="3069205" cy="271934"/>
          </a:xfrm>
          <a:prstGeom prst="rect">
            <a:avLst/>
          </a:prstGeom>
          <a:noFill/>
        </p:spPr>
        <p:txBody>
          <a:bodyPr wrap="square" rtlCol="0">
            <a:spAutoFit/>
          </a:bodyPr>
          <a:lstStyle/>
          <a:p>
            <a:pPr algn="ctr"/>
            <a:r>
              <a:rPr lang="en-US" sz="1167" dirty="0">
                <a:solidFill>
                  <a:schemeClr val="tx2"/>
                </a:solidFill>
              </a:rPr>
              <a:t>AWS Lambda</a:t>
            </a:r>
          </a:p>
        </p:txBody>
      </p:sp>
      <p:pic>
        <p:nvPicPr>
          <p:cNvPr id="58" name="Graphic 44">
            <a:extLst>
              <a:ext uri="{FF2B5EF4-FFF2-40B4-BE49-F238E27FC236}">
                <a16:creationId xmlns:a16="http://schemas.microsoft.com/office/drawing/2014/main" id="{F4AF427F-DEEA-7D40-8D76-2D29580D3F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34923" y="1794918"/>
            <a:ext cx="609600" cy="609600"/>
          </a:xfrm>
          <a:prstGeom prst="rect">
            <a:avLst/>
          </a:prstGeom>
        </p:spPr>
      </p:pic>
      <p:sp>
        <p:nvSpPr>
          <p:cNvPr id="59" name="TextBox 58">
            <a:extLst>
              <a:ext uri="{FF2B5EF4-FFF2-40B4-BE49-F238E27FC236}">
                <a16:creationId xmlns:a16="http://schemas.microsoft.com/office/drawing/2014/main" id="{20674EDB-15ED-6441-89A4-A1B26EE2AD27}"/>
              </a:ext>
            </a:extLst>
          </p:cNvPr>
          <p:cNvSpPr txBox="1"/>
          <p:nvPr/>
        </p:nvSpPr>
        <p:spPr>
          <a:xfrm>
            <a:off x="5745958" y="2418227"/>
            <a:ext cx="2957162" cy="2719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Amazon SQS</a:t>
            </a:r>
          </a:p>
        </p:txBody>
      </p:sp>
      <p:pic>
        <p:nvPicPr>
          <p:cNvPr id="60" name="Graphic 41">
            <a:extLst>
              <a:ext uri="{FF2B5EF4-FFF2-40B4-BE49-F238E27FC236}">
                <a16:creationId xmlns:a16="http://schemas.microsoft.com/office/drawing/2014/main" id="{191CC95E-80DE-384C-AFD2-F443A8B4DB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52341" y="1794918"/>
            <a:ext cx="609600" cy="609600"/>
          </a:xfrm>
          <a:prstGeom prst="rect">
            <a:avLst/>
          </a:prstGeom>
        </p:spPr>
      </p:pic>
      <p:sp>
        <p:nvSpPr>
          <p:cNvPr id="61" name="TextBox 60">
            <a:extLst>
              <a:ext uri="{FF2B5EF4-FFF2-40B4-BE49-F238E27FC236}">
                <a16:creationId xmlns:a16="http://schemas.microsoft.com/office/drawing/2014/main" id="{CF80AF70-2293-5049-AAE2-B213203C28EA}"/>
              </a:ext>
            </a:extLst>
          </p:cNvPr>
          <p:cNvSpPr txBox="1"/>
          <p:nvPr/>
        </p:nvSpPr>
        <p:spPr>
          <a:xfrm>
            <a:off x="5745086" y="3369340"/>
            <a:ext cx="2957162" cy="2719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Amazon  SNS</a:t>
            </a:r>
          </a:p>
        </p:txBody>
      </p:sp>
      <p:pic>
        <p:nvPicPr>
          <p:cNvPr id="62" name="Graphic 33">
            <a:extLst>
              <a:ext uri="{FF2B5EF4-FFF2-40B4-BE49-F238E27FC236}">
                <a16:creationId xmlns:a16="http://schemas.microsoft.com/office/drawing/2014/main" id="{B8E50601-A1CD-854A-BD4F-E3B49B7520F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952341" y="2774275"/>
            <a:ext cx="609600" cy="609600"/>
          </a:xfrm>
          <a:prstGeom prst="rect">
            <a:avLst/>
          </a:prstGeom>
        </p:spPr>
      </p:pic>
      <p:sp>
        <p:nvSpPr>
          <p:cNvPr id="63" name="TextBox 62">
            <a:extLst>
              <a:ext uri="{FF2B5EF4-FFF2-40B4-BE49-F238E27FC236}">
                <a16:creationId xmlns:a16="http://schemas.microsoft.com/office/drawing/2014/main" id="{4CBC0C23-4A48-1549-B614-3E8D4AB6F23A}"/>
              </a:ext>
            </a:extLst>
          </p:cNvPr>
          <p:cNvSpPr txBox="1"/>
          <p:nvPr/>
        </p:nvSpPr>
        <p:spPr>
          <a:xfrm>
            <a:off x="4971708" y="5322269"/>
            <a:ext cx="2100933" cy="451534"/>
          </a:xfrm>
          <a:prstGeom prst="rect">
            <a:avLst/>
          </a:prstGeom>
          <a:noFill/>
        </p:spPr>
        <p:txBody>
          <a:bodyPr wrap="square" rtlCol="0">
            <a:spAutoFit/>
          </a:bodyPr>
          <a:lstStyle/>
          <a:p>
            <a:pPr algn="ctr"/>
            <a:r>
              <a:rPr lang="en-US" sz="1167" dirty="0">
                <a:solidFill>
                  <a:schemeClr val="tx2"/>
                </a:solidFill>
                <a:ea typeface="Amazon Ember" panose="020B0603020204020204" pitchFamily="34" charset="0"/>
                <a:cs typeface="Amazon Ember" panose="020B0603020204020204" pitchFamily="34" charset="0"/>
              </a:rPr>
              <a:t>AWS</a:t>
            </a:r>
          </a:p>
          <a:p>
            <a:pPr algn="ctr"/>
            <a:r>
              <a:rPr lang="en-US" sz="1167" dirty="0">
                <a:solidFill>
                  <a:schemeClr val="tx2"/>
                </a:solidFill>
                <a:ea typeface="Amazon Ember" panose="020B0603020204020204" pitchFamily="34" charset="0"/>
                <a:cs typeface="Amazon Ember" panose="020B0603020204020204" pitchFamily="34" charset="0"/>
              </a:rPr>
              <a:t>Step Functions</a:t>
            </a:r>
          </a:p>
        </p:txBody>
      </p:sp>
      <p:pic>
        <p:nvPicPr>
          <p:cNvPr id="64" name="Graphic 63">
            <a:extLst>
              <a:ext uri="{FF2B5EF4-FFF2-40B4-BE49-F238E27FC236}">
                <a16:creationId xmlns:a16="http://schemas.microsoft.com/office/drawing/2014/main" id="{27E140FA-CDC7-2245-BBAC-6D594A60ED3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734923" y="4732989"/>
            <a:ext cx="609600" cy="609600"/>
          </a:xfrm>
          <a:prstGeom prst="rect">
            <a:avLst/>
          </a:prstGeom>
        </p:spPr>
      </p:pic>
      <p:sp>
        <p:nvSpPr>
          <p:cNvPr id="65" name="TextBox 64">
            <a:extLst>
              <a:ext uri="{FF2B5EF4-FFF2-40B4-BE49-F238E27FC236}">
                <a16:creationId xmlns:a16="http://schemas.microsoft.com/office/drawing/2014/main" id="{862D032A-90FA-3946-93F0-101DBCF25B08}"/>
              </a:ext>
            </a:extLst>
          </p:cNvPr>
          <p:cNvSpPr txBox="1"/>
          <p:nvPr/>
        </p:nvSpPr>
        <p:spPr>
          <a:xfrm>
            <a:off x="6301995" y="4323400"/>
            <a:ext cx="1910292" cy="451534"/>
          </a:xfrm>
          <a:prstGeom prst="rect">
            <a:avLst/>
          </a:prstGeom>
          <a:noFill/>
        </p:spPr>
        <p:txBody>
          <a:bodyPr wrap="square" rtlCol="0">
            <a:spAutoFit/>
          </a:bodyPr>
          <a:lstStyle/>
          <a:p>
            <a:pPr algn="ctr"/>
            <a:r>
              <a:rPr lang="en-US" sz="1167" dirty="0">
                <a:ea typeface="Amazon Ember" panose="020B0603020204020204" pitchFamily="34" charset="0"/>
                <a:cs typeface="Amazon Ember" panose="020B0603020204020204" pitchFamily="34" charset="0"/>
              </a:rPr>
              <a:t>Amazon</a:t>
            </a:r>
          </a:p>
          <a:p>
            <a:pPr algn="ctr"/>
            <a:r>
              <a:rPr lang="en-US" sz="1167" dirty="0">
                <a:ea typeface="Amazon Ember" panose="020B0603020204020204" pitchFamily="34" charset="0"/>
                <a:cs typeface="Amazon Ember" panose="020B0603020204020204" pitchFamily="34" charset="0"/>
              </a:rPr>
              <a:t>API Gateway</a:t>
            </a:r>
          </a:p>
        </p:txBody>
      </p:sp>
      <p:pic>
        <p:nvPicPr>
          <p:cNvPr id="66" name="Graphic 17">
            <a:extLst>
              <a:ext uri="{FF2B5EF4-FFF2-40B4-BE49-F238E27FC236}">
                <a16:creationId xmlns:a16="http://schemas.microsoft.com/office/drawing/2014/main" id="{C06C852A-FBE4-9545-85AA-23BED11AAE5E}"/>
              </a:ext>
            </a:extLst>
          </p:cNvPr>
          <p:cNvPicPr>
            <a:picLocks noChangeAspect="1" noChangeArrowheads="1"/>
          </p:cNvPicPr>
          <p:nvPr/>
        </p:nvPicPr>
        <p:blipFill>
          <a:blip r:embed="rId25"/>
          <a:srcRect/>
          <a:stretch/>
        </p:blipFill>
        <p:spPr bwMode="auto">
          <a:xfrm>
            <a:off x="6952341" y="375363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2134DCEC-E41C-C741-911E-49BEC9D25873}"/>
              </a:ext>
            </a:extLst>
          </p:cNvPr>
          <p:cNvSpPr txBox="1"/>
          <p:nvPr/>
        </p:nvSpPr>
        <p:spPr>
          <a:xfrm>
            <a:off x="6301995" y="5340436"/>
            <a:ext cx="1910292" cy="451534"/>
          </a:xfrm>
          <a:prstGeom prst="rect">
            <a:avLst/>
          </a:prstGeom>
          <a:noFill/>
        </p:spPr>
        <p:txBody>
          <a:bodyPr wrap="square" rtlCol="0">
            <a:spAutoFit/>
          </a:bodyPr>
          <a:lstStyle/>
          <a:p>
            <a:pPr algn="ctr"/>
            <a:r>
              <a:rPr lang="en-US" sz="1167" dirty="0">
                <a:ea typeface="Amazon Ember" panose="020B0603020204020204" pitchFamily="34" charset="0"/>
                <a:cs typeface="Amazon Ember" panose="020B0603020204020204" pitchFamily="34" charset="0"/>
              </a:rPr>
              <a:t>Amazon</a:t>
            </a:r>
          </a:p>
          <a:p>
            <a:pPr algn="ctr"/>
            <a:r>
              <a:rPr lang="en-US" sz="1167" dirty="0" err="1">
                <a:ea typeface="Amazon Ember" panose="020B0603020204020204" pitchFamily="34" charset="0"/>
                <a:cs typeface="Amazon Ember" panose="020B0603020204020204" pitchFamily="34" charset="0"/>
              </a:rPr>
              <a:t>EventBridge</a:t>
            </a:r>
            <a:endParaRPr lang="en-US" sz="1167" dirty="0">
              <a:ea typeface="Amazon Ember" panose="020B0603020204020204" pitchFamily="34" charset="0"/>
              <a:cs typeface="Amazon Ember" panose="020B0603020204020204" pitchFamily="34" charset="0"/>
            </a:endParaRPr>
          </a:p>
        </p:txBody>
      </p:sp>
      <p:pic>
        <p:nvPicPr>
          <p:cNvPr id="36" name="Graphic 19">
            <a:extLst>
              <a:ext uri="{FF2B5EF4-FFF2-40B4-BE49-F238E27FC236}">
                <a16:creationId xmlns:a16="http://schemas.microsoft.com/office/drawing/2014/main" id="{1B01C0AD-8FA1-824F-87CC-8224A8047C8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52341" y="4732989"/>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0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28226" y="662492"/>
            <a:ext cx="5859100" cy="535531"/>
          </a:xfrm>
        </p:spPr>
        <p:txBody>
          <a:bodyPr vert="horz" wrap="square" lIns="121920" tIns="60960" rIns="121920" bIns="60960" rtlCol="0" anchor="t" anchorCtr="0">
            <a:noAutofit/>
          </a:bodyPr>
          <a:lstStyle/>
          <a:p>
            <a:r>
              <a:rPr lang="en-US" dirty="0">
                <a:solidFill>
                  <a:schemeClr val="tx1"/>
                </a:solidFill>
                <a:latin typeface="Amazon Ember Regular" charset="0"/>
              </a:rPr>
              <a:t>Activity tasks vs Wait for Callback</a:t>
            </a:r>
          </a:p>
        </p:txBody>
      </p:sp>
      <p:sp>
        <p:nvSpPr>
          <p:cNvPr id="70" name="TextBox 69"/>
          <p:cNvSpPr txBox="1"/>
          <p:nvPr/>
        </p:nvSpPr>
        <p:spPr>
          <a:xfrm>
            <a:off x="185746" y="5651713"/>
            <a:ext cx="5772727" cy="379656"/>
          </a:xfrm>
          <a:prstGeom prst="rect">
            <a:avLst/>
          </a:prstGeom>
          <a:noFill/>
        </p:spPr>
        <p:txBody>
          <a:bodyPr wrap="square" rtlCol="0">
            <a:spAutoFit/>
          </a:bodyPr>
          <a:lstStyle/>
          <a:p>
            <a:pPr algn="ctr"/>
            <a:r>
              <a:rPr lang="en-US" sz="1867" dirty="0">
                <a:latin typeface="Amazon Ember" charset="0"/>
                <a:ea typeface="Amazon Ember" charset="0"/>
                <a:cs typeface="Amazon Ember" charset="0"/>
              </a:rPr>
              <a:t>Worker </a:t>
            </a:r>
            <a:r>
              <a:rPr lang="en-US" sz="1867" i="1" dirty="0">
                <a:latin typeface="Amazon Ember" charset="0"/>
                <a:ea typeface="Amazon Ember" charset="0"/>
                <a:cs typeface="Amazon Ember" charset="0"/>
              </a:rPr>
              <a:t>requests</a:t>
            </a:r>
            <a:r>
              <a:rPr lang="en-US" sz="1867" dirty="0">
                <a:latin typeface="Amazon Ember" charset="0"/>
                <a:ea typeface="Amazon Ember" charset="0"/>
                <a:cs typeface="Amazon Ember" charset="0"/>
              </a:rPr>
              <a:t> tasks from Step Functions</a:t>
            </a:r>
          </a:p>
        </p:txBody>
      </p:sp>
      <p:grpSp>
        <p:nvGrpSpPr>
          <p:cNvPr id="11" name="Group 10">
            <a:extLst>
              <a:ext uri="{FF2B5EF4-FFF2-40B4-BE49-F238E27FC236}">
                <a16:creationId xmlns:a16="http://schemas.microsoft.com/office/drawing/2014/main" id="{C562CF5B-DA5A-9E89-2478-AD9196627686}"/>
              </a:ext>
            </a:extLst>
          </p:cNvPr>
          <p:cNvGrpSpPr/>
          <p:nvPr/>
        </p:nvGrpSpPr>
        <p:grpSpPr>
          <a:xfrm>
            <a:off x="3752259" y="1759613"/>
            <a:ext cx="2175416" cy="3507771"/>
            <a:chOff x="4016837" y="1726833"/>
            <a:chExt cx="2175416" cy="3507771"/>
          </a:xfrm>
        </p:grpSpPr>
        <p:sp>
          <p:nvSpPr>
            <p:cNvPr id="29" name="Rectangle 28">
              <a:extLst>
                <a:ext uri="{FF2B5EF4-FFF2-40B4-BE49-F238E27FC236}">
                  <a16:creationId xmlns:a16="http://schemas.microsoft.com/office/drawing/2014/main" id="{808C79B9-34ED-4A40-BE54-C3DFEE467BCC}"/>
                </a:ext>
              </a:extLst>
            </p:cNvPr>
            <p:cNvSpPr/>
            <p:nvPr/>
          </p:nvSpPr>
          <p:spPr>
            <a:xfrm>
              <a:off x="4016837" y="1726833"/>
              <a:ext cx="2175416" cy="3507771"/>
            </a:xfrm>
            <a:prstGeom prst="rect">
              <a:avLst/>
            </a:prstGeom>
            <a:solidFill>
              <a:schemeClr val="tx1"/>
            </a:solid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endParaRPr lang="en-US" sz="1600" dirty="0">
                <a:solidFill>
                  <a:srgbClr val="FF4F8B"/>
                </a:solidFill>
              </a:endParaRPr>
            </a:p>
          </p:txBody>
        </p:sp>
        <p:pic>
          <p:nvPicPr>
            <p:cNvPr id="30" name="Graphic 54">
              <a:extLst>
                <a:ext uri="{FF2B5EF4-FFF2-40B4-BE49-F238E27FC236}">
                  <a16:creationId xmlns:a16="http://schemas.microsoft.com/office/drawing/2014/main" id="{41D2C6A4-B2B8-A04D-AA56-BD57C1B623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2693" y="1741057"/>
              <a:ext cx="339560" cy="339560"/>
            </a:xfrm>
            <a:prstGeom prst="rect">
              <a:avLst/>
            </a:prstGeom>
          </p:spPr>
        </p:pic>
        <p:pic>
          <p:nvPicPr>
            <p:cNvPr id="31" name="Picture 30">
              <a:extLst>
                <a:ext uri="{FF2B5EF4-FFF2-40B4-BE49-F238E27FC236}">
                  <a16:creationId xmlns:a16="http://schemas.microsoft.com/office/drawing/2014/main" id="{02AA6DC2-3535-BD49-9237-84AD3F3CDB3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03673" y="1891150"/>
              <a:ext cx="1851252" cy="3117580"/>
            </a:xfrm>
            <a:prstGeom prst="rect">
              <a:avLst/>
            </a:prstGeom>
          </p:spPr>
        </p:pic>
      </p:grpSp>
      <p:sp>
        <p:nvSpPr>
          <p:cNvPr id="2" name="Rectangle 1" descr="Generic group dashed.">
            <a:extLst>
              <a:ext uri="{FF2B5EF4-FFF2-40B4-BE49-F238E27FC236}">
                <a16:creationId xmlns:a16="http://schemas.microsoft.com/office/drawing/2014/main" id="{203002D4-4EFC-CDDF-B336-6F97E9C36327}"/>
              </a:ext>
            </a:extLst>
          </p:cNvPr>
          <p:cNvSpPr/>
          <p:nvPr/>
        </p:nvSpPr>
        <p:spPr>
          <a:xfrm>
            <a:off x="185746" y="1668936"/>
            <a:ext cx="1661331" cy="3689127"/>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cs typeface="Arial" panose="020B0604020202020204" pitchFamily="34" charset="0"/>
              </a:rPr>
              <a:t>Worker</a:t>
            </a:r>
          </a:p>
        </p:txBody>
      </p:sp>
      <p:pic>
        <p:nvPicPr>
          <p:cNvPr id="6" name="Graphic 5" descr="Amazon Elastic Compute Cloud (Amazon EC2) service icon.">
            <a:extLst>
              <a:ext uri="{FF2B5EF4-FFF2-40B4-BE49-F238E27FC236}">
                <a16:creationId xmlns:a16="http://schemas.microsoft.com/office/drawing/2014/main" id="{61165208-2528-C32A-A882-6329FB7B04C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9600" y="22015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a:extLst>
              <a:ext uri="{FF2B5EF4-FFF2-40B4-BE49-F238E27FC236}">
                <a16:creationId xmlns:a16="http://schemas.microsoft.com/office/drawing/2014/main" id="{9919595E-A678-ACAC-04D2-7A6CE8C38B4E}"/>
              </a:ext>
            </a:extLst>
          </p:cNvPr>
          <p:cNvSpPr txBox="1">
            <a:spLocks noChangeArrowheads="1"/>
          </p:cNvSpPr>
          <p:nvPr/>
        </p:nvSpPr>
        <p:spPr bwMode="auto">
          <a:xfrm>
            <a:off x="390599" y="3007286"/>
            <a:ext cx="1234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rial" panose="020B0604020202020204" pitchFamily="34" charset="0"/>
              </a:rPr>
              <a:t>Amazon EC2</a:t>
            </a:r>
          </a:p>
        </p:txBody>
      </p:sp>
      <p:pic>
        <p:nvPicPr>
          <p:cNvPr id="9" name="Graphic 10" descr="Servers resource icon for the General Icons category.">
            <a:extLst>
              <a:ext uri="{FF2B5EF4-FFF2-40B4-BE49-F238E27FC236}">
                <a16:creationId xmlns:a16="http://schemas.microsoft.com/office/drawing/2014/main" id="{BA275B7A-FC01-ECFE-82B5-FA0E9DAF2E0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09599" y="3718652"/>
            <a:ext cx="770583" cy="77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7">
            <a:extLst>
              <a:ext uri="{FF2B5EF4-FFF2-40B4-BE49-F238E27FC236}">
                <a16:creationId xmlns:a16="http://schemas.microsoft.com/office/drawing/2014/main" id="{4B2CDA40-B37B-CC31-0D98-23D4006BDA74}"/>
              </a:ext>
            </a:extLst>
          </p:cNvPr>
          <p:cNvSpPr txBox="1">
            <a:spLocks noChangeArrowheads="1"/>
          </p:cNvSpPr>
          <p:nvPr/>
        </p:nvSpPr>
        <p:spPr bwMode="auto">
          <a:xfrm>
            <a:off x="423198" y="4547682"/>
            <a:ext cx="11674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cs typeface="Arial" panose="020B0604020202020204" pitchFamily="34" charset="0"/>
              </a:rPr>
              <a:t>On-premise Servers</a:t>
            </a:r>
          </a:p>
        </p:txBody>
      </p:sp>
      <p:cxnSp>
        <p:nvCxnSpPr>
          <p:cNvPr id="12" name="Straight Arrow Connector 11" descr="Right pointing horizontal arrow.">
            <a:extLst>
              <a:ext uri="{FF2B5EF4-FFF2-40B4-BE49-F238E27FC236}">
                <a16:creationId xmlns:a16="http://schemas.microsoft.com/office/drawing/2014/main" id="{E90D9FFE-3229-F010-ED6E-D5246A5431A1}"/>
              </a:ext>
            </a:extLst>
          </p:cNvPr>
          <p:cNvCxnSpPr>
            <a:cxnSpLocks/>
          </p:cNvCxnSpPr>
          <p:nvPr/>
        </p:nvCxnSpPr>
        <p:spPr>
          <a:xfrm>
            <a:off x="1847077" y="2911241"/>
            <a:ext cx="190518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5249F9-B164-FCF9-FAAD-6C46E5905F43}"/>
              </a:ext>
            </a:extLst>
          </p:cNvPr>
          <p:cNvSpPr txBox="1"/>
          <p:nvPr/>
        </p:nvSpPr>
        <p:spPr>
          <a:xfrm>
            <a:off x="1989221" y="2476874"/>
            <a:ext cx="1620894" cy="369332"/>
          </a:xfrm>
          <a:prstGeom prst="rect">
            <a:avLst/>
          </a:prstGeom>
          <a:noFill/>
        </p:spPr>
        <p:txBody>
          <a:bodyPr wrap="square" lIns="0" rIns="0" rtlCol="0">
            <a:spAutoFit/>
          </a:bodyPr>
          <a:lstStyle/>
          <a:p>
            <a:pPr algn="l"/>
            <a:r>
              <a:rPr lang="en-GB" dirty="0" err="1"/>
              <a:t>GetActivityTask</a:t>
            </a:r>
            <a:endParaRPr lang="en-GB" dirty="0"/>
          </a:p>
        </p:txBody>
      </p:sp>
      <p:sp>
        <p:nvSpPr>
          <p:cNvPr id="20" name="TextBox 19">
            <a:extLst>
              <a:ext uri="{FF2B5EF4-FFF2-40B4-BE49-F238E27FC236}">
                <a16:creationId xmlns:a16="http://schemas.microsoft.com/office/drawing/2014/main" id="{DF9A5BFD-9DED-753A-AC04-B82D0D7E1114}"/>
              </a:ext>
            </a:extLst>
          </p:cNvPr>
          <p:cNvSpPr txBox="1"/>
          <p:nvPr/>
        </p:nvSpPr>
        <p:spPr>
          <a:xfrm>
            <a:off x="1941933" y="4011450"/>
            <a:ext cx="1810326" cy="369332"/>
          </a:xfrm>
          <a:prstGeom prst="rect">
            <a:avLst/>
          </a:prstGeom>
          <a:noFill/>
        </p:spPr>
        <p:txBody>
          <a:bodyPr wrap="square" lIns="0" rIns="0" rtlCol="0">
            <a:spAutoFit/>
          </a:bodyPr>
          <a:lstStyle/>
          <a:p>
            <a:pPr algn="l"/>
            <a:r>
              <a:rPr lang="en-GB" dirty="0" err="1"/>
              <a:t>SendTaskSuccess</a:t>
            </a:r>
            <a:endParaRPr lang="en-GB" dirty="0"/>
          </a:p>
        </p:txBody>
      </p:sp>
      <p:cxnSp>
        <p:nvCxnSpPr>
          <p:cNvPr id="21" name="Straight Arrow Connector 20" descr="Right pointing horizontal arrow.">
            <a:extLst>
              <a:ext uri="{FF2B5EF4-FFF2-40B4-BE49-F238E27FC236}">
                <a16:creationId xmlns:a16="http://schemas.microsoft.com/office/drawing/2014/main" id="{8F7784DE-04E7-DD31-489A-C2B393FB2157}"/>
              </a:ext>
            </a:extLst>
          </p:cNvPr>
          <p:cNvCxnSpPr>
            <a:cxnSpLocks/>
          </p:cNvCxnSpPr>
          <p:nvPr/>
        </p:nvCxnSpPr>
        <p:spPr>
          <a:xfrm>
            <a:off x="1847077" y="4011450"/>
            <a:ext cx="190518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Right pointing horizontal arrow.">
            <a:extLst>
              <a:ext uri="{FF2B5EF4-FFF2-40B4-BE49-F238E27FC236}">
                <a16:creationId xmlns:a16="http://schemas.microsoft.com/office/drawing/2014/main" id="{E2ADB46F-CCDA-59A7-5406-5F96E7DB1DDE}"/>
              </a:ext>
            </a:extLst>
          </p:cNvPr>
          <p:cNvCxnSpPr>
            <a:cxnSpLocks/>
          </p:cNvCxnSpPr>
          <p:nvPr/>
        </p:nvCxnSpPr>
        <p:spPr>
          <a:xfrm>
            <a:off x="1847077" y="3284285"/>
            <a:ext cx="1905182" cy="0"/>
          </a:xfrm>
          <a:prstGeom prst="straightConnector1">
            <a:avLst/>
          </a:prstGeom>
          <a:ln w="15875">
            <a:solidFill>
              <a:srgbClr val="9BA7B6"/>
            </a:solidFill>
            <a:prstDash val="dashDot"/>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descr="Right pointing horizontal arrow.">
            <a:extLst>
              <a:ext uri="{FF2B5EF4-FFF2-40B4-BE49-F238E27FC236}">
                <a16:creationId xmlns:a16="http://schemas.microsoft.com/office/drawing/2014/main" id="{D3C4DC56-3B2E-9FDF-6BF8-0BF56B519710}"/>
              </a:ext>
            </a:extLst>
          </p:cNvPr>
          <p:cNvCxnSpPr>
            <a:cxnSpLocks/>
          </p:cNvCxnSpPr>
          <p:nvPr/>
        </p:nvCxnSpPr>
        <p:spPr>
          <a:xfrm>
            <a:off x="1847077" y="3674200"/>
            <a:ext cx="1905182" cy="0"/>
          </a:xfrm>
          <a:prstGeom prst="straightConnector1">
            <a:avLst/>
          </a:prstGeom>
          <a:ln w="15875">
            <a:solidFill>
              <a:srgbClr val="9BA7B6"/>
            </a:solidFill>
            <a:prstDash val="dashDot"/>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7E9B93-EBFB-0CBF-6E67-90315A360785}"/>
              </a:ext>
            </a:extLst>
          </p:cNvPr>
          <p:cNvSpPr txBox="1"/>
          <p:nvPr/>
        </p:nvSpPr>
        <p:spPr>
          <a:xfrm>
            <a:off x="2274404" y="3315063"/>
            <a:ext cx="1153492" cy="369332"/>
          </a:xfrm>
          <a:prstGeom prst="rect">
            <a:avLst/>
          </a:prstGeom>
          <a:noFill/>
        </p:spPr>
        <p:txBody>
          <a:bodyPr wrap="square" lIns="0" rIns="0" rtlCol="0">
            <a:spAutoFit/>
          </a:bodyPr>
          <a:lstStyle/>
          <a:p>
            <a:pPr algn="l"/>
            <a:r>
              <a:rPr lang="en-GB" dirty="0"/>
              <a:t>Heartbeat</a:t>
            </a:r>
            <a:endParaRPr lang="en-GB" sz="1600" dirty="0"/>
          </a:p>
        </p:txBody>
      </p:sp>
      <p:grpSp>
        <p:nvGrpSpPr>
          <p:cNvPr id="34" name="Group 33">
            <a:extLst>
              <a:ext uri="{FF2B5EF4-FFF2-40B4-BE49-F238E27FC236}">
                <a16:creationId xmlns:a16="http://schemas.microsoft.com/office/drawing/2014/main" id="{0958337D-1E5A-C44B-4CB9-DAEFDABDB438}"/>
              </a:ext>
            </a:extLst>
          </p:cNvPr>
          <p:cNvGrpSpPr/>
          <p:nvPr/>
        </p:nvGrpSpPr>
        <p:grpSpPr>
          <a:xfrm>
            <a:off x="6264326" y="1759613"/>
            <a:ext cx="2175416" cy="3507771"/>
            <a:chOff x="4016837" y="1726833"/>
            <a:chExt cx="2175416" cy="3507771"/>
          </a:xfrm>
        </p:grpSpPr>
        <p:sp>
          <p:nvSpPr>
            <p:cNvPr id="35" name="Rectangle 34">
              <a:extLst>
                <a:ext uri="{FF2B5EF4-FFF2-40B4-BE49-F238E27FC236}">
                  <a16:creationId xmlns:a16="http://schemas.microsoft.com/office/drawing/2014/main" id="{A9091697-EA2D-1DD2-DAC8-74120543EDF6}"/>
                </a:ext>
              </a:extLst>
            </p:cNvPr>
            <p:cNvSpPr/>
            <p:nvPr/>
          </p:nvSpPr>
          <p:spPr>
            <a:xfrm>
              <a:off x="4016837" y="1726833"/>
              <a:ext cx="2175416" cy="3507771"/>
            </a:xfrm>
            <a:prstGeom prst="rect">
              <a:avLst/>
            </a:prstGeom>
            <a:solidFill>
              <a:schemeClr val="tx1"/>
            </a:solid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endParaRPr lang="en-US" sz="1600" dirty="0">
                <a:solidFill>
                  <a:srgbClr val="FF4F8B"/>
                </a:solidFill>
              </a:endParaRPr>
            </a:p>
          </p:txBody>
        </p:sp>
        <p:pic>
          <p:nvPicPr>
            <p:cNvPr id="36" name="Graphic 54">
              <a:extLst>
                <a:ext uri="{FF2B5EF4-FFF2-40B4-BE49-F238E27FC236}">
                  <a16:creationId xmlns:a16="http://schemas.microsoft.com/office/drawing/2014/main" id="{D232BB83-33AF-0242-8775-D3456C4E03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2693" y="1741057"/>
              <a:ext cx="339560" cy="339560"/>
            </a:xfrm>
            <a:prstGeom prst="rect">
              <a:avLst/>
            </a:prstGeom>
          </p:spPr>
        </p:pic>
        <p:pic>
          <p:nvPicPr>
            <p:cNvPr id="37" name="Picture 36">
              <a:extLst>
                <a:ext uri="{FF2B5EF4-FFF2-40B4-BE49-F238E27FC236}">
                  <a16:creationId xmlns:a16="http://schemas.microsoft.com/office/drawing/2014/main" id="{56CC9077-C153-38E4-2143-4DDE5F18A2C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03673" y="1891150"/>
              <a:ext cx="1851252" cy="3117580"/>
            </a:xfrm>
            <a:prstGeom prst="rect">
              <a:avLst/>
            </a:prstGeom>
          </p:spPr>
        </p:pic>
      </p:grpSp>
      <p:cxnSp>
        <p:nvCxnSpPr>
          <p:cNvPr id="38" name="Straight Arrow Connector 37" descr="Right pointing horizontal arrow.">
            <a:extLst>
              <a:ext uri="{FF2B5EF4-FFF2-40B4-BE49-F238E27FC236}">
                <a16:creationId xmlns:a16="http://schemas.microsoft.com/office/drawing/2014/main" id="{7543C6FA-CF4E-6174-3820-B5FB397221FB}"/>
              </a:ext>
            </a:extLst>
          </p:cNvPr>
          <p:cNvCxnSpPr>
            <a:cxnSpLocks/>
          </p:cNvCxnSpPr>
          <p:nvPr/>
        </p:nvCxnSpPr>
        <p:spPr>
          <a:xfrm>
            <a:off x="6096000" y="1453468"/>
            <a:ext cx="0" cy="5115964"/>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45" name="Graphic 39">
            <a:extLst>
              <a:ext uri="{FF2B5EF4-FFF2-40B4-BE49-F238E27FC236}">
                <a16:creationId xmlns:a16="http://schemas.microsoft.com/office/drawing/2014/main" id="{5EAEA2FD-79A1-48DA-E475-2B43DFD121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35332" y="2443273"/>
            <a:ext cx="620860" cy="620860"/>
          </a:xfrm>
          <a:prstGeom prst="rect">
            <a:avLst/>
          </a:prstGeom>
        </p:spPr>
      </p:pic>
      <p:sp>
        <p:nvSpPr>
          <p:cNvPr id="50" name="TextBox 27">
            <a:extLst>
              <a:ext uri="{FF2B5EF4-FFF2-40B4-BE49-F238E27FC236}">
                <a16:creationId xmlns:a16="http://schemas.microsoft.com/office/drawing/2014/main" id="{4CB1E0DD-4488-D86B-7D92-E91FB6AF9DC9}"/>
              </a:ext>
            </a:extLst>
          </p:cNvPr>
          <p:cNvSpPr txBox="1">
            <a:spLocks noChangeArrowheads="1"/>
          </p:cNvSpPr>
          <p:nvPr/>
        </p:nvSpPr>
        <p:spPr bwMode="auto">
          <a:xfrm>
            <a:off x="10996015" y="4405623"/>
            <a:ext cx="1134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cs typeface="Arial" panose="020B0604020202020204" pitchFamily="34" charset="0"/>
              </a:rPr>
              <a:t>Legacy or 3</a:t>
            </a:r>
            <a:r>
              <a:rPr lang="en-US" altLang="en-US" sz="1400" baseline="30000" dirty="0">
                <a:latin typeface="+mn-lt"/>
                <a:cs typeface="Arial" panose="020B0604020202020204" pitchFamily="34" charset="0"/>
              </a:rPr>
              <a:t>rd</a:t>
            </a:r>
            <a:r>
              <a:rPr lang="en-US" altLang="en-US" sz="1400" dirty="0">
                <a:latin typeface="+mn-lt"/>
                <a:cs typeface="Arial" panose="020B0604020202020204" pitchFamily="34" charset="0"/>
              </a:rPr>
              <a:t> party App</a:t>
            </a:r>
          </a:p>
        </p:txBody>
      </p:sp>
      <p:cxnSp>
        <p:nvCxnSpPr>
          <p:cNvPr id="51" name="Straight Arrow Connector 50" descr="Right pointing horizontal arrow.">
            <a:extLst>
              <a:ext uri="{FF2B5EF4-FFF2-40B4-BE49-F238E27FC236}">
                <a16:creationId xmlns:a16="http://schemas.microsoft.com/office/drawing/2014/main" id="{328A8E49-72C5-89DB-3357-74464ACC3C8B}"/>
              </a:ext>
            </a:extLst>
          </p:cNvPr>
          <p:cNvCxnSpPr>
            <a:cxnSpLocks/>
          </p:cNvCxnSpPr>
          <p:nvPr/>
        </p:nvCxnSpPr>
        <p:spPr>
          <a:xfrm>
            <a:off x="8439742" y="2476874"/>
            <a:ext cx="724454"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A0A0EF-E182-8DE0-2407-79675F313208}"/>
              </a:ext>
            </a:extLst>
          </p:cNvPr>
          <p:cNvSpPr txBox="1"/>
          <p:nvPr/>
        </p:nvSpPr>
        <p:spPr>
          <a:xfrm>
            <a:off x="8608067" y="1525503"/>
            <a:ext cx="744272" cy="369332"/>
          </a:xfrm>
          <a:prstGeom prst="rect">
            <a:avLst/>
          </a:prstGeom>
          <a:noFill/>
        </p:spPr>
        <p:txBody>
          <a:bodyPr wrap="square" lIns="0" rIns="0" rtlCol="0">
            <a:spAutoFit/>
          </a:bodyPr>
          <a:lstStyle/>
          <a:p>
            <a:pPr algn="l"/>
            <a:r>
              <a:rPr lang="en-GB" dirty="0"/>
              <a:t>Task</a:t>
            </a:r>
          </a:p>
        </p:txBody>
      </p:sp>
      <p:pic>
        <p:nvPicPr>
          <p:cNvPr id="53" name="Graphic 44">
            <a:extLst>
              <a:ext uri="{FF2B5EF4-FFF2-40B4-BE49-F238E27FC236}">
                <a16:creationId xmlns:a16="http://schemas.microsoft.com/office/drawing/2014/main" id="{F1CF65EC-FD09-E801-CF8B-6F0D08C082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5028" y="2301641"/>
            <a:ext cx="609600" cy="609600"/>
          </a:xfrm>
          <a:prstGeom prst="rect">
            <a:avLst/>
          </a:prstGeom>
        </p:spPr>
      </p:pic>
      <p:pic>
        <p:nvPicPr>
          <p:cNvPr id="54" name="Graphic 41">
            <a:extLst>
              <a:ext uri="{FF2B5EF4-FFF2-40B4-BE49-F238E27FC236}">
                <a16:creationId xmlns:a16="http://schemas.microsoft.com/office/drawing/2014/main" id="{5DBB0EBD-689A-C585-1021-C8A7819F7B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11770" y="3474870"/>
            <a:ext cx="609600" cy="609600"/>
          </a:xfrm>
          <a:prstGeom prst="rect">
            <a:avLst/>
          </a:prstGeom>
        </p:spPr>
      </p:pic>
      <p:sp>
        <p:nvSpPr>
          <p:cNvPr id="58" name="Rectangle 57" descr="Generic group dashed.">
            <a:extLst>
              <a:ext uri="{FF2B5EF4-FFF2-40B4-BE49-F238E27FC236}">
                <a16:creationId xmlns:a16="http://schemas.microsoft.com/office/drawing/2014/main" id="{F099A2CE-880C-7A2F-F8F0-A1B3F4B41169}"/>
              </a:ext>
            </a:extLst>
          </p:cNvPr>
          <p:cNvSpPr/>
          <p:nvPr/>
        </p:nvSpPr>
        <p:spPr>
          <a:xfrm>
            <a:off x="9164196" y="1810690"/>
            <a:ext cx="904748" cy="2786017"/>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cs typeface="Arial" panose="020B0604020202020204" pitchFamily="34" charset="0"/>
              </a:rPr>
              <a:t>Task</a:t>
            </a:r>
          </a:p>
        </p:txBody>
      </p:sp>
      <p:sp>
        <p:nvSpPr>
          <p:cNvPr id="63" name="Rectangle 62" descr="Generic group dashed.">
            <a:extLst>
              <a:ext uri="{FF2B5EF4-FFF2-40B4-BE49-F238E27FC236}">
                <a16:creationId xmlns:a16="http://schemas.microsoft.com/office/drawing/2014/main" id="{8D3B9FCC-5891-798D-A08B-29C207831F10}"/>
              </a:ext>
            </a:extLst>
          </p:cNvPr>
          <p:cNvSpPr/>
          <p:nvPr/>
        </p:nvSpPr>
        <p:spPr>
          <a:xfrm>
            <a:off x="11101506" y="1816644"/>
            <a:ext cx="903452" cy="3541419"/>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cs typeface="Arial" panose="020B0604020202020204" pitchFamily="34" charset="0"/>
              </a:rPr>
              <a:t>Worker</a:t>
            </a:r>
          </a:p>
        </p:txBody>
      </p:sp>
      <p:sp>
        <p:nvSpPr>
          <p:cNvPr id="64" name="TextBox 27">
            <a:extLst>
              <a:ext uri="{FF2B5EF4-FFF2-40B4-BE49-F238E27FC236}">
                <a16:creationId xmlns:a16="http://schemas.microsoft.com/office/drawing/2014/main" id="{BB14C2F8-1119-B2AF-AA87-B8BBCC56C3A9}"/>
              </a:ext>
            </a:extLst>
          </p:cNvPr>
          <p:cNvSpPr txBox="1">
            <a:spLocks noChangeArrowheads="1"/>
          </p:cNvSpPr>
          <p:nvPr/>
        </p:nvSpPr>
        <p:spPr bwMode="auto">
          <a:xfrm>
            <a:off x="11007685" y="3063910"/>
            <a:ext cx="1134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cs typeface="Arial" panose="020B0604020202020204" pitchFamily="34" charset="0"/>
              </a:rPr>
              <a:t>Human</a:t>
            </a:r>
          </a:p>
        </p:txBody>
      </p:sp>
      <p:pic>
        <p:nvPicPr>
          <p:cNvPr id="65" name="Graphic 10" descr="Servers resource icon for the General Icons category.">
            <a:extLst>
              <a:ext uri="{FF2B5EF4-FFF2-40B4-BE49-F238E27FC236}">
                <a16:creationId xmlns:a16="http://schemas.microsoft.com/office/drawing/2014/main" id="{7F25F011-5B8D-6F41-318E-C125BD71408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275964" y="3822410"/>
            <a:ext cx="612874" cy="61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 name="Straight Arrow Connector 66" descr="Right pointing horizontal arrow.">
            <a:extLst>
              <a:ext uri="{FF2B5EF4-FFF2-40B4-BE49-F238E27FC236}">
                <a16:creationId xmlns:a16="http://schemas.microsoft.com/office/drawing/2014/main" id="{D1AD3FE6-DE60-F11A-596A-BB095881E8B4}"/>
              </a:ext>
            </a:extLst>
          </p:cNvPr>
          <p:cNvCxnSpPr>
            <a:cxnSpLocks/>
          </p:cNvCxnSpPr>
          <p:nvPr/>
        </p:nvCxnSpPr>
        <p:spPr>
          <a:xfrm>
            <a:off x="10068944" y="3228301"/>
            <a:ext cx="1027752" cy="0"/>
          </a:xfrm>
          <a:prstGeom prst="straightConnector1">
            <a:avLst/>
          </a:prstGeom>
          <a:ln w="15875">
            <a:solidFill>
              <a:srgbClr val="9BA7B6"/>
            </a:solidFill>
            <a:headEnd type="triangle" w="med" len="sm"/>
            <a:tailEnd type="arrow" w="med" len="sm"/>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E22B8F-7909-7B63-6336-948C0F33BC5B}"/>
              </a:ext>
            </a:extLst>
          </p:cNvPr>
          <p:cNvSpPr txBox="1"/>
          <p:nvPr/>
        </p:nvSpPr>
        <p:spPr>
          <a:xfrm>
            <a:off x="10132089" y="2303671"/>
            <a:ext cx="1000094" cy="877163"/>
          </a:xfrm>
          <a:prstGeom prst="rect">
            <a:avLst/>
          </a:prstGeom>
          <a:noFill/>
        </p:spPr>
        <p:txBody>
          <a:bodyPr wrap="square" lIns="0" rIns="0" rtlCol="0">
            <a:spAutoFit/>
          </a:bodyPr>
          <a:lstStyle/>
          <a:p>
            <a:pPr algn="l"/>
            <a:r>
              <a:rPr lang="en-GB" sz="1700" dirty="0"/>
              <a:t>Review, Approve, Execute</a:t>
            </a:r>
          </a:p>
        </p:txBody>
      </p:sp>
      <p:cxnSp>
        <p:nvCxnSpPr>
          <p:cNvPr id="72" name="Straight Arrow Connector 71" descr="Right pointing horizontal arrow.">
            <a:extLst>
              <a:ext uri="{FF2B5EF4-FFF2-40B4-BE49-F238E27FC236}">
                <a16:creationId xmlns:a16="http://schemas.microsoft.com/office/drawing/2014/main" id="{040E5C43-7159-1038-21C2-CED3902EEC06}"/>
              </a:ext>
            </a:extLst>
          </p:cNvPr>
          <p:cNvCxnSpPr>
            <a:cxnSpLocks/>
          </p:cNvCxnSpPr>
          <p:nvPr/>
        </p:nvCxnSpPr>
        <p:spPr>
          <a:xfrm>
            <a:off x="8452111" y="4703496"/>
            <a:ext cx="2621738" cy="0"/>
          </a:xfrm>
          <a:prstGeom prst="straightConnector1">
            <a:avLst/>
          </a:prstGeom>
          <a:ln w="15875">
            <a:solidFill>
              <a:srgbClr val="9BA7B6"/>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57107AB9-4874-53AC-6FB6-3BA65EDD1FD8}"/>
              </a:ext>
            </a:extLst>
          </p:cNvPr>
          <p:cNvSpPr txBox="1"/>
          <p:nvPr/>
        </p:nvSpPr>
        <p:spPr>
          <a:xfrm>
            <a:off x="8932543" y="4724116"/>
            <a:ext cx="1810326" cy="369332"/>
          </a:xfrm>
          <a:prstGeom prst="rect">
            <a:avLst/>
          </a:prstGeom>
          <a:noFill/>
        </p:spPr>
        <p:txBody>
          <a:bodyPr wrap="square" lIns="0" rIns="0" rtlCol="0">
            <a:spAutoFit/>
          </a:bodyPr>
          <a:lstStyle/>
          <a:p>
            <a:pPr algn="l"/>
            <a:r>
              <a:rPr lang="en-GB" dirty="0" err="1"/>
              <a:t>SendTaskSuccess</a:t>
            </a:r>
            <a:endParaRPr lang="en-GB" dirty="0"/>
          </a:p>
        </p:txBody>
      </p:sp>
      <p:sp>
        <p:nvSpPr>
          <p:cNvPr id="80" name="TextBox 79">
            <a:extLst>
              <a:ext uri="{FF2B5EF4-FFF2-40B4-BE49-F238E27FC236}">
                <a16:creationId xmlns:a16="http://schemas.microsoft.com/office/drawing/2014/main" id="{7F98B9DC-23ED-B84A-7A00-7BDF72E6F8E9}"/>
              </a:ext>
            </a:extLst>
          </p:cNvPr>
          <p:cNvSpPr txBox="1"/>
          <p:nvPr/>
        </p:nvSpPr>
        <p:spPr>
          <a:xfrm>
            <a:off x="6271130" y="5627323"/>
            <a:ext cx="5854545" cy="666977"/>
          </a:xfrm>
          <a:prstGeom prst="rect">
            <a:avLst/>
          </a:prstGeom>
          <a:noFill/>
        </p:spPr>
        <p:txBody>
          <a:bodyPr wrap="square" rtlCol="0">
            <a:spAutoFit/>
          </a:bodyPr>
          <a:lstStyle/>
          <a:p>
            <a:pPr algn="ctr"/>
            <a:r>
              <a:rPr lang="en-US" sz="1867" dirty="0">
                <a:latin typeface="Amazon Ember" charset="0"/>
                <a:ea typeface="Amazon Ember" charset="0"/>
                <a:cs typeface="Amazon Ember" charset="0"/>
              </a:rPr>
              <a:t>Step Function </a:t>
            </a:r>
            <a:r>
              <a:rPr lang="en-US" sz="1867" i="1" dirty="0">
                <a:latin typeface="Amazon Ember" charset="0"/>
                <a:ea typeface="Amazon Ember" charset="0"/>
                <a:cs typeface="Amazon Ember" charset="0"/>
              </a:rPr>
              <a:t>pushes</a:t>
            </a:r>
            <a:r>
              <a:rPr lang="en-US" sz="1867" dirty="0">
                <a:latin typeface="Amazon Ember" charset="0"/>
                <a:ea typeface="Amazon Ember" charset="0"/>
                <a:cs typeface="Amazon Ember" charset="0"/>
              </a:rPr>
              <a:t> tasks. You can implement Heartbeat. Workers are usually external systems.</a:t>
            </a:r>
          </a:p>
        </p:txBody>
      </p:sp>
      <p:sp>
        <p:nvSpPr>
          <p:cNvPr id="83" name="TextBox 6">
            <a:extLst>
              <a:ext uri="{FF2B5EF4-FFF2-40B4-BE49-F238E27FC236}">
                <a16:creationId xmlns:a16="http://schemas.microsoft.com/office/drawing/2014/main" id="{D2D07644-C32B-F01A-91C4-712B82A1CC44}"/>
              </a:ext>
            </a:extLst>
          </p:cNvPr>
          <p:cNvSpPr txBox="1">
            <a:spLocks noChangeArrowheads="1"/>
          </p:cNvSpPr>
          <p:nvPr/>
        </p:nvSpPr>
        <p:spPr bwMode="auto">
          <a:xfrm>
            <a:off x="9012590" y="2920140"/>
            <a:ext cx="1234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rial" panose="020B0604020202020204" pitchFamily="34" charset="0"/>
              </a:rPr>
              <a:t>AWS Lambda</a:t>
            </a:r>
          </a:p>
        </p:txBody>
      </p:sp>
      <p:sp>
        <p:nvSpPr>
          <p:cNvPr id="84" name="TextBox 6">
            <a:extLst>
              <a:ext uri="{FF2B5EF4-FFF2-40B4-BE49-F238E27FC236}">
                <a16:creationId xmlns:a16="http://schemas.microsoft.com/office/drawing/2014/main" id="{0ACD2A65-F558-98FB-B8D4-8812673B92E9}"/>
              </a:ext>
            </a:extLst>
          </p:cNvPr>
          <p:cNvSpPr txBox="1">
            <a:spLocks noChangeArrowheads="1"/>
          </p:cNvSpPr>
          <p:nvPr/>
        </p:nvSpPr>
        <p:spPr bwMode="auto">
          <a:xfrm>
            <a:off x="9131052" y="4052868"/>
            <a:ext cx="9896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mn-lt"/>
                <a:ea typeface="Amazon Ember" panose="020B0603020204020204" pitchFamily="34" charset="0"/>
                <a:cs typeface="Arial" panose="020B0604020202020204" pitchFamily="34" charset="0"/>
              </a:rPr>
              <a:t>Amazon SQS</a:t>
            </a:r>
          </a:p>
        </p:txBody>
      </p:sp>
    </p:spTree>
    <p:extLst>
      <p:ext uri="{BB962C8B-B14F-4D97-AF65-F5344CB8AC3E}">
        <p14:creationId xmlns:p14="http://schemas.microsoft.com/office/powerpoint/2010/main" val="1850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C5594-8CB1-C39E-EB07-695BA4DC67CF}"/>
              </a:ext>
            </a:extLst>
          </p:cNvPr>
          <p:cNvSpPr>
            <a:spLocks noGrp="1"/>
          </p:cNvSpPr>
          <p:nvPr>
            <p:ph type="title"/>
          </p:nvPr>
        </p:nvSpPr>
        <p:spPr/>
        <p:txBody>
          <a:bodyPr/>
          <a:lstStyle/>
          <a:p>
            <a:r>
              <a:rPr lang="en-GB" dirty="0" err="1"/>
              <a:t>GenAI</a:t>
            </a:r>
            <a:r>
              <a:rPr lang="en-GB" dirty="0"/>
              <a:t> Use Case</a:t>
            </a:r>
          </a:p>
        </p:txBody>
      </p:sp>
      <p:sp>
        <p:nvSpPr>
          <p:cNvPr id="3" name="Text Placeholder 2">
            <a:extLst>
              <a:ext uri="{FF2B5EF4-FFF2-40B4-BE49-F238E27FC236}">
                <a16:creationId xmlns:a16="http://schemas.microsoft.com/office/drawing/2014/main" id="{353CA8F0-2D3F-23A4-B71F-282DC3FF1F4C}"/>
              </a:ext>
            </a:extLst>
          </p:cNvPr>
          <p:cNvSpPr>
            <a:spLocks noGrp="1"/>
          </p:cNvSpPr>
          <p:nvPr>
            <p:ph type="body" sz="quarter" idx="10"/>
          </p:nvPr>
        </p:nvSpPr>
        <p:spPr/>
        <p:txBody>
          <a:bodyPr/>
          <a:lstStyle/>
          <a:p>
            <a:r>
              <a:rPr lang="en-GB" dirty="0"/>
              <a:t>Generating Video description, title, tags (Before </a:t>
            </a:r>
            <a:r>
              <a:rPr lang="en-GB" dirty="0" err="1"/>
              <a:t>re:Invent</a:t>
            </a:r>
            <a:r>
              <a:rPr lang="en-GB" dirty="0"/>
              <a:t> 2023)</a:t>
            </a:r>
          </a:p>
        </p:txBody>
      </p:sp>
      <p:sp>
        <p:nvSpPr>
          <p:cNvPr id="4" name="Slide Number Placeholder 3">
            <a:extLst>
              <a:ext uri="{FF2B5EF4-FFF2-40B4-BE49-F238E27FC236}">
                <a16:creationId xmlns:a16="http://schemas.microsoft.com/office/drawing/2014/main" id="{05335228-EC29-2C7B-9292-ADF51495D066}"/>
              </a:ext>
            </a:extLst>
          </p:cNvPr>
          <p:cNvSpPr>
            <a:spLocks noGrp="1"/>
          </p:cNvSpPr>
          <p:nvPr>
            <p:ph type="sldNum" sz="quarter" idx="13"/>
          </p:nvPr>
        </p:nvSpPr>
        <p:spPr/>
        <p:txBody>
          <a:bodyPr/>
          <a:lstStyle/>
          <a:p>
            <a:fld id="{EB4B8DE2-A4E8-46E4-8BBF-D75455EFF32C}" type="slidenum">
              <a:rPr lang="en-US" smtClean="0"/>
              <a:pPr/>
              <a:t>54</a:t>
            </a:fld>
            <a:endParaRPr lang="en-US"/>
          </a:p>
        </p:txBody>
      </p:sp>
      <p:pic>
        <p:nvPicPr>
          <p:cNvPr id="5" name="Picture 4">
            <a:extLst>
              <a:ext uri="{FF2B5EF4-FFF2-40B4-BE49-F238E27FC236}">
                <a16:creationId xmlns:a16="http://schemas.microsoft.com/office/drawing/2014/main" id="{61EEE00A-230E-8338-D2E1-9D11807F7C0F}"/>
              </a:ext>
            </a:extLst>
          </p:cNvPr>
          <p:cNvPicPr>
            <a:picLocks noChangeAspect="1"/>
          </p:cNvPicPr>
          <p:nvPr/>
        </p:nvPicPr>
        <p:blipFill>
          <a:blip r:embed="rId3"/>
          <a:stretch>
            <a:fillRect/>
          </a:stretch>
        </p:blipFill>
        <p:spPr>
          <a:xfrm>
            <a:off x="4419600" y="1743495"/>
            <a:ext cx="6972925" cy="4603220"/>
          </a:xfrm>
          <a:prstGeom prst="rect">
            <a:avLst/>
          </a:prstGeom>
        </p:spPr>
      </p:pic>
      <p:pic>
        <p:nvPicPr>
          <p:cNvPr id="6" name="Picture 5">
            <a:extLst>
              <a:ext uri="{FF2B5EF4-FFF2-40B4-BE49-F238E27FC236}">
                <a16:creationId xmlns:a16="http://schemas.microsoft.com/office/drawing/2014/main" id="{2CD9526C-24F4-4B76-B15D-D902F0FF3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14500"/>
            <a:ext cx="2463384" cy="4367746"/>
          </a:xfrm>
          <a:prstGeom prst="rect">
            <a:avLst/>
          </a:prstGeom>
        </p:spPr>
      </p:pic>
      <p:sp>
        <p:nvSpPr>
          <p:cNvPr id="7" name="Right Arrow 6">
            <a:extLst>
              <a:ext uri="{FF2B5EF4-FFF2-40B4-BE49-F238E27FC236}">
                <a16:creationId xmlns:a16="http://schemas.microsoft.com/office/drawing/2014/main" id="{BCB3F990-80CC-6223-7D50-B39A5DBC1833}"/>
              </a:ext>
            </a:extLst>
          </p:cNvPr>
          <p:cNvSpPr/>
          <p:nvPr/>
        </p:nvSpPr>
        <p:spPr>
          <a:xfrm>
            <a:off x="2648724" y="2906852"/>
            <a:ext cx="1770876" cy="1275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768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C5594-8CB1-C39E-EB07-695BA4DC67CF}"/>
              </a:ext>
            </a:extLst>
          </p:cNvPr>
          <p:cNvSpPr>
            <a:spLocks noGrp="1"/>
          </p:cNvSpPr>
          <p:nvPr>
            <p:ph type="title"/>
          </p:nvPr>
        </p:nvSpPr>
        <p:spPr/>
        <p:txBody>
          <a:bodyPr/>
          <a:lstStyle/>
          <a:p>
            <a:r>
              <a:rPr lang="en-GB" dirty="0" err="1"/>
              <a:t>GenAI</a:t>
            </a:r>
            <a:r>
              <a:rPr lang="en-GB" dirty="0"/>
              <a:t> Use Case</a:t>
            </a:r>
          </a:p>
        </p:txBody>
      </p:sp>
      <p:sp>
        <p:nvSpPr>
          <p:cNvPr id="3" name="Text Placeholder 2">
            <a:extLst>
              <a:ext uri="{FF2B5EF4-FFF2-40B4-BE49-F238E27FC236}">
                <a16:creationId xmlns:a16="http://schemas.microsoft.com/office/drawing/2014/main" id="{353CA8F0-2D3F-23A4-B71F-282DC3FF1F4C}"/>
              </a:ext>
            </a:extLst>
          </p:cNvPr>
          <p:cNvSpPr>
            <a:spLocks noGrp="1"/>
          </p:cNvSpPr>
          <p:nvPr>
            <p:ph type="body" sz="quarter" idx="10"/>
          </p:nvPr>
        </p:nvSpPr>
        <p:spPr/>
        <p:txBody>
          <a:bodyPr/>
          <a:lstStyle/>
          <a:p>
            <a:r>
              <a:rPr lang="en-GB" dirty="0"/>
              <a:t>Generating Video description, title, tags (After </a:t>
            </a:r>
            <a:r>
              <a:rPr lang="en-GB" dirty="0" err="1"/>
              <a:t>re:Invent</a:t>
            </a:r>
            <a:r>
              <a:rPr lang="en-GB" dirty="0"/>
              <a:t> 2023)</a:t>
            </a:r>
          </a:p>
        </p:txBody>
      </p:sp>
      <p:sp>
        <p:nvSpPr>
          <p:cNvPr id="4" name="Slide Number Placeholder 3">
            <a:extLst>
              <a:ext uri="{FF2B5EF4-FFF2-40B4-BE49-F238E27FC236}">
                <a16:creationId xmlns:a16="http://schemas.microsoft.com/office/drawing/2014/main" id="{05335228-EC29-2C7B-9292-ADF51495D066}"/>
              </a:ext>
            </a:extLst>
          </p:cNvPr>
          <p:cNvSpPr>
            <a:spLocks noGrp="1"/>
          </p:cNvSpPr>
          <p:nvPr>
            <p:ph type="sldNum" sz="quarter" idx="13"/>
          </p:nvPr>
        </p:nvSpPr>
        <p:spPr/>
        <p:txBody>
          <a:bodyPr/>
          <a:lstStyle/>
          <a:p>
            <a:fld id="{EB4B8DE2-A4E8-46E4-8BBF-D75455EFF32C}" type="slidenum">
              <a:rPr lang="en-US" smtClean="0"/>
              <a:pPr/>
              <a:t>55</a:t>
            </a:fld>
            <a:endParaRPr lang="en-US"/>
          </a:p>
        </p:txBody>
      </p:sp>
      <p:pic>
        <p:nvPicPr>
          <p:cNvPr id="8" name="Picture 7">
            <a:extLst>
              <a:ext uri="{FF2B5EF4-FFF2-40B4-BE49-F238E27FC236}">
                <a16:creationId xmlns:a16="http://schemas.microsoft.com/office/drawing/2014/main" id="{26366E5D-322F-5047-87C8-785C4E1AD8E9}"/>
              </a:ext>
            </a:extLst>
          </p:cNvPr>
          <p:cNvPicPr>
            <a:picLocks noChangeAspect="1"/>
          </p:cNvPicPr>
          <p:nvPr/>
        </p:nvPicPr>
        <p:blipFill>
          <a:blip r:embed="rId3"/>
          <a:stretch>
            <a:fillRect/>
          </a:stretch>
        </p:blipFill>
        <p:spPr>
          <a:xfrm>
            <a:off x="5601800" y="2061032"/>
            <a:ext cx="3327400" cy="3352800"/>
          </a:xfrm>
          <a:prstGeom prst="rect">
            <a:avLst/>
          </a:prstGeom>
        </p:spPr>
      </p:pic>
      <p:pic>
        <p:nvPicPr>
          <p:cNvPr id="9" name="Picture 8">
            <a:extLst>
              <a:ext uri="{FF2B5EF4-FFF2-40B4-BE49-F238E27FC236}">
                <a16:creationId xmlns:a16="http://schemas.microsoft.com/office/drawing/2014/main" id="{B83799AB-1CE4-C785-63A3-C20CEA9CB02A}"/>
              </a:ext>
            </a:extLst>
          </p:cNvPr>
          <p:cNvPicPr>
            <a:picLocks noChangeAspect="1"/>
          </p:cNvPicPr>
          <p:nvPr/>
        </p:nvPicPr>
        <p:blipFill>
          <a:blip r:embed="rId4"/>
          <a:stretch>
            <a:fillRect/>
          </a:stretch>
        </p:blipFill>
        <p:spPr>
          <a:xfrm>
            <a:off x="1697452" y="1714500"/>
            <a:ext cx="2333852" cy="4450039"/>
          </a:xfrm>
          <a:prstGeom prst="rect">
            <a:avLst/>
          </a:prstGeom>
        </p:spPr>
      </p:pic>
      <p:sp>
        <p:nvSpPr>
          <p:cNvPr id="7" name="Right Arrow 6">
            <a:extLst>
              <a:ext uri="{FF2B5EF4-FFF2-40B4-BE49-F238E27FC236}">
                <a16:creationId xmlns:a16="http://schemas.microsoft.com/office/drawing/2014/main" id="{BCB3F990-80CC-6223-7D50-B39A5DBC1833}"/>
              </a:ext>
            </a:extLst>
          </p:cNvPr>
          <p:cNvSpPr/>
          <p:nvPr/>
        </p:nvSpPr>
        <p:spPr>
          <a:xfrm>
            <a:off x="3738328" y="2935022"/>
            <a:ext cx="1770876" cy="1275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36510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609600" y="3050435"/>
            <a:ext cx="7823200" cy="757130"/>
          </a:xfrm>
        </p:spPr>
        <p:txBody>
          <a:bodyPr/>
          <a:lstStyle/>
          <a:p>
            <a:r>
              <a:rPr lang="en-US" dirty="0"/>
              <a:t>State machine data</a:t>
            </a:r>
          </a:p>
        </p:txBody>
      </p:sp>
      <p:sp>
        <p:nvSpPr>
          <p:cNvPr id="3" name="Title 1">
            <a:extLst>
              <a:ext uri="{FF2B5EF4-FFF2-40B4-BE49-F238E27FC236}">
                <a16:creationId xmlns:a16="http://schemas.microsoft.com/office/drawing/2014/main" id="{F3C10742-CAA1-3942-6AE1-B72BAF5B7FAC}"/>
              </a:ext>
            </a:extLst>
          </p:cNvPr>
          <p:cNvSpPr txBox="1">
            <a:spLocks/>
          </p:cNvSpPr>
          <p:nvPr/>
        </p:nvSpPr>
        <p:spPr>
          <a:xfrm>
            <a:off x="609600" y="3807565"/>
            <a:ext cx="7823200" cy="4801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i="0" kern="1200" baseline="0">
                <a:solidFill>
                  <a:schemeClr val="tx1"/>
                </a:solidFill>
                <a:latin typeface="Amazon Ember Display" panose="020F0603020204020204" pitchFamily="34" charset="0"/>
                <a:ea typeface="+mj-ea"/>
                <a:cs typeface="+mj-cs"/>
              </a:defRPr>
            </a:lvl1pPr>
          </a:lstStyle>
          <a:p>
            <a:r>
              <a:rPr lang="en-US" sz="2800" dirty="0"/>
              <a:t>Input and Output Processing</a:t>
            </a:r>
          </a:p>
        </p:txBody>
      </p:sp>
    </p:spTree>
    <p:extLst>
      <p:ext uri="{BB962C8B-B14F-4D97-AF65-F5344CB8AC3E}">
        <p14:creationId xmlns:p14="http://schemas.microsoft.com/office/powerpoint/2010/main" val="144187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F76DE3-F93D-8EBF-EA22-AE3E9CC18093}"/>
              </a:ext>
            </a:extLst>
          </p:cNvPr>
          <p:cNvSpPr>
            <a:spLocks noGrp="1"/>
          </p:cNvSpPr>
          <p:nvPr>
            <p:ph type="title"/>
          </p:nvPr>
        </p:nvSpPr>
        <p:spPr/>
        <p:txBody>
          <a:bodyPr/>
          <a:lstStyle/>
          <a:p>
            <a:r>
              <a:rPr lang="en-US" dirty="0">
                <a:solidFill>
                  <a:schemeClr val="tx1"/>
                </a:solidFill>
                <a:latin typeface="Amazon Ember Regular" charset="0"/>
              </a:rPr>
              <a:t>Anatomy of a State</a:t>
            </a:r>
            <a:endParaRPr lang="en-US" dirty="0"/>
          </a:p>
        </p:txBody>
      </p:sp>
      <p:pic>
        <p:nvPicPr>
          <p:cNvPr id="2050" name="Picture 2" descr="&#10;      Input and output processing&#10;    ">
            <a:extLst>
              <a:ext uri="{FF2B5EF4-FFF2-40B4-BE49-F238E27FC236}">
                <a16:creationId xmlns:a16="http://schemas.microsoft.com/office/drawing/2014/main" id="{44996B6B-1EB0-FC36-A8B0-685128CB5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013" y="0"/>
            <a:ext cx="561498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E2A33A-F089-7142-A471-7E686FE6F6DB}"/>
              </a:ext>
            </a:extLst>
          </p:cNvPr>
          <p:cNvSpPr txBox="1"/>
          <p:nvPr/>
        </p:nvSpPr>
        <p:spPr>
          <a:xfrm>
            <a:off x="609601" y="1696282"/>
            <a:ext cx="5614986" cy="2246769"/>
          </a:xfrm>
          <a:prstGeom prst="rect">
            <a:avLst/>
          </a:prstGeom>
          <a:noFill/>
        </p:spPr>
        <p:txBody>
          <a:bodyPr wrap="square">
            <a:spAutoFit/>
          </a:bodyPr>
          <a:lstStyle/>
          <a:p>
            <a:pPr algn="l"/>
            <a:r>
              <a:rPr lang="en-GB" sz="2000" b="0" i="0" dirty="0">
                <a:effectLst/>
              </a:rPr>
              <a:t>Individual states receive JSON as input and usually pass JSON as output to the next state. Understanding how this information flows from state to state, and learning how to filter and manipulate this data, is key to effectively designing and implementing workflows in AWS Step Functions.</a:t>
            </a:r>
          </a:p>
        </p:txBody>
      </p:sp>
    </p:spTree>
    <p:extLst>
      <p:ext uri="{BB962C8B-B14F-4D97-AF65-F5344CB8AC3E}">
        <p14:creationId xmlns:p14="http://schemas.microsoft.com/office/powerpoint/2010/main" val="47813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a:xfrm>
            <a:off x="573464" y="710394"/>
            <a:ext cx="5731083" cy="535531"/>
          </a:xfrm>
        </p:spPr>
        <p:txBody>
          <a:bodyPr/>
          <a:lstStyle/>
          <a:p>
            <a:r>
              <a:rPr lang="en-US" dirty="0" err="1">
                <a:solidFill>
                  <a:schemeClr val="tx1"/>
                </a:solidFill>
              </a:rPr>
              <a:t>InputPath</a:t>
            </a:r>
            <a:endParaRPr lang="en-US" dirty="0">
              <a:solidFill>
                <a:schemeClr val="tx1"/>
              </a:solidFill>
            </a:endParaRP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3464" y="1305642"/>
            <a:ext cx="6067800" cy="2394502"/>
          </a:xfrm>
        </p:spPr>
        <p:txBody>
          <a:bodyPr/>
          <a:lstStyle/>
          <a:p>
            <a:pPr marL="0" indent="0">
              <a:buNone/>
            </a:pPr>
            <a:r>
              <a:rPr lang="en-US" sz="2400" dirty="0">
                <a:solidFill>
                  <a:schemeClr val="tx1"/>
                </a:solidFill>
              </a:rPr>
              <a:t>Use the </a:t>
            </a:r>
            <a:r>
              <a:rPr lang="en-US" sz="2400" dirty="0" err="1">
                <a:solidFill>
                  <a:schemeClr val="tx1"/>
                </a:solidFill>
              </a:rPr>
              <a:t>InputPath</a:t>
            </a:r>
            <a:r>
              <a:rPr lang="en-US" sz="2400" dirty="0">
                <a:solidFill>
                  <a:schemeClr val="tx1"/>
                </a:solidFill>
              </a:rPr>
              <a:t> filter to select a portion of the JSON state input to use. Specify which part of the JSON to use with a </a:t>
            </a:r>
            <a:r>
              <a:rPr lang="en-US" sz="2400" dirty="0" err="1">
                <a:solidFill>
                  <a:schemeClr val="tx1"/>
                </a:solidFill>
              </a:rPr>
              <a:t>JSONPath</a:t>
            </a:r>
            <a:r>
              <a:rPr lang="en-US" sz="2400" dirty="0">
                <a:solidFill>
                  <a:schemeClr val="tx1"/>
                </a:solidFill>
              </a:rPr>
              <a:t> expression.</a:t>
            </a:r>
          </a:p>
          <a:p>
            <a:pPr marL="0" indent="0">
              <a:buNone/>
            </a:pPr>
            <a:r>
              <a:rPr lang="en-US" sz="2400" dirty="0">
                <a:solidFill>
                  <a:schemeClr val="tx1"/>
                </a:solidFill>
              </a:rPr>
              <a:t>If not provided, state gets raw input, as-is.</a:t>
            </a:r>
          </a:p>
          <a:p>
            <a:pPr marL="0" indent="0">
              <a:buNone/>
            </a:pPr>
            <a:r>
              <a:rPr lang="en-US" sz="2400" dirty="0">
                <a:solidFill>
                  <a:schemeClr val="tx1"/>
                </a:solidFill>
              </a:rPr>
              <a:t>If null, state gets an empty JSON {}.</a:t>
            </a:r>
          </a:p>
        </p:txBody>
      </p:sp>
      <p:sp>
        <p:nvSpPr>
          <p:cNvPr id="5" name="Rectangle 4">
            <a:extLst>
              <a:ext uri="{FF2B5EF4-FFF2-40B4-BE49-F238E27FC236}">
                <a16:creationId xmlns:a16="http://schemas.microsoft.com/office/drawing/2014/main" id="{745218DD-B346-AD42-B9CE-7E9BFDF5C3EB}"/>
              </a:ext>
            </a:extLst>
          </p:cNvPr>
          <p:cNvSpPr/>
          <p:nvPr/>
        </p:nvSpPr>
        <p:spPr>
          <a:xfrm>
            <a:off x="573464" y="4339871"/>
            <a:ext cx="2815307" cy="1118511"/>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a:t>
            </a:r>
          </a:p>
          <a:p>
            <a:r>
              <a:rPr lang="en-US" sz="1667" dirty="0"/>
              <a:t>  </a:t>
            </a:r>
            <a:r>
              <a:rPr lang="en-US" sz="1667" dirty="0">
                <a:solidFill>
                  <a:srgbClr val="007700"/>
                </a:solidFill>
              </a:rPr>
              <a:t>"title"</a:t>
            </a:r>
            <a:r>
              <a:rPr lang="en-US" sz="1667" dirty="0">
                <a:solidFill>
                  <a:schemeClr val="bg1"/>
                </a:solidFill>
              </a:rPr>
              <a:t>: "Numbers to add", </a:t>
            </a:r>
          </a:p>
          <a:p>
            <a:r>
              <a:rPr lang="en-US" sz="1667" dirty="0">
                <a:solidFill>
                  <a:srgbClr val="007700"/>
                </a:solidFill>
              </a:rPr>
              <a:t>  "numbers"</a:t>
            </a:r>
            <a:r>
              <a:rPr lang="en-US" sz="1667" dirty="0">
                <a:solidFill>
                  <a:schemeClr val="bg1"/>
                </a:solidFill>
              </a:rPr>
              <a:t>: [ </a:t>
            </a:r>
            <a:r>
              <a:rPr lang="en-US" sz="1667" b="1" dirty="0">
                <a:solidFill>
                  <a:srgbClr val="0000DD"/>
                </a:solidFill>
              </a:rPr>
              <a:t>3</a:t>
            </a:r>
            <a:r>
              <a:rPr lang="en-US" sz="1667" dirty="0">
                <a:solidFill>
                  <a:schemeClr val="bg1"/>
                </a:solidFill>
              </a:rPr>
              <a:t>, </a:t>
            </a:r>
            <a:r>
              <a:rPr lang="en-US" sz="1667" b="1" dirty="0">
                <a:solidFill>
                  <a:srgbClr val="0000DD"/>
                </a:solidFill>
              </a:rPr>
              <a:t>4</a:t>
            </a:r>
            <a:r>
              <a:rPr lang="en-US" sz="1667" dirty="0">
                <a:solidFill>
                  <a:schemeClr val="bg1"/>
                </a:solidFill>
              </a:rPr>
              <a:t> ] </a:t>
            </a:r>
          </a:p>
          <a:p>
            <a:r>
              <a:rPr lang="en-US" sz="1667" dirty="0">
                <a:solidFill>
                  <a:schemeClr val="bg1"/>
                </a:solidFill>
              </a:rPr>
              <a:t>}</a:t>
            </a:r>
          </a:p>
        </p:txBody>
      </p:sp>
      <p:sp>
        <p:nvSpPr>
          <p:cNvPr id="6" name="Rectangle 5">
            <a:extLst>
              <a:ext uri="{FF2B5EF4-FFF2-40B4-BE49-F238E27FC236}">
                <a16:creationId xmlns:a16="http://schemas.microsoft.com/office/drawing/2014/main" id="{F31E9FD3-ACB1-934E-B0F6-C6143486A975}"/>
              </a:ext>
            </a:extLst>
          </p:cNvPr>
          <p:cNvSpPr/>
          <p:nvPr/>
        </p:nvSpPr>
        <p:spPr>
          <a:xfrm>
            <a:off x="3825957" y="4724687"/>
            <a:ext cx="2815307" cy="348878"/>
          </a:xfrm>
          <a:prstGeom prst="rect">
            <a:avLst/>
          </a:prstGeom>
          <a:solidFill>
            <a:schemeClr val="accent1">
              <a:lumMod val="20000"/>
              <a:lumOff val="80000"/>
            </a:schemeClr>
          </a:solidFill>
          <a:effectLst>
            <a:outerShdw blurRad="50800" dist="76200" dir="2700000" algn="tl" rotWithShape="0">
              <a:prstClr val="black">
                <a:alpha val="40000"/>
              </a:prstClr>
            </a:outerShdw>
          </a:effectLst>
        </p:spPr>
        <p:txBody>
          <a:bodyPr wrap="square">
            <a:spAutoFit/>
          </a:bodyPr>
          <a:lstStyle/>
          <a:p>
            <a:r>
              <a:rPr lang="en-US" sz="1667" dirty="0">
                <a:solidFill>
                  <a:srgbClr val="007700"/>
                </a:solidFill>
              </a:rPr>
              <a:t>  </a:t>
            </a:r>
            <a:r>
              <a:rPr lang="en-US" sz="1667" dirty="0">
                <a:solidFill>
                  <a:srgbClr val="FF0000"/>
                </a:solidFill>
              </a:rPr>
              <a:t>"InputPath"</a:t>
            </a:r>
            <a:r>
              <a:rPr lang="en-US" sz="1667" dirty="0">
                <a:solidFill>
                  <a:schemeClr val="bg1"/>
                </a:solidFill>
              </a:rPr>
              <a:t>: "$.numbers"</a:t>
            </a:r>
          </a:p>
        </p:txBody>
      </p:sp>
      <p:sp>
        <p:nvSpPr>
          <p:cNvPr id="7" name="Rectangle 6">
            <a:extLst>
              <a:ext uri="{FF2B5EF4-FFF2-40B4-BE49-F238E27FC236}">
                <a16:creationId xmlns:a16="http://schemas.microsoft.com/office/drawing/2014/main" id="{ED80C80F-C180-4A4B-B305-7001B5E501C0}"/>
              </a:ext>
            </a:extLst>
          </p:cNvPr>
          <p:cNvSpPr/>
          <p:nvPr/>
        </p:nvSpPr>
        <p:spPr>
          <a:xfrm>
            <a:off x="4814866" y="5634203"/>
            <a:ext cx="837908" cy="348878"/>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 </a:t>
            </a:r>
            <a:r>
              <a:rPr lang="en-US" sz="1667" b="1" dirty="0">
                <a:solidFill>
                  <a:srgbClr val="0000DD"/>
                </a:solidFill>
              </a:rPr>
              <a:t>3</a:t>
            </a:r>
            <a:r>
              <a:rPr lang="en-US" sz="1667" dirty="0">
                <a:solidFill>
                  <a:schemeClr val="bg1"/>
                </a:solidFill>
              </a:rPr>
              <a:t>, </a:t>
            </a:r>
            <a:r>
              <a:rPr lang="en-US" sz="1667" b="1" dirty="0">
                <a:solidFill>
                  <a:srgbClr val="0000DD"/>
                </a:solidFill>
              </a:rPr>
              <a:t>4</a:t>
            </a:r>
            <a:r>
              <a:rPr lang="en-US" sz="1667" dirty="0">
                <a:solidFill>
                  <a:schemeClr val="bg1"/>
                </a:solidFill>
              </a:rPr>
              <a:t> ]</a:t>
            </a:r>
          </a:p>
        </p:txBody>
      </p:sp>
      <p:pic>
        <p:nvPicPr>
          <p:cNvPr id="3074" name="Picture 2" descr="&#10;      Input and output processing&#10;    ">
            <a:extLst>
              <a:ext uri="{FF2B5EF4-FFF2-40B4-BE49-F238E27FC236}">
                <a16:creationId xmlns:a16="http://schemas.microsoft.com/office/drawing/2014/main" id="{724F3431-5F0C-CAD8-E90D-47945B1FE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013" y="0"/>
            <a:ext cx="5614987"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descr="Left pointing horizontal arrow. ">
            <a:extLst>
              <a:ext uri="{FF2B5EF4-FFF2-40B4-BE49-F238E27FC236}">
                <a16:creationId xmlns:a16="http://schemas.microsoft.com/office/drawing/2014/main" id="{A803E15B-AEB9-9F2D-98ED-2BB0ABE585E1}"/>
              </a:ext>
            </a:extLst>
          </p:cNvPr>
          <p:cNvCxnSpPr>
            <a:cxnSpLocks/>
            <a:endCxn id="6" idx="1"/>
          </p:cNvCxnSpPr>
          <p:nvPr/>
        </p:nvCxnSpPr>
        <p:spPr>
          <a:xfrm>
            <a:off x="3388771" y="4899126"/>
            <a:ext cx="437186"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descr="Left pointing horizontal arrow. ">
            <a:extLst>
              <a:ext uri="{FF2B5EF4-FFF2-40B4-BE49-F238E27FC236}">
                <a16:creationId xmlns:a16="http://schemas.microsoft.com/office/drawing/2014/main" id="{B7BE0628-907B-8BFD-F43D-E1E01B696745}"/>
              </a:ext>
            </a:extLst>
          </p:cNvPr>
          <p:cNvCxnSpPr>
            <a:cxnSpLocks/>
            <a:stCxn id="6" idx="2"/>
            <a:endCxn id="7" idx="0"/>
          </p:cNvCxnSpPr>
          <p:nvPr/>
        </p:nvCxnSpPr>
        <p:spPr>
          <a:xfrm>
            <a:off x="5233611" y="5073565"/>
            <a:ext cx="209" cy="560638"/>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03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a:xfrm>
            <a:off x="576387" y="647887"/>
            <a:ext cx="10972800" cy="535531"/>
          </a:xfrm>
        </p:spPr>
        <p:txBody>
          <a:bodyPr/>
          <a:lstStyle/>
          <a:p>
            <a:r>
              <a:rPr lang="en-US" dirty="0">
                <a:solidFill>
                  <a:schemeClr val="tx1"/>
                </a:solidFill>
              </a:rPr>
              <a:t>Parameters</a:t>
            </a: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6387" y="1259160"/>
            <a:ext cx="5519613" cy="2517612"/>
          </a:xfrm>
        </p:spPr>
        <p:txBody>
          <a:bodyPr/>
          <a:lstStyle/>
          <a:p>
            <a:pPr marL="0" indent="0">
              <a:buNone/>
            </a:pPr>
            <a:r>
              <a:rPr lang="en-US" sz="2000" dirty="0">
                <a:solidFill>
                  <a:schemeClr val="tx1"/>
                </a:solidFill>
              </a:rPr>
              <a:t>The </a:t>
            </a:r>
            <a:r>
              <a:rPr lang="en-US" sz="1800" dirty="0">
                <a:solidFill>
                  <a:schemeClr val="tx1"/>
                </a:solidFill>
              </a:rPr>
              <a:t>Parameters</a:t>
            </a:r>
            <a:r>
              <a:rPr lang="en-US" sz="2000" dirty="0">
                <a:solidFill>
                  <a:schemeClr val="tx1"/>
                </a:solidFill>
              </a:rPr>
              <a:t> fields allows you to create a collection of key-value pairs that are passed as input to an AWS service integration</a:t>
            </a:r>
          </a:p>
          <a:p>
            <a:pPr marL="0" indent="0">
              <a:buNone/>
            </a:pPr>
            <a:r>
              <a:rPr lang="en-US" sz="2000" dirty="0">
                <a:solidFill>
                  <a:schemeClr val="tx1"/>
                </a:solidFill>
              </a:rPr>
              <a:t>The values can be static</a:t>
            </a:r>
            <a:r>
              <a:rPr lang="en-US" sz="2000" dirty="0"/>
              <a:t> or they </a:t>
            </a:r>
            <a:r>
              <a:rPr lang="en-US" sz="2000" dirty="0">
                <a:solidFill>
                  <a:schemeClr val="tx1"/>
                </a:solidFill>
              </a:rPr>
              <a:t>can be selected from the filtered input using a </a:t>
            </a:r>
            <a:r>
              <a:rPr lang="en-US" sz="2000" dirty="0" err="1">
                <a:solidFill>
                  <a:schemeClr val="tx1"/>
                </a:solidFill>
              </a:rPr>
              <a:t>JSONPath</a:t>
            </a:r>
            <a:r>
              <a:rPr lang="en-US" sz="2000" dirty="0">
                <a:solidFill>
                  <a:schemeClr val="tx1"/>
                </a:solidFill>
              </a:rPr>
              <a:t> expression. When the value is selected with a </a:t>
            </a:r>
            <a:r>
              <a:rPr lang="en-US" sz="2000" dirty="0" err="1">
                <a:solidFill>
                  <a:schemeClr val="tx1"/>
                </a:solidFill>
              </a:rPr>
              <a:t>JSONPath</a:t>
            </a:r>
            <a:r>
              <a:rPr lang="en-US" sz="2000" dirty="0">
                <a:solidFill>
                  <a:schemeClr val="tx1"/>
                </a:solidFill>
              </a:rPr>
              <a:t> expression, the key name must end in “.$”.</a:t>
            </a:r>
          </a:p>
        </p:txBody>
      </p:sp>
      <p:sp>
        <p:nvSpPr>
          <p:cNvPr id="8" name="Rectangle 7">
            <a:extLst>
              <a:ext uri="{FF2B5EF4-FFF2-40B4-BE49-F238E27FC236}">
                <a16:creationId xmlns:a16="http://schemas.microsoft.com/office/drawing/2014/main" id="{B14537E6-A13F-EE44-B06D-9BE1789DA088}"/>
              </a:ext>
            </a:extLst>
          </p:cNvPr>
          <p:cNvSpPr/>
          <p:nvPr/>
        </p:nvSpPr>
        <p:spPr>
          <a:xfrm>
            <a:off x="501437" y="4268935"/>
            <a:ext cx="2314032" cy="954107"/>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400" dirty="0">
                <a:solidFill>
                  <a:schemeClr val="bg1"/>
                </a:solidFill>
              </a:rPr>
              <a:t>{</a:t>
            </a:r>
          </a:p>
          <a:p>
            <a:r>
              <a:rPr lang="en-US" sz="1400" dirty="0"/>
              <a:t>  </a:t>
            </a:r>
            <a:r>
              <a:rPr lang="en-US" sz="1400" dirty="0">
                <a:solidFill>
                  <a:srgbClr val="007700"/>
                </a:solidFill>
              </a:rPr>
              <a:t>"title"</a:t>
            </a:r>
            <a:r>
              <a:rPr lang="en-US" sz="1400" dirty="0">
                <a:solidFill>
                  <a:schemeClr val="bg1"/>
                </a:solidFill>
              </a:rPr>
              <a:t>: "Numbers to add", </a:t>
            </a:r>
          </a:p>
          <a:p>
            <a:r>
              <a:rPr lang="en-US" sz="1400" dirty="0">
                <a:solidFill>
                  <a:srgbClr val="007700"/>
                </a:solidFill>
              </a:rPr>
              <a:t>  "numbers"</a:t>
            </a:r>
            <a:r>
              <a:rPr lang="en-US" sz="1400" dirty="0">
                <a:solidFill>
                  <a:schemeClr val="bg1"/>
                </a:solidFill>
              </a:rPr>
              <a:t>: [ </a:t>
            </a:r>
            <a:r>
              <a:rPr lang="en-US" sz="1400" b="1" dirty="0">
                <a:solidFill>
                  <a:srgbClr val="0000DD"/>
                </a:solidFill>
              </a:rPr>
              <a:t>3</a:t>
            </a:r>
            <a:r>
              <a:rPr lang="en-US" sz="1400" dirty="0">
                <a:solidFill>
                  <a:schemeClr val="bg1"/>
                </a:solidFill>
              </a:rPr>
              <a:t>, </a:t>
            </a:r>
            <a:r>
              <a:rPr lang="en-US" sz="1400" b="1" dirty="0">
                <a:solidFill>
                  <a:srgbClr val="0000DD"/>
                </a:solidFill>
              </a:rPr>
              <a:t>4</a:t>
            </a:r>
            <a:r>
              <a:rPr lang="en-US" sz="1400" dirty="0">
                <a:solidFill>
                  <a:schemeClr val="bg1"/>
                </a:solidFill>
              </a:rPr>
              <a:t> ] </a:t>
            </a:r>
          </a:p>
          <a:p>
            <a:r>
              <a:rPr lang="en-US" sz="1400" dirty="0">
                <a:solidFill>
                  <a:schemeClr val="bg1"/>
                </a:solidFill>
              </a:rPr>
              <a:t>}</a:t>
            </a:r>
          </a:p>
        </p:txBody>
      </p:sp>
      <p:sp>
        <p:nvSpPr>
          <p:cNvPr id="9" name="Rectangle 8">
            <a:extLst>
              <a:ext uri="{FF2B5EF4-FFF2-40B4-BE49-F238E27FC236}">
                <a16:creationId xmlns:a16="http://schemas.microsoft.com/office/drawing/2014/main" id="{86375C84-3D52-2743-AEF5-E26B561AE4A7}"/>
              </a:ext>
            </a:extLst>
          </p:cNvPr>
          <p:cNvSpPr/>
          <p:nvPr/>
        </p:nvSpPr>
        <p:spPr>
          <a:xfrm>
            <a:off x="3335439" y="4268935"/>
            <a:ext cx="3166624" cy="954107"/>
          </a:xfrm>
          <a:prstGeom prst="rect">
            <a:avLst/>
          </a:prstGeom>
          <a:solidFill>
            <a:schemeClr val="accent1">
              <a:lumMod val="20000"/>
              <a:lumOff val="80000"/>
            </a:schemeClr>
          </a:solidFill>
          <a:effectLst>
            <a:outerShdw blurRad="50800" dist="76200" dir="2700000" algn="tl" rotWithShape="0">
              <a:prstClr val="black">
                <a:alpha val="40000"/>
              </a:prstClr>
            </a:outerShdw>
          </a:effectLst>
        </p:spPr>
        <p:txBody>
          <a:bodyPr wrap="square">
            <a:spAutoFit/>
          </a:bodyPr>
          <a:lstStyle/>
          <a:p>
            <a:r>
              <a:rPr lang="en-US" sz="1400" dirty="0">
                <a:solidFill>
                  <a:srgbClr val="FF0000"/>
                </a:solidFill>
              </a:rPr>
              <a:t>"Parameters"</a:t>
            </a:r>
            <a:r>
              <a:rPr lang="en-US" sz="1400" dirty="0">
                <a:solidFill>
                  <a:schemeClr val="bg1"/>
                </a:solidFill>
              </a:rPr>
              <a:t>: {</a:t>
            </a:r>
          </a:p>
          <a:p>
            <a:r>
              <a:rPr lang="en-US" sz="1400" dirty="0">
                <a:solidFill>
                  <a:schemeClr val="bg1"/>
                </a:solidFill>
              </a:rPr>
              <a:t>  "</a:t>
            </a:r>
            <a:r>
              <a:rPr lang="en-US" sz="1400" dirty="0" err="1">
                <a:solidFill>
                  <a:schemeClr val="bg1"/>
                </a:solidFill>
              </a:rPr>
              <a:t>staticValue</a:t>
            </a:r>
            <a:r>
              <a:rPr lang="en-US" sz="1400" dirty="0">
                <a:solidFill>
                  <a:schemeClr val="bg1"/>
                </a:solidFill>
              </a:rPr>
              <a:t>": "Just a string",</a:t>
            </a:r>
          </a:p>
          <a:p>
            <a:r>
              <a:rPr lang="en-US" sz="1400" dirty="0">
                <a:solidFill>
                  <a:schemeClr val="bg1"/>
                </a:solidFill>
              </a:rPr>
              <a:t>  "</a:t>
            </a:r>
            <a:r>
              <a:rPr lang="en-US" sz="1400" dirty="0" err="1">
                <a:solidFill>
                  <a:schemeClr val="bg1"/>
                </a:solidFill>
              </a:rPr>
              <a:t>SecondNumber</a:t>
            </a:r>
            <a:r>
              <a:rPr lang="en-US" sz="1400" dirty="0">
                <a:solidFill>
                  <a:schemeClr val="bg1"/>
                </a:solidFill>
              </a:rPr>
              <a:t>.$": "$.numbers[1]"</a:t>
            </a:r>
          </a:p>
          <a:p>
            <a:r>
              <a:rPr lang="en-US" sz="1400" dirty="0">
                <a:solidFill>
                  <a:schemeClr val="bg1"/>
                </a:solidFill>
              </a:rPr>
              <a:t>}</a:t>
            </a:r>
          </a:p>
        </p:txBody>
      </p:sp>
      <p:sp>
        <p:nvSpPr>
          <p:cNvPr id="10" name="Rectangle 9">
            <a:extLst>
              <a:ext uri="{FF2B5EF4-FFF2-40B4-BE49-F238E27FC236}">
                <a16:creationId xmlns:a16="http://schemas.microsoft.com/office/drawing/2014/main" id="{15605217-86C5-6049-ADDB-DF618697D3C0}"/>
              </a:ext>
            </a:extLst>
          </p:cNvPr>
          <p:cNvSpPr/>
          <p:nvPr/>
        </p:nvSpPr>
        <p:spPr>
          <a:xfrm>
            <a:off x="3335439" y="5598840"/>
            <a:ext cx="3166624" cy="954107"/>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400" dirty="0">
                <a:solidFill>
                  <a:schemeClr val="bg1"/>
                </a:solidFill>
              </a:rPr>
              <a:t>{</a:t>
            </a:r>
          </a:p>
          <a:p>
            <a:r>
              <a:rPr lang="en-US" sz="1400" dirty="0">
                <a:solidFill>
                  <a:schemeClr val="bg1"/>
                </a:solidFill>
              </a:rPr>
              <a:t>  "</a:t>
            </a:r>
            <a:r>
              <a:rPr lang="en-US" sz="1400" dirty="0" err="1">
                <a:solidFill>
                  <a:schemeClr val="bg1"/>
                </a:solidFill>
              </a:rPr>
              <a:t>staticValue</a:t>
            </a:r>
            <a:r>
              <a:rPr lang="en-US" sz="1400" dirty="0">
                <a:solidFill>
                  <a:schemeClr val="bg1"/>
                </a:solidFill>
              </a:rPr>
              <a:t>": "Just a string",</a:t>
            </a:r>
          </a:p>
          <a:p>
            <a:r>
              <a:rPr lang="en-US" sz="1400" dirty="0">
                <a:solidFill>
                  <a:schemeClr val="bg1"/>
                </a:solidFill>
              </a:rPr>
              <a:t>  "</a:t>
            </a:r>
            <a:r>
              <a:rPr lang="en-US" sz="1400" dirty="0" err="1">
                <a:solidFill>
                  <a:schemeClr val="bg1"/>
                </a:solidFill>
              </a:rPr>
              <a:t>SecondNumber</a:t>
            </a:r>
            <a:r>
              <a:rPr lang="en-US" sz="1400" dirty="0">
                <a:solidFill>
                  <a:schemeClr val="bg1"/>
                </a:solidFill>
              </a:rPr>
              <a:t>": 4</a:t>
            </a:r>
          </a:p>
          <a:p>
            <a:r>
              <a:rPr lang="en-US" sz="1400" dirty="0">
                <a:solidFill>
                  <a:schemeClr val="bg1"/>
                </a:solidFill>
              </a:rPr>
              <a:t>}</a:t>
            </a:r>
          </a:p>
        </p:txBody>
      </p:sp>
      <p:pic>
        <p:nvPicPr>
          <p:cNvPr id="4" name="Picture 2" descr="&#10;      Input and output processing&#10;    ">
            <a:extLst>
              <a:ext uri="{FF2B5EF4-FFF2-40B4-BE49-F238E27FC236}">
                <a16:creationId xmlns:a16="http://schemas.microsoft.com/office/drawing/2014/main" id="{9BCCBAD5-489C-E0C3-62FD-D559FB9D6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013" y="16042"/>
            <a:ext cx="5614987"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descr="Left pointing horizontal arrow. ">
            <a:extLst>
              <a:ext uri="{FF2B5EF4-FFF2-40B4-BE49-F238E27FC236}">
                <a16:creationId xmlns:a16="http://schemas.microsoft.com/office/drawing/2014/main" id="{0125AE3F-D189-31C4-DE04-7BB819B7A606}"/>
              </a:ext>
            </a:extLst>
          </p:cNvPr>
          <p:cNvCxnSpPr>
            <a:cxnSpLocks/>
            <a:stCxn id="8" idx="3"/>
            <a:endCxn id="9" idx="1"/>
          </p:cNvCxnSpPr>
          <p:nvPr/>
        </p:nvCxnSpPr>
        <p:spPr>
          <a:xfrm>
            <a:off x="2815469" y="4745989"/>
            <a:ext cx="51997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descr="Left pointing horizontal arrow. ">
            <a:extLst>
              <a:ext uri="{FF2B5EF4-FFF2-40B4-BE49-F238E27FC236}">
                <a16:creationId xmlns:a16="http://schemas.microsoft.com/office/drawing/2014/main" id="{A1798D3E-5949-078E-4119-BAB8268F6F4A}"/>
              </a:ext>
            </a:extLst>
          </p:cNvPr>
          <p:cNvCxnSpPr>
            <a:cxnSpLocks/>
            <a:stCxn id="9" idx="2"/>
            <a:endCxn id="10" idx="0"/>
          </p:cNvCxnSpPr>
          <p:nvPr/>
        </p:nvCxnSpPr>
        <p:spPr>
          <a:xfrm>
            <a:off x="4918751" y="5223042"/>
            <a:ext cx="0" cy="375798"/>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27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08906" y="1612988"/>
            <a:ext cx="5808454" cy="3176499"/>
          </a:xfrm>
          <a:prstGeom prst="rect">
            <a:avLst/>
          </a:prstGeom>
        </p:spPr>
      </p:pic>
      <p:sp>
        <p:nvSpPr>
          <p:cNvPr id="2" name="Title 1">
            <a:extLst>
              <a:ext uri="{FF2B5EF4-FFF2-40B4-BE49-F238E27FC236}">
                <a16:creationId xmlns:a16="http://schemas.microsoft.com/office/drawing/2014/main" id="{69A9DC05-1B85-F84C-87CC-4C48DCE6D94E}"/>
              </a:ext>
            </a:extLst>
          </p:cNvPr>
          <p:cNvSpPr>
            <a:spLocks noGrp="1"/>
          </p:cNvSpPr>
          <p:nvPr>
            <p:ph type="title"/>
          </p:nvPr>
        </p:nvSpPr>
        <p:spPr/>
        <p:txBody>
          <a:bodyPr>
            <a:normAutofit/>
          </a:bodyPr>
          <a:lstStyle/>
          <a:p>
            <a:r>
              <a:rPr lang="en-US" dirty="0">
                <a:latin typeface="+mn-lt"/>
              </a:rPr>
              <a:t>Example use case</a:t>
            </a:r>
          </a:p>
        </p:txBody>
      </p:sp>
      <p:sp>
        <p:nvSpPr>
          <p:cNvPr id="3" name="Content Placeholder 2"/>
          <p:cNvSpPr>
            <a:spLocks noGrp="1"/>
          </p:cNvSpPr>
          <p:nvPr>
            <p:ph idx="4294967295"/>
          </p:nvPr>
        </p:nvSpPr>
        <p:spPr>
          <a:xfrm>
            <a:off x="396240" y="2119313"/>
            <a:ext cx="3417888" cy="2227262"/>
          </a:xfrm>
        </p:spPr>
        <p:txBody>
          <a:bodyPr vert="horz" wrap="square" lIns="121920" tIns="60960" rIns="121920" bIns="60960" rtlCol="0" anchor="t">
            <a:noAutofit/>
          </a:bodyPr>
          <a:lstStyle/>
          <a:p>
            <a:pPr marL="0" indent="0">
              <a:spcBef>
                <a:spcPct val="0"/>
              </a:spcBef>
              <a:buNone/>
            </a:pPr>
            <a:r>
              <a:rPr lang="en-US" sz="3200" dirty="0">
                <a:latin typeface="+mn-lt"/>
                <a:ea typeface="+mj-ea"/>
              </a:rPr>
              <a:t>Suppose I want to book my vacation to the Grand Canyon…</a:t>
            </a:r>
          </a:p>
        </p:txBody>
      </p:sp>
      <p:sp>
        <p:nvSpPr>
          <p:cNvPr id="5" name="Content Placeholder 2"/>
          <p:cNvSpPr txBox="1">
            <a:spLocks/>
          </p:cNvSpPr>
          <p:nvPr/>
        </p:nvSpPr>
        <p:spPr>
          <a:xfrm>
            <a:off x="1" y="5439008"/>
            <a:ext cx="12191998" cy="723152"/>
          </a:xfrm>
          <a:prstGeom prst="rect">
            <a:avLst/>
          </a:prstGeom>
        </p:spPr>
        <p:txBody>
          <a:bodyPr vert="horz" lIns="121920" tIns="60960" rIns="121920" bIns="60960" rtlCol="0" anchor="t">
            <a:noAutofit/>
          </a:bodyPr>
          <a:lstStyle>
            <a:defPPr>
              <a:defRPr lang="en-US"/>
            </a:defPPr>
            <a:lvl1pPr>
              <a:spcBef>
                <a:spcPct val="0"/>
              </a:spcBef>
              <a:buNone/>
              <a:defRPr sz="2400" b="1" i="0">
                <a:solidFill>
                  <a:srgbClr val="0E2735"/>
                </a:solidFill>
                <a:latin typeface="Amazon Ember Regular" charset="0"/>
                <a:ea typeface="+mj-ea"/>
                <a:cs typeface="Amazon Ember Regular" charset="0"/>
              </a:defRPr>
            </a:lvl1pPr>
          </a:lstStyle>
          <a:p>
            <a:pPr algn="ctr"/>
            <a:r>
              <a:rPr lang="is-IS" sz="3200" b="0" dirty="0">
                <a:solidFill>
                  <a:schemeClr val="tx1"/>
                </a:solidFill>
                <a:latin typeface="+mn-lt"/>
              </a:rPr>
              <a:t>…</a:t>
            </a:r>
            <a:r>
              <a:rPr lang="en-US" sz="3200" b="0" dirty="0">
                <a:solidFill>
                  <a:schemeClr val="tx1"/>
                </a:solidFill>
                <a:latin typeface="+mn-lt"/>
              </a:rPr>
              <a:t>but unwind my reservations if I can’t rent a car.</a:t>
            </a:r>
          </a:p>
        </p:txBody>
      </p:sp>
    </p:spTree>
    <p:extLst>
      <p:ext uri="{BB962C8B-B14F-4D97-AF65-F5344CB8AC3E}">
        <p14:creationId xmlns:p14="http://schemas.microsoft.com/office/powerpoint/2010/main" val="3569925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a:xfrm>
            <a:off x="576387" y="723768"/>
            <a:ext cx="10972800" cy="535531"/>
          </a:xfrm>
        </p:spPr>
        <p:txBody>
          <a:bodyPr/>
          <a:lstStyle/>
          <a:p>
            <a:r>
              <a:rPr lang="en-US" dirty="0" err="1">
                <a:solidFill>
                  <a:schemeClr val="tx1"/>
                </a:solidFill>
              </a:rPr>
              <a:t>ResultSelector</a:t>
            </a:r>
            <a:endParaRPr lang="en-US" dirty="0">
              <a:solidFill>
                <a:schemeClr val="tx1"/>
              </a:solidFill>
            </a:endParaRP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6387" y="1406991"/>
            <a:ext cx="5150645" cy="2739211"/>
          </a:xfrm>
        </p:spPr>
        <p:txBody>
          <a:bodyPr/>
          <a:lstStyle/>
          <a:p>
            <a:pPr marL="0" indent="0">
              <a:buNone/>
            </a:pPr>
            <a:r>
              <a:rPr lang="en-US" sz="2000" dirty="0">
                <a:solidFill>
                  <a:schemeClr val="tx1"/>
                </a:solidFill>
              </a:rPr>
              <a:t>Use the </a:t>
            </a:r>
            <a:r>
              <a:rPr lang="en-US" sz="2000" dirty="0" err="1">
                <a:solidFill>
                  <a:schemeClr val="tx1"/>
                </a:solidFill>
              </a:rPr>
              <a:t>ResultSelector</a:t>
            </a:r>
            <a:r>
              <a:rPr lang="en-US" sz="2000" dirty="0">
                <a:solidFill>
                  <a:schemeClr val="tx1"/>
                </a:solidFill>
              </a:rPr>
              <a:t> filter to construct a new JSON object using parts of the state result. Normally use for filtering out the metadata of the state result. </a:t>
            </a:r>
          </a:p>
          <a:p>
            <a:pPr marL="0" indent="0">
              <a:buNone/>
            </a:pPr>
            <a:r>
              <a:rPr lang="en-US" sz="2000" dirty="0">
                <a:solidFill>
                  <a:schemeClr val="tx1"/>
                </a:solidFill>
              </a:rPr>
              <a:t>The values can be static, or they can be selected from the state result using a </a:t>
            </a:r>
            <a:r>
              <a:rPr lang="en-US" sz="2000" dirty="0" err="1">
                <a:solidFill>
                  <a:schemeClr val="tx1"/>
                </a:solidFill>
              </a:rPr>
              <a:t>JSONPath</a:t>
            </a:r>
            <a:r>
              <a:rPr lang="en-US" sz="2000" dirty="0">
                <a:solidFill>
                  <a:schemeClr val="tx1"/>
                </a:solidFill>
              </a:rPr>
              <a:t> expression. When the value is selected with a </a:t>
            </a:r>
            <a:r>
              <a:rPr lang="en-US" sz="2000" dirty="0" err="1">
                <a:solidFill>
                  <a:schemeClr val="tx1"/>
                </a:solidFill>
              </a:rPr>
              <a:t>JSONPath</a:t>
            </a:r>
            <a:r>
              <a:rPr lang="en-US" sz="2000" dirty="0">
                <a:solidFill>
                  <a:schemeClr val="tx1"/>
                </a:solidFill>
              </a:rPr>
              <a:t> expression, the key name must end in “.$”.</a:t>
            </a:r>
          </a:p>
        </p:txBody>
      </p:sp>
      <p:sp>
        <p:nvSpPr>
          <p:cNvPr id="8" name="Rectangle 7">
            <a:extLst>
              <a:ext uri="{FF2B5EF4-FFF2-40B4-BE49-F238E27FC236}">
                <a16:creationId xmlns:a16="http://schemas.microsoft.com/office/drawing/2014/main" id="{B14537E6-A13F-EE44-B06D-9BE1789DA088}"/>
              </a:ext>
            </a:extLst>
          </p:cNvPr>
          <p:cNvSpPr/>
          <p:nvPr/>
        </p:nvSpPr>
        <p:spPr>
          <a:xfrm>
            <a:off x="486447" y="4293894"/>
            <a:ext cx="2311192" cy="954107"/>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400" dirty="0">
                <a:solidFill>
                  <a:schemeClr val="bg1"/>
                </a:solidFill>
              </a:rPr>
              <a:t>{</a:t>
            </a:r>
          </a:p>
          <a:p>
            <a:r>
              <a:rPr lang="en-US" sz="1400" dirty="0"/>
              <a:t>  </a:t>
            </a:r>
            <a:r>
              <a:rPr lang="en-US" sz="1400" dirty="0">
                <a:solidFill>
                  <a:srgbClr val="007700"/>
                </a:solidFill>
              </a:rPr>
              <a:t>"title"</a:t>
            </a:r>
            <a:r>
              <a:rPr lang="en-US" sz="1400" dirty="0">
                <a:solidFill>
                  <a:schemeClr val="bg1"/>
                </a:solidFill>
              </a:rPr>
              <a:t>: "Numbers to add", </a:t>
            </a:r>
          </a:p>
          <a:p>
            <a:r>
              <a:rPr lang="en-US" sz="1400" dirty="0">
                <a:solidFill>
                  <a:srgbClr val="007700"/>
                </a:solidFill>
              </a:rPr>
              <a:t>  "numbers"</a:t>
            </a:r>
            <a:r>
              <a:rPr lang="en-US" sz="1400" dirty="0">
                <a:solidFill>
                  <a:schemeClr val="bg1"/>
                </a:solidFill>
              </a:rPr>
              <a:t>: [ </a:t>
            </a:r>
            <a:r>
              <a:rPr lang="en-US" sz="1400" b="1" dirty="0">
                <a:solidFill>
                  <a:srgbClr val="0000DD"/>
                </a:solidFill>
              </a:rPr>
              <a:t>3</a:t>
            </a:r>
            <a:r>
              <a:rPr lang="en-US" sz="1400" dirty="0">
                <a:solidFill>
                  <a:schemeClr val="bg1"/>
                </a:solidFill>
              </a:rPr>
              <a:t>, </a:t>
            </a:r>
            <a:r>
              <a:rPr lang="en-US" sz="1400" b="1" dirty="0">
                <a:solidFill>
                  <a:srgbClr val="0000DD"/>
                </a:solidFill>
              </a:rPr>
              <a:t>4</a:t>
            </a:r>
            <a:r>
              <a:rPr lang="en-US" sz="1400" dirty="0">
                <a:solidFill>
                  <a:schemeClr val="bg1"/>
                </a:solidFill>
              </a:rPr>
              <a:t> ] </a:t>
            </a:r>
          </a:p>
          <a:p>
            <a:r>
              <a:rPr lang="en-US" sz="1400" dirty="0">
                <a:solidFill>
                  <a:schemeClr val="bg1"/>
                </a:solidFill>
              </a:rPr>
              <a:t>}</a:t>
            </a:r>
          </a:p>
        </p:txBody>
      </p:sp>
      <p:sp>
        <p:nvSpPr>
          <p:cNvPr id="9" name="Rectangle 8">
            <a:extLst>
              <a:ext uri="{FF2B5EF4-FFF2-40B4-BE49-F238E27FC236}">
                <a16:creationId xmlns:a16="http://schemas.microsoft.com/office/drawing/2014/main" id="{86375C84-3D52-2743-AEF5-E26B561AE4A7}"/>
              </a:ext>
            </a:extLst>
          </p:cNvPr>
          <p:cNvSpPr/>
          <p:nvPr/>
        </p:nvSpPr>
        <p:spPr>
          <a:xfrm>
            <a:off x="3343165" y="4293894"/>
            <a:ext cx="3151172" cy="954107"/>
          </a:xfrm>
          <a:prstGeom prst="rect">
            <a:avLst/>
          </a:prstGeom>
          <a:solidFill>
            <a:schemeClr val="accent1">
              <a:lumMod val="20000"/>
              <a:lumOff val="80000"/>
            </a:schemeClr>
          </a:solidFill>
          <a:effectLst>
            <a:outerShdw blurRad="50800" dist="76200" dir="2700000" algn="tl" rotWithShape="0">
              <a:prstClr val="black">
                <a:alpha val="40000"/>
              </a:prstClr>
            </a:outerShdw>
          </a:effectLst>
        </p:spPr>
        <p:txBody>
          <a:bodyPr wrap="square">
            <a:spAutoFit/>
          </a:bodyPr>
          <a:lstStyle/>
          <a:p>
            <a:r>
              <a:rPr lang="en-US" sz="1400" dirty="0">
                <a:solidFill>
                  <a:srgbClr val="FF0000"/>
                </a:solidFill>
              </a:rPr>
              <a:t>”</a:t>
            </a:r>
            <a:r>
              <a:rPr lang="en-US" sz="1400" dirty="0" err="1">
                <a:solidFill>
                  <a:srgbClr val="FF0000"/>
                </a:solidFill>
              </a:rPr>
              <a:t>ResultSelector</a:t>
            </a:r>
            <a:r>
              <a:rPr lang="en-US" sz="1400" dirty="0">
                <a:solidFill>
                  <a:srgbClr val="FF0000"/>
                </a:solidFill>
              </a:rPr>
              <a:t>"</a:t>
            </a:r>
            <a:r>
              <a:rPr lang="en-US" sz="1400" dirty="0">
                <a:solidFill>
                  <a:schemeClr val="bg1"/>
                </a:solidFill>
              </a:rPr>
              <a:t>: {</a:t>
            </a:r>
          </a:p>
          <a:p>
            <a:r>
              <a:rPr lang="en-US" sz="1400" dirty="0">
                <a:solidFill>
                  <a:schemeClr val="bg1"/>
                </a:solidFill>
              </a:rPr>
              <a:t>  "</a:t>
            </a:r>
            <a:r>
              <a:rPr lang="en-US" sz="1400" dirty="0" err="1">
                <a:solidFill>
                  <a:schemeClr val="bg1"/>
                </a:solidFill>
              </a:rPr>
              <a:t>staticValue</a:t>
            </a:r>
            <a:r>
              <a:rPr lang="en-US" sz="1400" dirty="0">
                <a:solidFill>
                  <a:schemeClr val="bg1"/>
                </a:solidFill>
              </a:rPr>
              <a:t>": "Just a string",</a:t>
            </a:r>
          </a:p>
          <a:p>
            <a:r>
              <a:rPr lang="en-US" sz="1400" dirty="0">
                <a:solidFill>
                  <a:schemeClr val="bg1"/>
                </a:solidFill>
              </a:rPr>
              <a:t>  "</a:t>
            </a:r>
            <a:r>
              <a:rPr lang="en-US" sz="1400" dirty="0" err="1">
                <a:solidFill>
                  <a:schemeClr val="bg1"/>
                </a:solidFill>
              </a:rPr>
              <a:t>SecondNumber</a:t>
            </a:r>
            <a:r>
              <a:rPr lang="en-US" sz="1400" dirty="0">
                <a:solidFill>
                  <a:schemeClr val="bg1"/>
                </a:solidFill>
              </a:rPr>
              <a:t>.$": "$.numbers[1]"</a:t>
            </a:r>
          </a:p>
          <a:p>
            <a:r>
              <a:rPr lang="en-US" sz="1400" dirty="0">
                <a:solidFill>
                  <a:schemeClr val="bg1"/>
                </a:solidFill>
              </a:rPr>
              <a:t>}</a:t>
            </a:r>
          </a:p>
        </p:txBody>
      </p:sp>
      <p:sp>
        <p:nvSpPr>
          <p:cNvPr id="10" name="Rectangle 9">
            <a:extLst>
              <a:ext uri="{FF2B5EF4-FFF2-40B4-BE49-F238E27FC236}">
                <a16:creationId xmlns:a16="http://schemas.microsoft.com/office/drawing/2014/main" id="{15605217-86C5-6049-ADDB-DF618697D3C0}"/>
              </a:ext>
            </a:extLst>
          </p:cNvPr>
          <p:cNvSpPr/>
          <p:nvPr/>
        </p:nvSpPr>
        <p:spPr>
          <a:xfrm>
            <a:off x="3328175" y="5628658"/>
            <a:ext cx="3166624" cy="954107"/>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400" dirty="0">
                <a:solidFill>
                  <a:schemeClr val="bg1"/>
                </a:solidFill>
              </a:rPr>
              <a:t>{</a:t>
            </a:r>
          </a:p>
          <a:p>
            <a:r>
              <a:rPr lang="en-US" sz="1400" dirty="0">
                <a:solidFill>
                  <a:schemeClr val="bg1"/>
                </a:solidFill>
              </a:rPr>
              <a:t>  "</a:t>
            </a:r>
            <a:r>
              <a:rPr lang="en-US" sz="1400" dirty="0" err="1">
                <a:solidFill>
                  <a:schemeClr val="bg1"/>
                </a:solidFill>
              </a:rPr>
              <a:t>staticValue</a:t>
            </a:r>
            <a:r>
              <a:rPr lang="en-US" sz="1400" dirty="0">
                <a:solidFill>
                  <a:schemeClr val="bg1"/>
                </a:solidFill>
              </a:rPr>
              <a:t>": "Just a string",</a:t>
            </a:r>
          </a:p>
          <a:p>
            <a:r>
              <a:rPr lang="en-US" sz="1400" dirty="0">
                <a:solidFill>
                  <a:schemeClr val="bg1"/>
                </a:solidFill>
              </a:rPr>
              <a:t>  "</a:t>
            </a:r>
            <a:r>
              <a:rPr lang="en-US" sz="1400" dirty="0" err="1">
                <a:solidFill>
                  <a:schemeClr val="bg1"/>
                </a:solidFill>
              </a:rPr>
              <a:t>SecondNumber</a:t>
            </a:r>
            <a:r>
              <a:rPr lang="en-US" sz="1400" dirty="0">
                <a:solidFill>
                  <a:schemeClr val="bg1"/>
                </a:solidFill>
              </a:rPr>
              <a:t>": 4</a:t>
            </a:r>
          </a:p>
          <a:p>
            <a:r>
              <a:rPr lang="en-US" sz="1400" dirty="0">
                <a:solidFill>
                  <a:schemeClr val="bg1"/>
                </a:solidFill>
              </a:rPr>
              <a:t>}</a:t>
            </a:r>
          </a:p>
        </p:txBody>
      </p:sp>
      <p:pic>
        <p:nvPicPr>
          <p:cNvPr id="4" name="Picture 2" descr="&#10;      Input and output processing&#10;    ">
            <a:extLst>
              <a:ext uri="{FF2B5EF4-FFF2-40B4-BE49-F238E27FC236}">
                <a16:creationId xmlns:a16="http://schemas.microsoft.com/office/drawing/2014/main" id="{361BEAD3-FA17-2057-3B43-69B0562B9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013" y="0"/>
            <a:ext cx="5614987"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descr="Left pointing horizontal arrow. ">
            <a:extLst>
              <a:ext uri="{FF2B5EF4-FFF2-40B4-BE49-F238E27FC236}">
                <a16:creationId xmlns:a16="http://schemas.microsoft.com/office/drawing/2014/main" id="{1501D64B-DBB5-624E-A80B-6FF2B516F120}"/>
              </a:ext>
            </a:extLst>
          </p:cNvPr>
          <p:cNvCxnSpPr>
            <a:cxnSpLocks/>
          </p:cNvCxnSpPr>
          <p:nvPr/>
        </p:nvCxnSpPr>
        <p:spPr>
          <a:xfrm>
            <a:off x="2800479" y="4745989"/>
            <a:ext cx="51997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descr="Left pointing horizontal arrow. ">
            <a:extLst>
              <a:ext uri="{FF2B5EF4-FFF2-40B4-BE49-F238E27FC236}">
                <a16:creationId xmlns:a16="http://schemas.microsoft.com/office/drawing/2014/main" id="{10EFD745-2A27-7FD9-1FD4-02AA791CE6E5}"/>
              </a:ext>
            </a:extLst>
          </p:cNvPr>
          <p:cNvCxnSpPr>
            <a:cxnSpLocks/>
            <a:stCxn id="9" idx="2"/>
            <a:endCxn id="10" idx="0"/>
          </p:cNvCxnSpPr>
          <p:nvPr/>
        </p:nvCxnSpPr>
        <p:spPr>
          <a:xfrm flipH="1">
            <a:off x="4911487" y="5248001"/>
            <a:ext cx="7264" cy="380657"/>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19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a:xfrm>
            <a:off x="576387" y="681985"/>
            <a:ext cx="10972800" cy="535531"/>
          </a:xfrm>
        </p:spPr>
        <p:txBody>
          <a:bodyPr/>
          <a:lstStyle/>
          <a:p>
            <a:r>
              <a:rPr lang="en-US" dirty="0" err="1">
                <a:solidFill>
                  <a:schemeClr val="tx1"/>
                </a:solidFill>
              </a:rPr>
              <a:t>ResultPath</a:t>
            </a:r>
            <a:endParaRPr lang="en-US" dirty="0">
              <a:solidFill>
                <a:schemeClr val="tx1"/>
              </a:solidFill>
            </a:endParaRP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6387" y="1294045"/>
            <a:ext cx="5856497" cy="3046988"/>
          </a:xfrm>
        </p:spPr>
        <p:txBody>
          <a:bodyPr/>
          <a:lstStyle/>
          <a:p>
            <a:pPr marL="0" indent="0">
              <a:buNone/>
            </a:pPr>
            <a:r>
              <a:rPr lang="en-US" sz="2000" dirty="0">
                <a:solidFill>
                  <a:schemeClr val="tx1"/>
                </a:solidFill>
              </a:rPr>
              <a:t>Use </a:t>
            </a:r>
            <a:r>
              <a:rPr lang="en-US" sz="2000" dirty="0" err="1">
                <a:solidFill>
                  <a:schemeClr val="tx1"/>
                </a:solidFill>
              </a:rPr>
              <a:t>ResultPath</a:t>
            </a:r>
            <a:r>
              <a:rPr lang="en-US" sz="2000" dirty="0">
                <a:solidFill>
                  <a:schemeClr val="tx1"/>
                </a:solidFill>
              </a:rPr>
              <a:t> to add the result into the original state input. The specified path indicates where to add the result.</a:t>
            </a:r>
          </a:p>
          <a:p>
            <a:pPr marL="0" indent="0">
              <a:buNone/>
            </a:pPr>
            <a:r>
              <a:rPr lang="en-US" sz="2000" dirty="0">
                <a:solidFill>
                  <a:schemeClr val="tx1"/>
                </a:solidFill>
              </a:rPr>
              <a:t>If unspecified or $, the result becomes the output and the input is discarded.</a:t>
            </a:r>
          </a:p>
          <a:p>
            <a:pPr marL="0" indent="0">
              <a:buNone/>
            </a:pPr>
            <a:r>
              <a:rPr lang="en-US" sz="2000" dirty="0">
                <a:solidFill>
                  <a:schemeClr val="tx1"/>
                </a:solidFill>
              </a:rPr>
              <a:t>If null, state’s input becomes state’s output and task’s output is discarded</a:t>
            </a:r>
          </a:p>
          <a:p>
            <a:pPr marL="0" indent="0">
              <a:buNone/>
            </a:pPr>
            <a:r>
              <a:rPr lang="en-US" sz="2000" dirty="0">
                <a:solidFill>
                  <a:schemeClr val="tx1"/>
                </a:solidFill>
              </a:rPr>
              <a:t>If a </a:t>
            </a:r>
            <a:r>
              <a:rPr lang="en-US" sz="2000" dirty="0" err="1">
                <a:solidFill>
                  <a:schemeClr val="tx1"/>
                </a:solidFill>
              </a:rPr>
              <a:t>JSONPath</a:t>
            </a:r>
            <a:r>
              <a:rPr lang="en-US" sz="2000" dirty="0">
                <a:solidFill>
                  <a:schemeClr val="tx1"/>
                </a:solidFill>
              </a:rPr>
              <a:t> expression, the result will be inserted into the state input.</a:t>
            </a:r>
          </a:p>
        </p:txBody>
      </p:sp>
      <p:sp>
        <p:nvSpPr>
          <p:cNvPr id="8" name="Rectangle 7">
            <a:extLst>
              <a:ext uri="{FF2B5EF4-FFF2-40B4-BE49-F238E27FC236}">
                <a16:creationId xmlns:a16="http://schemas.microsoft.com/office/drawing/2014/main" id="{B14537E6-A13F-EE44-B06D-9BE1789DA088}"/>
              </a:ext>
            </a:extLst>
          </p:cNvPr>
          <p:cNvSpPr/>
          <p:nvPr/>
        </p:nvSpPr>
        <p:spPr>
          <a:xfrm>
            <a:off x="85851" y="4499611"/>
            <a:ext cx="2327233" cy="954107"/>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400" dirty="0">
                <a:solidFill>
                  <a:schemeClr val="bg1"/>
                </a:solidFill>
              </a:rPr>
              <a:t>{</a:t>
            </a:r>
          </a:p>
          <a:p>
            <a:r>
              <a:rPr lang="en-US" sz="1400" dirty="0"/>
              <a:t>  </a:t>
            </a:r>
            <a:r>
              <a:rPr lang="en-US" sz="1400" dirty="0">
                <a:solidFill>
                  <a:srgbClr val="007700"/>
                </a:solidFill>
              </a:rPr>
              <a:t>"title"</a:t>
            </a:r>
            <a:r>
              <a:rPr lang="en-US" sz="1400" dirty="0">
                <a:solidFill>
                  <a:schemeClr val="bg1"/>
                </a:solidFill>
              </a:rPr>
              <a:t>: "Numbers to add", </a:t>
            </a:r>
          </a:p>
          <a:p>
            <a:r>
              <a:rPr lang="en-US" sz="1400" dirty="0">
                <a:solidFill>
                  <a:srgbClr val="007700"/>
                </a:solidFill>
              </a:rPr>
              <a:t>  "numbers"</a:t>
            </a:r>
            <a:r>
              <a:rPr lang="en-US" sz="1400" dirty="0">
                <a:solidFill>
                  <a:schemeClr val="bg1"/>
                </a:solidFill>
              </a:rPr>
              <a:t>: [ </a:t>
            </a:r>
            <a:r>
              <a:rPr lang="en-US" sz="1400" b="1" dirty="0">
                <a:solidFill>
                  <a:srgbClr val="0000DD"/>
                </a:solidFill>
              </a:rPr>
              <a:t>3</a:t>
            </a:r>
            <a:r>
              <a:rPr lang="en-US" sz="1400" dirty="0">
                <a:solidFill>
                  <a:schemeClr val="bg1"/>
                </a:solidFill>
              </a:rPr>
              <a:t>, </a:t>
            </a:r>
            <a:r>
              <a:rPr lang="en-US" sz="1400" b="1" dirty="0">
                <a:solidFill>
                  <a:srgbClr val="0000DD"/>
                </a:solidFill>
              </a:rPr>
              <a:t>4</a:t>
            </a:r>
            <a:r>
              <a:rPr lang="en-US" sz="1400" dirty="0">
                <a:solidFill>
                  <a:schemeClr val="bg1"/>
                </a:solidFill>
              </a:rPr>
              <a:t> ] </a:t>
            </a:r>
          </a:p>
          <a:p>
            <a:r>
              <a:rPr lang="en-US" sz="1400" dirty="0">
                <a:solidFill>
                  <a:schemeClr val="bg1"/>
                </a:solidFill>
              </a:rPr>
              <a:t>}</a:t>
            </a:r>
          </a:p>
        </p:txBody>
      </p:sp>
      <p:sp>
        <p:nvSpPr>
          <p:cNvPr id="9" name="Rectangle 8">
            <a:extLst>
              <a:ext uri="{FF2B5EF4-FFF2-40B4-BE49-F238E27FC236}">
                <a16:creationId xmlns:a16="http://schemas.microsoft.com/office/drawing/2014/main" id="{86375C84-3D52-2743-AEF5-E26B561AE4A7}"/>
              </a:ext>
            </a:extLst>
          </p:cNvPr>
          <p:cNvSpPr/>
          <p:nvPr/>
        </p:nvSpPr>
        <p:spPr>
          <a:xfrm>
            <a:off x="4247435" y="6061977"/>
            <a:ext cx="2143333" cy="307777"/>
          </a:xfrm>
          <a:prstGeom prst="rect">
            <a:avLst/>
          </a:prstGeom>
          <a:solidFill>
            <a:schemeClr val="accent1">
              <a:lumMod val="20000"/>
              <a:lumOff val="80000"/>
            </a:schemeClr>
          </a:solidFill>
          <a:effectLst>
            <a:outerShdw blurRad="50800" dist="76200" dir="2700000" algn="tl" rotWithShape="0">
              <a:prstClr val="black">
                <a:alpha val="40000"/>
              </a:prstClr>
            </a:outerShdw>
          </a:effectLst>
        </p:spPr>
        <p:txBody>
          <a:bodyPr wrap="square">
            <a:spAutoFit/>
          </a:bodyPr>
          <a:lstStyle/>
          <a:p>
            <a:r>
              <a:rPr lang="en-US" sz="1400" dirty="0">
                <a:solidFill>
                  <a:srgbClr val="FF0000"/>
                </a:solidFill>
              </a:rPr>
              <a:t>”</a:t>
            </a:r>
            <a:r>
              <a:rPr lang="en-US" sz="1400" dirty="0" err="1">
                <a:solidFill>
                  <a:srgbClr val="FF0000"/>
                </a:solidFill>
              </a:rPr>
              <a:t>ResultPath</a:t>
            </a:r>
            <a:r>
              <a:rPr lang="en-US" sz="1400" dirty="0">
                <a:solidFill>
                  <a:srgbClr val="FF0000"/>
                </a:solidFill>
              </a:rPr>
              <a:t>"</a:t>
            </a:r>
            <a:r>
              <a:rPr lang="en-US" sz="1400" dirty="0">
                <a:solidFill>
                  <a:schemeClr val="bg1"/>
                </a:solidFill>
              </a:rPr>
              <a:t>: $.sum</a:t>
            </a:r>
          </a:p>
        </p:txBody>
      </p:sp>
      <p:sp>
        <p:nvSpPr>
          <p:cNvPr id="10" name="Rectangle 9">
            <a:extLst>
              <a:ext uri="{FF2B5EF4-FFF2-40B4-BE49-F238E27FC236}">
                <a16:creationId xmlns:a16="http://schemas.microsoft.com/office/drawing/2014/main" id="{15605217-86C5-6049-ADDB-DF618697D3C0}"/>
              </a:ext>
            </a:extLst>
          </p:cNvPr>
          <p:cNvSpPr/>
          <p:nvPr/>
        </p:nvSpPr>
        <p:spPr>
          <a:xfrm>
            <a:off x="4155234" y="4398035"/>
            <a:ext cx="2327233" cy="1169551"/>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400" dirty="0">
                <a:solidFill>
                  <a:schemeClr val="bg1"/>
                </a:solidFill>
              </a:rPr>
              <a:t>{</a:t>
            </a:r>
          </a:p>
          <a:p>
            <a:r>
              <a:rPr lang="en-US" sz="1400" dirty="0"/>
              <a:t>  </a:t>
            </a:r>
            <a:r>
              <a:rPr lang="en-US" sz="1400" dirty="0">
                <a:solidFill>
                  <a:srgbClr val="007700"/>
                </a:solidFill>
              </a:rPr>
              <a:t>"title"</a:t>
            </a:r>
            <a:r>
              <a:rPr lang="en-US" sz="1400" dirty="0">
                <a:solidFill>
                  <a:schemeClr val="bg1"/>
                </a:solidFill>
              </a:rPr>
              <a:t>: "Numbers to add", </a:t>
            </a:r>
          </a:p>
          <a:p>
            <a:r>
              <a:rPr lang="en-US" sz="1400" dirty="0">
                <a:solidFill>
                  <a:srgbClr val="007700"/>
                </a:solidFill>
              </a:rPr>
              <a:t>  "numbers"</a:t>
            </a:r>
            <a:r>
              <a:rPr lang="en-US" sz="1400" dirty="0">
                <a:solidFill>
                  <a:schemeClr val="bg1"/>
                </a:solidFill>
              </a:rPr>
              <a:t>: [ </a:t>
            </a:r>
            <a:r>
              <a:rPr lang="en-US" sz="1400" b="1" dirty="0">
                <a:solidFill>
                  <a:srgbClr val="0000DD"/>
                </a:solidFill>
              </a:rPr>
              <a:t>3</a:t>
            </a:r>
            <a:r>
              <a:rPr lang="en-US" sz="1400" dirty="0">
                <a:solidFill>
                  <a:schemeClr val="bg1"/>
                </a:solidFill>
              </a:rPr>
              <a:t>, </a:t>
            </a:r>
            <a:r>
              <a:rPr lang="en-US" sz="1400" b="1" dirty="0">
                <a:solidFill>
                  <a:srgbClr val="0000DD"/>
                </a:solidFill>
              </a:rPr>
              <a:t>4</a:t>
            </a:r>
            <a:r>
              <a:rPr lang="en-US" sz="1400" dirty="0">
                <a:solidFill>
                  <a:schemeClr val="bg1"/>
                </a:solidFill>
              </a:rPr>
              <a:t> ],</a:t>
            </a:r>
          </a:p>
          <a:p>
            <a:r>
              <a:rPr lang="en-US" sz="1400" dirty="0">
                <a:solidFill>
                  <a:schemeClr val="bg1"/>
                </a:solidFill>
              </a:rPr>
              <a:t>  “sum”: 7</a:t>
            </a:r>
          </a:p>
          <a:p>
            <a:r>
              <a:rPr lang="en-US" sz="1400" dirty="0">
                <a:solidFill>
                  <a:schemeClr val="bg1"/>
                </a:solidFill>
              </a:rPr>
              <a:t>}</a:t>
            </a:r>
          </a:p>
        </p:txBody>
      </p:sp>
      <p:sp>
        <p:nvSpPr>
          <p:cNvPr id="7" name="Rectangle 6">
            <a:extLst>
              <a:ext uri="{FF2B5EF4-FFF2-40B4-BE49-F238E27FC236}">
                <a16:creationId xmlns:a16="http://schemas.microsoft.com/office/drawing/2014/main" id="{E6C0845A-E5DE-0340-BC60-AE9EB9AD0A56}"/>
              </a:ext>
            </a:extLst>
          </p:cNvPr>
          <p:cNvSpPr/>
          <p:nvPr/>
        </p:nvSpPr>
        <p:spPr>
          <a:xfrm>
            <a:off x="2706471" y="4612685"/>
            <a:ext cx="964775" cy="738664"/>
          </a:xfrm>
          <a:prstGeom prst="rect">
            <a:avLst/>
          </a:prstGeom>
          <a:solidFill>
            <a:schemeClr val="accent1">
              <a:lumMod val="20000"/>
              <a:lumOff val="80000"/>
            </a:schemeClr>
          </a:solidFill>
          <a:effectLst>
            <a:outerShdw blurRad="50800" dist="76200" dir="2700000" algn="tl" rotWithShape="0">
              <a:prstClr val="black">
                <a:alpha val="40000"/>
              </a:prstClr>
            </a:outerShdw>
          </a:effectLst>
        </p:spPr>
        <p:txBody>
          <a:bodyPr wrap="square">
            <a:spAutoFit/>
          </a:bodyPr>
          <a:lstStyle/>
          <a:p>
            <a:r>
              <a:rPr lang="en-US" sz="1400" dirty="0">
                <a:solidFill>
                  <a:srgbClr val="FF0000"/>
                </a:solidFill>
              </a:rPr>
              <a:t>{</a:t>
            </a:r>
          </a:p>
          <a:p>
            <a:r>
              <a:rPr lang="en-US" sz="1400" dirty="0">
                <a:solidFill>
                  <a:srgbClr val="FF0000"/>
                </a:solidFill>
              </a:rPr>
              <a:t>  “sum”: 7</a:t>
            </a:r>
          </a:p>
          <a:p>
            <a:r>
              <a:rPr lang="en-US" sz="1400" dirty="0">
                <a:solidFill>
                  <a:srgbClr val="FF0000"/>
                </a:solidFill>
              </a:rPr>
              <a:t>}</a:t>
            </a:r>
            <a:endParaRPr lang="en-US" sz="1400" dirty="0">
              <a:solidFill>
                <a:schemeClr val="bg1"/>
              </a:solidFill>
            </a:endParaRPr>
          </a:p>
        </p:txBody>
      </p:sp>
      <p:pic>
        <p:nvPicPr>
          <p:cNvPr id="4" name="Picture 2" descr="&#10;      Input and output processing&#10;    ">
            <a:extLst>
              <a:ext uri="{FF2B5EF4-FFF2-40B4-BE49-F238E27FC236}">
                <a16:creationId xmlns:a16="http://schemas.microsoft.com/office/drawing/2014/main" id="{C12AE4E0-9C32-FDB9-5BF6-C7E8A7973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013" y="0"/>
            <a:ext cx="5614987"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descr="Left pointing horizontal arrow. ">
            <a:extLst>
              <a:ext uri="{FF2B5EF4-FFF2-40B4-BE49-F238E27FC236}">
                <a16:creationId xmlns:a16="http://schemas.microsoft.com/office/drawing/2014/main" id="{5A685350-BCA2-40CB-9631-C12CEAE323B4}"/>
              </a:ext>
            </a:extLst>
          </p:cNvPr>
          <p:cNvCxnSpPr>
            <a:cxnSpLocks/>
            <a:stCxn id="8" idx="3"/>
          </p:cNvCxnSpPr>
          <p:nvPr/>
        </p:nvCxnSpPr>
        <p:spPr>
          <a:xfrm>
            <a:off x="2413084" y="4976665"/>
            <a:ext cx="285146"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descr="Left pointing horizontal arrow. ">
            <a:extLst>
              <a:ext uri="{FF2B5EF4-FFF2-40B4-BE49-F238E27FC236}">
                <a16:creationId xmlns:a16="http://schemas.microsoft.com/office/drawing/2014/main" id="{F1400640-9C53-56D2-5495-65D82453936B}"/>
              </a:ext>
            </a:extLst>
          </p:cNvPr>
          <p:cNvCxnSpPr>
            <a:cxnSpLocks/>
            <a:stCxn id="10" idx="2"/>
            <a:endCxn id="9" idx="0"/>
          </p:cNvCxnSpPr>
          <p:nvPr/>
        </p:nvCxnSpPr>
        <p:spPr>
          <a:xfrm>
            <a:off x="5318851" y="5567586"/>
            <a:ext cx="251" cy="494391"/>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Left pointing horizontal arrow. ">
            <a:extLst>
              <a:ext uri="{FF2B5EF4-FFF2-40B4-BE49-F238E27FC236}">
                <a16:creationId xmlns:a16="http://schemas.microsoft.com/office/drawing/2014/main" id="{93A9B5D9-1F96-BD82-BA31-4818200FC93C}"/>
              </a:ext>
            </a:extLst>
          </p:cNvPr>
          <p:cNvCxnSpPr>
            <a:cxnSpLocks/>
            <a:stCxn id="7" idx="3"/>
            <a:endCxn id="10" idx="1"/>
          </p:cNvCxnSpPr>
          <p:nvPr/>
        </p:nvCxnSpPr>
        <p:spPr>
          <a:xfrm>
            <a:off x="3671246" y="4982017"/>
            <a:ext cx="483988" cy="794"/>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0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p:txBody>
          <a:bodyPr/>
          <a:lstStyle/>
          <a:p>
            <a:r>
              <a:rPr lang="en-US" dirty="0" err="1">
                <a:solidFill>
                  <a:schemeClr val="tx1"/>
                </a:solidFill>
              </a:rPr>
              <a:t>OutputPath</a:t>
            </a:r>
            <a:endParaRPr lang="en-US" dirty="0">
              <a:solidFill>
                <a:schemeClr val="tx1"/>
              </a:solidFill>
            </a:endParaRP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6388" y="1544320"/>
            <a:ext cx="4974180" cy="1884680"/>
          </a:xfrm>
        </p:spPr>
        <p:txBody>
          <a:bodyPr/>
          <a:lstStyle/>
          <a:p>
            <a:pPr marL="0" indent="0">
              <a:buNone/>
            </a:pPr>
            <a:r>
              <a:rPr lang="en-US" sz="2000" dirty="0">
                <a:solidFill>
                  <a:schemeClr val="tx1"/>
                </a:solidFill>
              </a:rPr>
              <a:t>The </a:t>
            </a:r>
            <a:r>
              <a:rPr lang="en-US" sz="2000" dirty="0" err="1">
                <a:solidFill>
                  <a:schemeClr val="tx1"/>
                </a:solidFill>
              </a:rPr>
              <a:t>OutputPath</a:t>
            </a:r>
            <a:r>
              <a:rPr lang="en-US" sz="2000" dirty="0">
                <a:solidFill>
                  <a:schemeClr val="tx1"/>
                </a:solidFill>
              </a:rPr>
              <a:t> filter allows you to filter the final result before it becomes the state output.</a:t>
            </a:r>
          </a:p>
        </p:txBody>
      </p:sp>
      <p:sp>
        <p:nvSpPr>
          <p:cNvPr id="8" name="Rectangle 7">
            <a:extLst>
              <a:ext uri="{FF2B5EF4-FFF2-40B4-BE49-F238E27FC236}">
                <a16:creationId xmlns:a16="http://schemas.microsoft.com/office/drawing/2014/main" id="{B14537E6-A13F-EE44-B06D-9BE1789DA088}"/>
              </a:ext>
            </a:extLst>
          </p:cNvPr>
          <p:cNvSpPr/>
          <p:nvPr/>
        </p:nvSpPr>
        <p:spPr>
          <a:xfrm>
            <a:off x="576388" y="3049128"/>
            <a:ext cx="2778688" cy="1375056"/>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a:t>
            </a:r>
          </a:p>
          <a:p>
            <a:r>
              <a:rPr lang="en-US" sz="1667" dirty="0"/>
              <a:t>  </a:t>
            </a:r>
            <a:r>
              <a:rPr lang="en-US" sz="1667" dirty="0">
                <a:solidFill>
                  <a:srgbClr val="007700"/>
                </a:solidFill>
              </a:rPr>
              <a:t>"title"</a:t>
            </a:r>
            <a:r>
              <a:rPr lang="en-US" sz="1667" dirty="0">
                <a:solidFill>
                  <a:schemeClr val="bg1"/>
                </a:solidFill>
              </a:rPr>
              <a:t>: "Numbers to add", </a:t>
            </a:r>
          </a:p>
          <a:p>
            <a:r>
              <a:rPr lang="en-US" sz="1667" dirty="0">
                <a:solidFill>
                  <a:srgbClr val="007700"/>
                </a:solidFill>
              </a:rPr>
              <a:t>  "numbers"</a:t>
            </a:r>
            <a:r>
              <a:rPr lang="en-US" sz="1667" dirty="0">
                <a:solidFill>
                  <a:schemeClr val="bg1"/>
                </a:solidFill>
              </a:rPr>
              <a:t>: [ </a:t>
            </a:r>
            <a:r>
              <a:rPr lang="en-US" sz="1667" b="1" dirty="0">
                <a:solidFill>
                  <a:srgbClr val="0000DD"/>
                </a:solidFill>
              </a:rPr>
              <a:t>3</a:t>
            </a:r>
            <a:r>
              <a:rPr lang="en-US" sz="1667" dirty="0">
                <a:solidFill>
                  <a:schemeClr val="bg1"/>
                </a:solidFill>
              </a:rPr>
              <a:t>, </a:t>
            </a:r>
            <a:r>
              <a:rPr lang="en-US" sz="1667" b="1" dirty="0">
                <a:solidFill>
                  <a:srgbClr val="0000DD"/>
                </a:solidFill>
              </a:rPr>
              <a:t>4</a:t>
            </a:r>
            <a:r>
              <a:rPr lang="en-US" sz="1667" dirty="0">
                <a:solidFill>
                  <a:schemeClr val="bg1"/>
                </a:solidFill>
              </a:rPr>
              <a:t> ],</a:t>
            </a:r>
          </a:p>
          <a:p>
            <a:r>
              <a:rPr lang="en-US" sz="1667" dirty="0">
                <a:solidFill>
                  <a:schemeClr val="bg1"/>
                </a:solidFill>
              </a:rPr>
              <a:t>  “sum”: 7</a:t>
            </a:r>
          </a:p>
          <a:p>
            <a:r>
              <a:rPr lang="en-US" sz="1667" dirty="0">
                <a:solidFill>
                  <a:schemeClr val="bg1"/>
                </a:solidFill>
              </a:rPr>
              <a:t>}</a:t>
            </a:r>
          </a:p>
        </p:txBody>
      </p:sp>
      <p:sp>
        <p:nvSpPr>
          <p:cNvPr id="9" name="Rectangle 8">
            <a:extLst>
              <a:ext uri="{FF2B5EF4-FFF2-40B4-BE49-F238E27FC236}">
                <a16:creationId xmlns:a16="http://schemas.microsoft.com/office/drawing/2014/main" id="{86375C84-3D52-2743-AEF5-E26B561AE4A7}"/>
              </a:ext>
            </a:extLst>
          </p:cNvPr>
          <p:cNvSpPr/>
          <p:nvPr/>
        </p:nvSpPr>
        <p:spPr>
          <a:xfrm>
            <a:off x="3773288" y="3559296"/>
            <a:ext cx="2322712" cy="348878"/>
          </a:xfrm>
          <a:prstGeom prst="rect">
            <a:avLst/>
          </a:prstGeom>
          <a:solidFill>
            <a:schemeClr val="accent1">
              <a:lumMod val="20000"/>
              <a:lumOff val="80000"/>
            </a:schemeClr>
          </a:solidFill>
          <a:effectLst>
            <a:outerShdw blurRad="50800" dist="76200" dir="2700000" algn="tl" rotWithShape="0">
              <a:prstClr val="black">
                <a:alpha val="40000"/>
              </a:prstClr>
            </a:outerShdw>
          </a:effectLst>
        </p:spPr>
        <p:txBody>
          <a:bodyPr wrap="square">
            <a:spAutoFit/>
          </a:bodyPr>
          <a:lstStyle/>
          <a:p>
            <a:r>
              <a:rPr lang="en-US" sz="1667" dirty="0">
                <a:solidFill>
                  <a:srgbClr val="FF0000"/>
                </a:solidFill>
              </a:rPr>
              <a:t>”</a:t>
            </a:r>
            <a:r>
              <a:rPr lang="en-US" sz="1667" dirty="0" err="1">
                <a:solidFill>
                  <a:srgbClr val="FF0000"/>
                </a:solidFill>
              </a:rPr>
              <a:t>OutputPath</a:t>
            </a:r>
            <a:r>
              <a:rPr lang="en-US" sz="1667" dirty="0">
                <a:solidFill>
                  <a:srgbClr val="FF0000"/>
                </a:solidFill>
              </a:rPr>
              <a:t>"</a:t>
            </a:r>
            <a:r>
              <a:rPr lang="en-US" sz="1667" dirty="0">
                <a:solidFill>
                  <a:schemeClr val="bg1"/>
                </a:solidFill>
              </a:rPr>
              <a:t>: $.sum</a:t>
            </a:r>
          </a:p>
        </p:txBody>
      </p:sp>
      <p:sp>
        <p:nvSpPr>
          <p:cNvPr id="10" name="Rectangle 9">
            <a:extLst>
              <a:ext uri="{FF2B5EF4-FFF2-40B4-BE49-F238E27FC236}">
                <a16:creationId xmlns:a16="http://schemas.microsoft.com/office/drawing/2014/main" id="{15605217-86C5-6049-ADDB-DF618697D3C0}"/>
              </a:ext>
            </a:extLst>
          </p:cNvPr>
          <p:cNvSpPr/>
          <p:nvPr/>
        </p:nvSpPr>
        <p:spPr>
          <a:xfrm>
            <a:off x="4326166" y="4736226"/>
            <a:ext cx="1224402" cy="348878"/>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7</a:t>
            </a:r>
          </a:p>
        </p:txBody>
      </p:sp>
      <p:pic>
        <p:nvPicPr>
          <p:cNvPr id="4" name="Picture 2" descr="&#10;      Input and output processing&#10;    ">
            <a:extLst>
              <a:ext uri="{FF2B5EF4-FFF2-40B4-BE49-F238E27FC236}">
                <a16:creationId xmlns:a16="http://schemas.microsoft.com/office/drawing/2014/main" id="{E0DB8A54-C7E1-ED0D-3D32-9C6511617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013" y="0"/>
            <a:ext cx="5614987"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descr="Left pointing horizontal arrow. ">
            <a:extLst>
              <a:ext uri="{FF2B5EF4-FFF2-40B4-BE49-F238E27FC236}">
                <a16:creationId xmlns:a16="http://schemas.microsoft.com/office/drawing/2014/main" id="{ED5883FE-CA9A-2931-CBCC-9A80A1D25FFC}"/>
              </a:ext>
            </a:extLst>
          </p:cNvPr>
          <p:cNvCxnSpPr>
            <a:cxnSpLocks/>
            <a:stCxn id="8" idx="3"/>
            <a:endCxn id="9" idx="1"/>
          </p:cNvCxnSpPr>
          <p:nvPr/>
        </p:nvCxnSpPr>
        <p:spPr>
          <a:xfrm flipV="1">
            <a:off x="3355076" y="3733735"/>
            <a:ext cx="418212" cy="2921"/>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descr="Left pointing horizontal arrow. ">
            <a:extLst>
              <a:ext uri="{FF2B5EF4-FFF2-40B4-BE49-F238E27FC236}">
                <a16:creationId xmlns:a16="http://schemas.microsoft.com/office/drawing/2014/main" id="{33512DDC-AF88-EB5C-4EDA-EB05D3C63125}"/>
              </a:ext>
            </a:extLst>
          </p:cNvPr>
          <p:cNvCxnSpPr>
            <a:cxnSpLocks/>
            <a:stCxn id="9" idx="2"/>
            <a:endCxn id="10" idx="0"/>
          </p:cNvCxnSpPr>
          <p:nvPr/>
        </p:nvCxnSpPr>
        <p:spPr>
          <a:xfrm>
            <a:off x="4934644" y="3908174"/>
            <a:ext cx="3723" cy="828052"/>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4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CFC8-8478-5907-2AF4-DF0623DC8932}"/>
              </a:ext>
            </a:extLst>
          </p:cNvPr>
          <p:cNvSpPr>
            <a:spLocks noGrp="1"/>
          </p:cNvSpPr>
          <p:nvPr>
            <p:ph type="title"/>
          </p:nvPr>
        </p:nvSpPr>
        <p:spPr>
          <a:xfrm>
            <a:off x="609600" y="731404"/>
            <a:ext cx="10972800" cy="535531"/>
          </a:xfrm>
        </p:spPr>
        <p:txBody>
          <a:bodyPr/>
          <a:lstStyle/>
          <a:p>
            <a:r>
              <a:rPr lang="en-GB" b="1" i="0" dirty="0">
                <a:effectLst/>
                <a:latin typeface="Amazon Ember" panose="020B0603020204020204" pitchFamily="34" charset="0"/>
              </a:rPr>
              <a:t>Data flow simulator</a:t>
            </a:r>
            <a:endParaRPr lang="en-GB" dirty="0"/>
          </a:p>
        </p:txBody>
      </p:sp>
      <p:sp>
        <p:nvSpPr>
          <p:cNvPr id="3" name="Slide Number Placeholder 2">
            <a:extLst>
              <a:ext uri="{FF2B5EF4-FFF2-40B4-BE49-F238E27FC236}">
                <a16:creationId xmlns:a16="http://schemas.microsoft.com/office/drawing/2014/main" id="{A19A1FE8-7014-052C-E5B7-9C536D7EDB5E}"/>
              </a:ext>
            </a:extLst>
          </p:cNvPr>
          <p:cNvSpPr>
            <a:spLocks noGrp="1"/>
          </p:cNvSpPr>
          <p:nvPr>
            <p:ph type="sldNum" sz="quarter" idx="12"/>
          </p:nvPr>
        </p:nvSpPr>
        <p:spPr/>
        <p:txBody>
          <a:bodyPr/>
          <a:lstStyle/>
          <a:p>
            <a:fld id="{EB4B8DE2-A4E8-46E4-8BBF-D75455EFF32C}" type="slidenum">
              <a:rPr lang="en-US" smtClean="0"/>
              <a:pPr/>
              <a:t>63</a:t>
            </a:fld>
            <a:endParaRPr lang="en-US"/>
          </a:p>
        </p:txBody>
      </p:sp>
      <p:pic>
        <p:nvPicPr>
          <p:cNvPr id="4" name="Picture 3">
            <a:extLst>
              <a:ext uri="{FF2B5EF4-FFF2-40B4-BE49-F238E27FC236}">
                <a16:creationId xmlns:a16="http://schemas.microsoft.com/office/drawing/2014/main" id="{00EC37BF-718F-7F20-2020-371521F58A03}"/>
              </a:ext>
            </a:extLst>
          </p:cNvPr>
          <p:cNvPicPr>
            <a:picLocks noChangeAspect="1"/>
          </p:cNvPicPr>
          <p:nvPr/>
        </p:nvPicPr>
        <p:blipFill>
          <a:blip r:embed="rId3"/>
          <a:stretch>
            <a:fillRect/>
          </a:stretch>
        </p:blipFill>
        <p:spPr>
          <a:xfrm>
            <a:off x="1251284" y="1449932"/>
            <a:ext cx="9689432" cy="4656571"/>
          </a:xfrm>
          <a:prstGeom prst="rect">
            <a:avLst/>
          </a:prstGeom>
        </p:spPr>
      </p:pic>
    </p:spTree>
    <p:extLst>
      <p:ext uri="{BB962C8B-B14F-4D97-AF65-F5344CB8AC3E}">
        <p14:creationId xmlns:p14="http://schemas.microsoft.com/office/powerpoint/2010/main" val="42463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379C-2D67-B547-9381-83EBCF64F225}"/>
              </a:ext>
            </a:extLst>
          </p:cNvPr>
          <p:cNvSpPr>
            <a:spLocks noGrp="1"/>
          </p:cNvSpPr>
          <p:nvPr>
            <p:ph type="title"/>
          </p:nvPr>
        </p:nvSpPr>
        <p:spPr>
          <a:xfrm>
            <a:off x="609600" y="673498"/>
            <a:ext cx="5794847" cy="535531"/>
          </a:xfrm>
        </p:spPr>
        <p:txBody>
          <a:bodyPr/>
          <a:lstStyle/>
          <a:p>
            <a:r>
              <a:rPr lang="en-US" dirty="0">
                <a:solidFill>
                  <a:schemeClr val="tx1"/>
                </a:solidFill>
              </a:rPr>
              <a:t>Context Object</a:t>
            </a:r>
          </a:p>
        </p:txBody>
      </p:sp>
      <p:pic>
        <p:nvPicPr>
          <p:cNvPr id="6" name="Picture 5">
            <a:extLst>
              <a:ext uri="{FF2B5EF4-FFF2-40B4-BE49-F238E27FC236}">
                <a16:creationId xmlns:a16="http://schemas.microsoft.com/office/drawing/2014/main" id="{870B6ED0-1DF3-6A41-BAF5-DD25EC98AFE8}"/>
              </a:ext>
            </a:extLst>
          </p:cNvPr>
          <p:cNvPicPr>
            <a:picLocks noChangeAspect="1"/>
          </p:cNvPicPr>
          <p:nvPr/>
        </p:nvPicPr>
        <p:blipFill>
          <a:blip r:embed="rId3"/>
          <a:stretch>
            <a:fillRect/>
          </a:stretch>
        </p:blipFill>
        <p:spPr>
          <a:xfrm>
            <a:off x="0" y="2240370"/>
            <a:ext cx="6491394" cy="3709154"/>
          </a:xfrm>
          <a:prstGeom prst="rect">
            <a:avLst/>
          </a:prstGeom>
        </p:spPr>
      </p:pic>
      <p:sp>
        <p:nvSpPr>
          <p:cNvPr id="4" name="TextBox 3">
            <a:extLst>
              <a:ext uri="{FF2B5EF4-FFF2-40B4-BE49-F238E27FC236}">
                <a16:creationId xmlns:a16="http://schemas.microsoft.com/office/drawing/2014/main" id="{F176D913-B708-EC4C-BA49-8175AA28A095}"/>
              </a:ext>
            </a:extLst>
          </p:cNvPr>
          <p:cNvSpPr txBox="1"/>
          <p:nvPr/>
        </p:nvSpPr>
        <p:spPr>
          <a:xfrm>
            <a:off x="465222" y="1261452"/>
            <a:ext cx="6026174" cy="707886"/>
          </a:xfrm>
          <a:prstGeom prst="rect">
            <a:avLst/>
          </a:prstGeom>
          <a:noFill/>
        </p:spPr>
        <p:txBody>
          <a:bodyPr wrap="square" rtlCol="0">
            <a:spAutoFit/>
          </a:bodyPr>
          <a:lstStyle/>
          <a:p>
            <a:r>
              <a:rPr lang="en-US" sz="2000" dirty="0"/>
              <a:t>An internal JSON structure that is available during an execution</a:t>
            </a:r>
            <a:endParaRPr lang="en-US" sz="3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a:extLst>
              <a:ext uri="{FF2B5EF4-FFF2-40B4-BE49-F238E27FC236}">
                <a16:creationId xmlns:a16="http://schemas.microsoft.com/office/drawing/2014/main" id="{8FDB780C-A80C-6E4F-8FDB-4FB5EFD458C2}"/>
              </a:ext>
            </a:extLst>
          </p:cNvPr>
          <p:cNvPicPr>
            <a:picLocks noChangeAspect="1"/>
          </p:cNvPicPr>
          <p:nvPr/>
        </p:nvPicPr>
        <p:blipFill>
          <a:blip r:embed="rId4"/>
          <a:stretch>
            <a:fillRect/>
          </a:stretch>
        </p:blipFill>
        <p:spPr>
          <a:xfrm>
            <a:off x="4528889" y="2972247"/>
            <a:ext cx="1875558" cy="860394"/>
          </a:xfrm>
          <a:prstGeom prst="rect">
            <a:avLst/>
          </a:prstGeom>
          <a:ln>
            <a:solidFill>
              <a:schemeClr val="accent1"/>
            </a:solidFill>
          </a:ln>
        </p:spPr>
      </p:pic>
      <p:pic>
        <p:nvPicPr>
          <p:cNvPr id="7" name="Picture 2" descr="&#10;      Input and output processing&#10;    ">
            <a:extLst>
              <a:ext uri="{FF2B5EF4-FFF2-40B4-BE49-F238E27FC236}">
                <a16:creationId xmlns:a16="http://schemas.microsoft.com/office/drawing/2014/main" id="{DB25959A-0092-E74A-BB0B-5BD65C6C1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7013" y="0"/>
            <a:ext cx="5614987"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Callout 7">
            <a:extLst>
              <a:ext uri="{FF2B5EF4-FFF2-40B4-BE49-F238E27FC236}">
                <a16:creationId xmlns:a16="http://schemas.microsoft.com/office/drawing/2014/main" id="{D520662E-688F-AD29-3566-BFE0BF483771}"/>
              </a:ext>
            </a:extLst>
          </p:cNvPr>
          <p:cNvSpPr/>
          <p:nvPr/>
        </p:nvSpPr>
        <p:spPr>
          <a:xfrm>
            <a:off x="4466443" y="1652417"/>
            <a:ext cx="2024951" cy="904875"/>
          </a:xfrm>
          <a:prstGeom prst="downArrowCallou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800" dirty="0">
                <a:solidFill>
                  <a:schemeClr val="bg1"/>
                </a:solidFill>
              </a:rPr>
              <a:t>$$.</a:t>
            </a:r>
            <a:r>
              <a:rPr lang="en-US" sz="1800" dirty="0" err="1">
                <a:solidFill>
                  <a:schemeClr val="bg1"/>
                </a:solidFill>
              </a:rPr>
              <a:t>Execution.Id</a:t>
            </a:r>
            <a:endParaRPr lang="en-US" sz="1800" dirty="0">
              <a:solidFill>
                <a:schemeClr val="bg1"/>
              </a:solidFill>
            </a:endParaRPr>
          </a:p>
        </p:txBody>
      </p:sp>
    </p:spTree>
    <p:extLst>
      <p:ext uri="{BB962C8B-B14F-4D97-AF65-F5344CB8AC3E}">
        <p14:creationId xmlns:p14="http://schemas.microsoft.com/office/powerpoint/2010/main" val="328776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2E9143E-D430-0C45-A667-A6ACF1E7D0D9}"/>
              </a:ext>
            </a:extLst>
          </p:cNvPr>
          <p:cNvSpPr/>
          <p:nvPr/>
        </p:nvSpPr>
        <p:spPr>
          <a:xfrm>
            <a:off x="761534" y="1418126"/>
            <a:ext cx="3937000" cy="1608881"/>
          </a:xfrm>
          <a:prstGeom prst="roundRect">
            <a:avLst/>
          </a:prstGeom>
          <a:solidFill>
            <a:schemeClr val="bg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67" dirty="0">
                <a:solidFill>
                  <a:schemeClr val="bg1"/>
                </a:solidFill>
              </a:rPr>
              <a:t>{</a:t>
            </a:r>
          </a:p>
          <a:p>
            <a:r>
              <a:rPr lang="en-US" sz="1667" dirty="0">
                <a:solidFill>
                  <a:schemeClr val="bg1"/>
                </a:solidFill>
              </a:rPr>
              <a:t>    ”Name": ”Alice", </a:t>
            </a:r>
          </a:p>
          <a:p>
            <a:r>
              <a:rPr lang="en-US" sz="1667" dirty="0">
                <a:solidFill>
                  <a:schemeClr val="bg1"/>
                </a:solidFill>
              </a:rPr>
              <a:t>    “JSONString”: "{\"foo\": \"bar\"}”,</a:t>
            </a:r>
          </a:p>
          <a:p>
            <a:r>
              <a:rPr lang="en-US" sz="1667" dirty="0">
                <a:solidFill>
                  <a:schemeClr val="bg1"/>
                </a:solidFill>
              </a:rPr>
              <a:t>    “JSON”: { “Key”: “Value”},</a:t>
            </a:r>
          </a:p>
          <a:p>
            <a:r>
              <a:rPr lang="en-US" sz="1667" dirty="0">
                <a:solidFill>
                  <a:schemeClr val="bg1"/>
                </a:solidFill>
              </a:rPr>
              <a:t>    “Array”: 12345</a:t>
            </a:r>
          </a:p>
          <a:p>
            <a:r>
              <a:rPr lang="en-US" sz="1667" dirty="0">
                <a:solidFill>
                  <a:schemeClr val="bg1"/>
                </a:solidFill>
              </a:rPr>
              <a:t>}</a:t>
            </a:r>
          </a:p>
        </p:txBody>
      </p:sp>
      <p:sp>
        <p:nvSpPr>
          <p:cNvPr id="5" name="TextBox 4">
            <a:extLst>
              <a:ext uri="{FF2B5EF4-FFF2-40B4-BE49-F238E27FC236}">
                <a16:creationId xmlns:a16="http://schemas.microsoft.com/office/drawing/2014/main" id="{F4E9E4F0-A0BC-4647-8507-E1A79D5D7648}"/>
              </a:ext>
            </a:extLst>
          </p:cNvPr>
          <p:cNvSpPr txBox="1"/>
          <p:nvPr/>
        </p:nvSpPr>
        <p:spPr>
          <a:xfrm>
            <a:off x="1731951" y="3523058"/>
            <a:ext cx="6152633" cy="400110"/>
          </a:xfrm>
          <a:prstGeom prst="rect">
            <a:avLst/>
          </a:prstGeom>
          <a:noFill/>
        </p:spPr>
        <p:txBody>
          <a:bodyPr wrap="square" rtlCol="0">
            <a:spAutoFit/>
          </a:bodyPr>
          <a:lstStyle/>
          <a:p>
            <a:r>
              <a:rPr lang="en-US" sz="2000" dirty="0"/>
              <a:t>States.Format('Hello, my name is {}.', $.Name) </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F035AF9B-50AA-274B-B48B-CF50131FEA0C}"/>
              </a:ext>
            </a:extLst>
          </p:cNvPr>
          <p:cNvSpPr txBox="1"/>
          <p:nvPr/>
        </p:nvSpPr>
        <p:spPr>
          <a:xfrm>
            <a:off x="1731951" y="5096182"/>
            <a:ext cx="3578224" cy="400110"/>
          </a:xfrm>
          <a:prstGeom prst="rect">
            <a:avLst/>
          </a:prstGeom>
          <a:noFill/>
        </p:spPr>
        <p:txBody>
          <a:bodyPr wrap="none" rtlCol="0">
            <a:spAutoFit/>
          </a:bodyPr>
          <a:lstStyle/>
          <a:p>
            <a:r>
              <a:rPr lang="en-US" sz="2000" dirty="0"/>
              <a:t>States.JsonToString($.JSON) </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DFFF1F0B-5152-6141-9A1C-45CF2B69FBF0}"/>
              </a:ext>
            </a:extLst>
          </p:cNvPr>
          <p:cNvSpPr txBox="1"/>
          <p:nvPr/>
        </p:nvSpPr>
        <p:spPr>
          <a:xfrm>
            <a:off x="1731951" y="4323358"/>
            <a:ext cx="4283545" cy="400110"/>
          </a:xfrm>
          <a:prstGeom prst="rect">
            <a:avLst/>
          </a:prstGeom>
          <a:noFill/>
        </p:spPr>
        <p:txBody>
          <a:bodyPr wrap="none" rtlCol="0">
            <a:spAutoFit/>
          </a:bodyPr>
          <a:lstStyle/>
          <a:p>
            <a:r>
              <a:rPr lang="en-US" sz="2000" dirty="0"/>
              <a:t>States.StringToJson($.JSONString) </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D9E0E1B8-FE9E-5842-8608-72F5FDB13EFD}"/>
              </a:ext>
            </a:extLst>
          </p:cNvPr>
          <p:cNvSpPr txBox="1"/>
          <p:nvPr/>
        </p:nvSpPr>
        <p:spPr>
          <a:xfrm>
            <a:off x="1731951" y="5834732"/>
            <a:ext cx="3804247" cy="400110"/>
          </a:xfrm>
          <a:prstGeom prst="rect">
            <a:avLst/>
          </a:prstGeom>
          <a:noFill/>
        </p:spPr>
        <p:txBody>
          <a:bodyPr wrap="none" rtlCol="0">
            <a:spAutoFit/>
          </a:bodyPr>
          <a:lstStyle/>
          <a:p>
            <a:r>
              <a:rPr lang="en-US" sz="2000" dirty="0"/>
              <a:t>"BuildId.$": "States.Array($.Id)" </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A77CA760-4DCD-4A4B-97D6-2AD60B4CF99D}"/>
              </a:ext>
            </a:extLst>
          </p:cNvPr>
          <p:cNvSpPr txBox="1"/>
          <p:nvPr/>
        </p:nvSpPr>
        <p:spPr>
          <a:xfrm>
            <a:off x="8212732" y="3521204"/>
            <a:ext cx="2880917" cy="400110"/>
          </a:xfrm>
          <a:prstGeom prst="rect">
            <a:avLst/>
          </a:prstGeom>
          <a:noFill/>
        </p:spPr>
        <p:txBody>
          <a:bodyPr wrap="none" rtlCol="0">
            <a:spAutoFit/>
          </a:bodyPr>
          <a:lstStyle/>
          <a:p>
            <a:r>
              <a:rPr lang="en-US" sz="2000" dirty="0"/>
              <a:t>Hello, my name is Alice</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3B5CC428-45E6-524B-A068-3628D90C6228}"/>
              </a:ext>
            </a:extLst>
          </p:cNvPr>
          <p:cNvSpPr txBox="1"/>
          <p:nvPr/>
        </p:nvSpPr>
        <p:spPr>
          <a:xfrm>
            <a:off x="8212732" y="4299882"/>
            <a:ext cx="1808508" cy="400110"/>
          </a:xfrm>
          <a:prstGeom prst="rect">
            <a:avLst/>
          </a:prstGeom>
          <a:noFill/>
        </p:spPr>
        <p:txBody>
          <a:bodyPr wrap="none" rtlCol="0">
            <a:spAutoFit/>
          </a:bodyPr>
          <a:lstStyle/>
          <a:p>
            <a:r>
              <a:rPr lang="en-US" sz="2000" dirty="0"/>
              <a:t>{ "foo": "bar" }</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5F65F4C4-1A07-0D4B-848A-66541B959D4F}"/>
              </a:ext>
            </a:extLst>
          </p:cNvPr>
          <p:cNvSpPr txBox="1"/>
          <p:nvPr/>
        </p:nvSpPr>
        <p:spPr>
          <a:xfrm>
            <a:off x="8212732" y="5067307"/>
            <a:ext cx="2489784" cy="400110"/>
          </a:xfrm>
          <a:prstGeom prst="rect">
            <a:avLst/>
          </a:prstGeom>
          <a:noFill/>
        </p:spPr>
        <p:txBody>
          <a:bodyPr wrap="none" rtlCol="0">
            <a:spAutoFit/>
          </a:bodyPr>
          <a:lstStyle/>
          <a:p>
            <a:r>
              <a:rPr lang="en-US" sz="2000" dirty="0"/>
              <a:t>{\”Key\": \”Value\"}</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77EF728F-209B-7E4F-81DD-8E28C8F0ABC6}"/>
              </a:ext>
            </a:extLst>
          </p:cNvPr>
          <p:cNvSpPr txBox="1"/>
          <p:nvPr/>
        </p:nvSpPr>
        <p:spPr>
          <a:xfrm>
            <a:off x="8212732" y="5834732"/>
            <a:ext cx="2433680" cy="400110"/>
          </a:xfrm>
          <a:prstGeom prst="rect">
            <a:avLst/>
          </a:prstGeom>
          <a:noFill/>
        </p:spPr>
        <p:txBody>
          <a:bodyPr wrap="none" rtlCol="0">
            <a:spAutoFit/>
          </a:bodyPr>
          <a:lstStyle/>
          <a:p>
            <a:r>
              <a:rPr lang="en-US" sz="2000" dirty="0"/>
              <a:t>“BuildId”: [123456]</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9" name="Straight Connector 18">
            <a:extLst>
              <a:ext uri="{FF2B5EF4-FFF2-40B4-BE49-F238E27FC236}">
                <a16:creationId xmlns:a16="http://schemas.microsoft.com/office/drawing/2014/main" id="{62C05238-D19B-6743-8E83-0A69ED0A66CB}"/>
              </a:ext>
            </a:extLst>
          </p:cNvPr>
          <p:cNvCxnSpPr>
            <a:cxnSpLocks/>
          </p:cNvCxnSpPr>
          <p:nvPr/>
        </p:nvCxnSpPr>
        <p:spPr>
          <a:xfrm flipH="1">
            <a:off x="1031875" y="3027007"/>
            <a:ext cx="15875" cy="299603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A97C5A1-9A6F-AB48-9359-1EE7C8B1F3F1}"/>
              </a:ext>
            </a:extLst>
          </p:cNvPr>
          <p:cNvCxnSpPr>
            <a:cxnSpLocks/>
            <a:endCxn id="5" idx="1"/>
          </p:cNvCxnSpPr>
          <p:nvPr/>
        </p:nvCxnSpPr>
        <p:spPr>
          <a:xfrm>
            <a:off x="1047750" y="3715419"/>
            <a:ext cx="684201" cy="7694"/>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953AA57-4803-5C49-A086-738A97F0B75E}"/>
              </a:ext>
            </a:extLst>
          </p:cNvPr>
          <p:cNvCxnSpPr>
            <a:cxnSpLocks/>
            <a:endCxn id="10" idx="1"/>
          </p:cNvCxnSpPr>
          <p:nvPr/>
        </p:nvCxnSpPr>
        <p:spPr>
          <a:xfrm>
            <a:off x="1047750" y="4523142"/>
            <a:ext cx="684201" cy="27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A8982C5-1BB4-3C4E-A783-11E8F8D38AFD}"/>
              </a:ext>
            </a:extLst>
          </p:cNvPr>
          <p:cNvCxnSpPr>
            <a:cxnSpLocks/>
            <a:endCxn id="9" idx="1"/>
          </p:cNvCxnSpPr>
          <p:nvPr/>
        </p:nvCxnSpPr>
        <p:spPr>
          <a:xfrm>
            <a:off x="1031875" y="5288542"/>
            <a:ext cx="700076" cy="769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534AC7B-FC66-AA42-B442-BF037AEF5C45}"/>
              </a:ext>
            </a:extLst>
          </p:cNvPr>
          <p:cNvCxnSpPr>
            <a:cxnSpLocks/>
            <a:endCxn id="11" idx="1"/>
          </p:cNvCxnSpPr>
          <p:nvPr/>
        </p:nvCxnSpPr>
        <p:spPr>
          <a:xfrm>
            <a:off x="1031875" y="6023046"/>
            <a:ext cx="700076" cy="1174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D5B30D-0BAA-FA43-A31C-60139B2E2D0E}"/>
              </a:ext>
            </a:extLst>
          </p:cNvPr>
          <p:cNvCxnSpPr>
            <a:cxnSpLocks/>
          </p:cNvCxnSpPr>
          <p:nvPr/>
        </p:nvCxnSpPr>
        <p:spPr>
          <a:xfrm>
            <a:off x="7324298" y="3744342"/>
            <a:ext cx="64495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71F4F8C-9E63-3F4D-9EF2-80A7AE3D00A9}"/>
              </a:ext>
            </a:extLst>
          </p:cNvPr>
          <p:cNvCxnSpPr>
            <a:cxnSpLocks/>
          </p:cNvCxnSpPr>
          <p:nvPr/>
        </p:nvCxnSpPr>
        <p:spPr>
          <a:xfrm>
            <a:off x="7324298" y="4492243"/>
            <a:ext cx="660827"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FBAECF5-B088-AE49-8B2E-FA38B35DB49B}"/>
              </a:ext>
            </a:extLst>
          </p:cNvPr>
          <p:cNvCxnSpPr>
            <a:cxnSpLocks/>
          </p:cNvCxnSpPr>
          <p:nvPr/>
        </p:nvCxnSpPr>
        <p:spPr>
          <a:xfrm>
            <a:off x="7324298" y="5257644"/>
            <a:ext cx="64495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24D70F0-C97C-6C48-9C6B-EAB41F54BBAC}"/>
              </a:ext>
            </a:extLst>
          </p:cNvPr>
          <p:cNvCxnSpPr>
            <a:cxnSpLocks/>
          </p:cNvCxnSpPr>
          <p:nvPr/>
        </p:nvCxnSpPr>
        <p:spPr>
          <a:xfrm>
            <a:off x="7324298" y="6023046"/>
            <a:ext cx="64495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E87975BA-10FC-4396-7073-0639CEB3459A}"/>
              </a:ext>
            </a:extLst>
          </p:cNvPr>
          <p:cNvSpPr>
            <a:spLocks noGrp="1"/>
          </p:cNvSpPr>
          <p:nvPr>
            <p:ph type="title"/>
          </p:nvPr>
        </p:nvSpPr>
        <p:spPr>
          <a:xfrm>
            <a:off x="609600" y="914401"/>
            <a:ext cx="10972800" cy="535531"/>
          </a:xfrm>
        </p:spPr>
        <p:txBody>
          <a:bodyPr/>
          <a:lstStyle/>
          <a:p>
            <a:r>
              <a:rPr lang="en-US" sz="3200" dirty="0"/>
              <a:t>Intrinsic functions</a:t>
            </a:r>
            <a:endParaRPr lang="en-US" dirty="0"/>
          </a:p>
        </p:txBody>
      </p:sp>
    </p:spTree>
    <p:extLst>
      <p:ext uri="{BB962C8B-B14F-4D97-AF65-F5344CB8AC3E}">
        <p14:creationId xmlns:p14="http://schemas.microsoft.com/office/powerpoint/2010/main" val="278386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4808-C745-7C4F-8F3E-21FF23EFE83D}"/>
              </a:ext>
            </a:extLst>
          </p:cNvPr>
          <p:cNvSpPr>
            <a:spLocks noGrp="1"/>
          </p:cNvSpPr>
          <p:nvPr>
            <p:ph type="title"/>
          </p:nvPr>
        </p:nvSpPr>
        <p:spPr/>
        <p:txBody>
          <a:bodyPr/>
          <a:lstStyle/>
          <a:p>
            <a:r>
              <a:rPr lang="en-GB" dirty="0"/>
              <a:t>Input and Output in </a:t>
            </a:r>
            <a:r>
              <a:rPr lang="en-GB" i="1" dirty="0"/>
              <a:t>Map</a:t>
            </a:r>
            <a:r>
              <a:rPr lang="en-GB" dirty="0"/>
              <a:t> state</a:t>
            </a:r>
          </a:p>
        </p:txBody>
      </p:sp>
      <p:sp>
        <p:nvSpPr>
          <p:cNvPr id="3" name="Slide Number Placeholder 2">
            <a:extLst>
              <a:ext uri="{FF2B5EF4-FFF2-40B4-BE49-F238E27FC236}">
                <a16:creationId xmlns:a16="http://schemas.microsoft.com/office/drawing/2014/main" id="{D19D998E-139D-B85B-9A8C-485737B8AD0A}"/>
              </a:ext>
            </a:extLst>
          </p:cNvPr>
          <p:cNvSpPr>
            <a:spLocks noGrp="1"/>
          </p:cNvSpPr>
          <p:nvPr>
            <p:ph type="sldNum" sz="quarter" idx="12"/>
          </p:nvPr>
        </p:nvSpPr>
        <p:spPr/>
        <p:txBody>
          <a:bodyPr/>
          <a:lstStyle/>
          <a:p>
            <a:fld id="{EB4B8DE2-A4E8-46E4-8BBF-D75455EFF32C}" type="slidenum">
              <a:rPr lang="en-US" smtClean="0"/>
              <a:pPr/>
              <a:t>66</a:t>
            </a:fld>
            <a:endParaRPr lang="en-US"/>
          </a:p>
        </p:txBody>
      </p:sp>
      <p:pic>
        <p:nvPicPr>
          <p:cNvPr id="9218" name="Picture 2" descr="&#10;            The order in which the Distributed Map state input and output configuration fields are&#10;                applied.&#10;        ">
            <a:extLst>
              <a:ext uri="{FF2B5EF4-FFF2-40B4-BE49-F238E27FC236}">
                <a16:creationId xmlns:a16="http://schemas.microsoft.com/office/drawing/2014/main" id="{F0D256A9-F114-FEA7-4786-0711DA09E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35" y="3685"/>
            <a:ext cx="3314365" cy="6854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B05229-6284-A889-A8E6-1AF9B1842108}"/>
              </a:ext>
            </a:extLst>
          </p:cNvPr>
          <p:cNvSpPr txBox="1"/>
          <p:nvPr/>
        </p:nvSpPr>
        <p:spPr>
          <a:xfrm>
            <a:off x="571165" y="1845641"/>
            <a:ext cx="6705600" cy="2862322"/>
          </a:xfrm>
          <a:prstGeom prst="rect">
            <a:avLst/>
          </a:prstGeom>
          <a:noFill/>
        </p:spPr>
        <p:txBody>
          <a:bodyPr wrap="square">
            <a:spAutoFit/>
          </a:bodyPr>
          <a:lstStyle/>
          <a:p>
            <a:r>
              <a:rPr lang="en-GB" sz="2000" dirty="0"/>
              <a:t>Map</a:t>
            </a:r>
            <a:r>
              <a:rPr lang="en-GB" sz="2000" b="0" i="0" dirty="0">
                <a:effectLst/>
              </a:rPr>
              <a:t> states concurrently iterate over a collection of items in a dataset, such as a JSON array, a list of Amazon S3 objects, or the rows of a CSV file in an Amazon S3 bucket. It repeats a set of steps for each item in the collection. </a:t>
            </a:r>
          </a:p>
          <a:p>
            <a:r>
              <a:rPr lang="en-GB" sz="2000" b="0" i="0" dirty="0">
                <a:effectLst/>
              </a:rPr>
              <a:t>You can configure the input that the </a:t>
            </a:r>
            <a:r>
              <a:rPr lang="en-GB" sz="2000" dirty="0"/>
              <a:t>Map</a:t>
            </a:r>
            <a:r>
              <a:rPr lang="en-GB" sz="2000" b="0" i="0" dirty="0">
                <a:effectLst/>
              </a:rPr>
              <a:t> state receives and the output it generates using these fields. </a:t>
            </a:r>
          </a:p>
          <a:p>
            <a:r>
              <a:rPr lang="en-GB" sz="2000" b="0" i="0" dirty="0">
                <a:effectLst/>
              </a:rPr>
              <a:t>Step Functions applies each field in your </a:t>
            </a:r>
            <a:r>
              <a:rPr lang="en-GB" sz="2000" b="0" i="1" dirty="0">
                <a:effectLst/>
              </a:rPr>
              <a:t>Distributed Map state</a:t>
            </a:r>
            <a:r>
              <a:rPr lang="en-GB" sz="2000" b="0" i="0" dirty="0">
                <a:effectLst/>
              </a:rPr>
              <a:t> in the order shown </a:t>
            </a:r>
            <a:endParaRPr lang="en-GB" sz="2000" dirty="0"/>
          </a:p>
        </p:txBody>
      </p:sp>
    </p:spTree>
    <p:extLst>
      <p:ext uri="{BB962C8B-B14F-4D97-AF65-F5344CB8AC3E}">
        <p14:creationId xmlns:p14="http://schemas.microsoft.com/office/powerpoint/2010/main" val="29883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p:txBody>
          <a:bodyPr/>
          <a:lstStyle/>
          <a:p>
            <a:r>
              <a:rPr lang="en-US" dirty="0" err="1">
                <a:solidFill>
                  <a:schemeClr val="tx1"/>
                </a:solidFill>
              </a:rPr>
              <a:t>ItemReader</a:t>
            </a:r>
            <a:endParaRPr lang="en-US" dirty="0">
              <a:solidFill>
                <a:schemeClr val="tx1"/>
              </a:solidFill>
            </a:endParaRP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6388" y="1508370"/>
            <a:ext cx="6562349" cy="1477328"/>
          </a:xfrm>
        </p:spPr>
        <p:txBody>
          <a:bodyPr/>
          <a:lstStyle/>
          <a:p>
            <a:pPr marL="0" indent="0">
              <a:buNone/>
            </a:pPr>
            <a:r>
              <a:rPr lang="en-GB" sz="2000" b="0" i="0" dirty="0">
                <a:effectLst/>
                <a:latin typeface="Amazon Ember" panose="020B0603020204020204" pitchFamily="34" charset="0"/>
              </a:rPr>
              <a:t>The </a:t>
            </a:r>
            <a:r>
              <a:rPr lang="en-GB" sz="2000" dirty="0" err="1"/>
              <a:t>ItemReader</a:t>
            </a:r>
            <a:r>
              <a:rPr lang="en-GB" sz="2000" b="0" i="0" dirty="0">
                <a:effectLst/>
                <a:latin typeface="Amazon Ember" panose="020B0603020204020204" pitchFamily="34" charset="0"/>
              </a:rPr>
              <a:t> field is a JSON object, which specifies a dataset and its location. A </a:t>
            </a:r>
            <a:r>
              <a:rPr lang="en-GB" sz="2000" b="0" i="1" dirty="0">
                <a:effectLst/>
                <a:latin typeface="Amazon Ember" panose="020B0603020204020204" pitchFamily="34" charset="0"/>
              </a:rPr>
              <a:t>Distributed Map state</a:t>
            </a:r>
            <a:r>
              <a:rPr lang="en-GB" sz="2000" b="0" i="0" dirty="0">
                <a:effectLst/>
                <a:latin typeface="Amazon Ember" panose="020B0603020204020204" pitchFamily="34" charset="0"/>
              </a:rPr>
              <a:t> uses this dataset as its input. The following example shows the syntax of the </a:t>
            </a:r>
            <a:r>
              <a:rPr lang="en-GB" sz="2000" dirty="0" err="1"/>
              <a:t>ItemReader</a:t>
            </a:r>
            <a:r>
              <a:rPr lang="en-GB" sz="2000" b="0" i="0" dirty="0">
                <a:effectLst/>
                <a:latin typeface="Amazon Ember" panose="020B0603020204020204" pitchFamily="34" charset="0"/>
              </a:rPr>
              <a:t> field if your dataset is a CSV file that's stored in an Amazon S3 bucket.</a:t>
            </a:r>
            <a:endParaRPr lang="en-US" sz="3200" dirty="0"/>
          </a:p>
        </p:txBody>
      </p:sp>
      <p:sp>
        <p:nvSpPr>
          <p:cNvPr id="7" name="Rectangle 6">
            <a:extLst>
              <a:ext uri="{FF2B5EF4-FFF2-40B4-BE49-F238E27FC236}">
                <a16:creationId xmlns:a16="http://schemas.microsoft.com/office/drawing/2014/main" id="{ED80C80F-C180-4A4B-B305-7001B5E501C0}"/>
              </a:ext>
            </a:extLst>
          </p:cNvPr>
          <p:cNvSpPr/>
          <p:nvPr/>
        </p:nvSpPr>
        <p:spPr>
          <a:xfrm>
            <a:off x="9108739" y="4756442"/>
            <a:ext cx="1982568" cy="348878"/>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 “Hello”, “World”]</a:t>
            </a:r>
          </a:p>
        </p:txBody>
      </p:sp>
      <p:pic>
        <p:nvPicPr>
          <p:cNvPr id="4" name="Picture 2" descr="&#10;            The order in which the Distributed Map state input and output configuration fields are&#10;                applied.&#10;        ">
            <a:extLst>
              <a:ext uri="{FF2B5EF4-FFF2-40B4-BE49-F238E27FC236}">
                <a16:creationId xmlns:a16="http://schemas.microsoft.com/office/drawing/2014/main" id="{A0C42055-9CF2-30D4-4A6B-E2EC5A3AF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35" y="3685"/>
            <a:ext cx="3314365" cy="68543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CB19698-8C4C-82DE-FEC9-B2AC9A3EB554}"/>
              </a:ext>
            </a:extLst>
          </p:cNvPr>
          <p:cNvPicPr>
            <a:picLocks noChangeAspect="1"/>
          </p:cNvPicPr>
          <p:nvPr/>
        </p:nvPicPr>
        <p:blipFill>
          <a:blip r:embed="rId3"/>
          <a:stretch>
            <a:fillRect/>
          </a:stretch>
        </p:blipFill>
        <p:spPr>
          <a:xfrm>
            <a:off x="1331888" y="3234388"/>
            <a:ext cx="4234722" cy="2565433"/>
          </a:xfrm>
          <a:prstGeom prst="rect">
            <a:avLst/>
          </a:prstGeom>
        </p:spPr>
      </p:pic>
    </p:spTree>
    <p:extLst>
      <p:ext uri="{BB962C8B-B14F-4D97-AF65-F5344CB8AC3E}">
        <p14:creationId xmlns:p14="http://schemas.microsoft.com/office/powerpoint/2010/main" val="157026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p:txBody>
          <a:bodyPr/>
          <a:lstStyle/>
          <a:p>
            <a:r>
              <a:rPr lang="en-US" dirty="0" err="1">
                <a:solidFill>
                  <a:schemeClr val="tx1"/>
                </a:solidFill>
              </a:rPr>
              <a:t>ItemsPath</a:t>
            </a:r>
            <a:endParaRPr lang="en-US" dirty="0">
              <a:solidFill>
                <a:schemeClr val="tx1"/>
              </a:solidFill>
            </a:endParaRP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6388" y="1508370"/>
            <a:ext cx="6562349" cy="2339102"/>
          </a:xfrm>
        </p:spPr>
        <p:txBody>
          <a:bodyPr/>
          <a:lstStyle/>
          <a:p>
            <a:pPr marL="0" indent="0">
              <a:buNone/>
            </a:pPr>
            <a:r>
              <a:rPr lang="en-US" sz="2000" dirty="0">
                <a:solidFill>
                  <a:schemeClr val="tx1"/>
                </a:solidFill>
              </a:rPr>
              <a:t>The </a:t>
            </a:r>
            <a:r>
              <a:rPr lang="en-US" sz="2000" dirty="0" err="1">
                <a:solidFill>
                  <a:schemeClr val="tx1"/>
                </a:solidFill>
              </a:rPr>
              <a:t>ItemsPath</a:t>
            </a:r>
            <a:r>
              <a:rPr lang="en-US" sz="2000" dirty="0">
                <a:solidFill>
                  <a:schemeClr val="tx1"/>
                </a:solidFill>
              </a:rPr>
              <a:t> field is used in a Map state to select an array in the input. Specify which part of the JSON to use with a </a:t>
            </a:r>
            <a:r>
              <a:rPr lang="en-US" sz="2000" dirty="0" err="1">
                <a:solidFill>
                  <a:schemeClr val="tx1"/>
                </a:solidFill>
              </a:rPr>
              <a:t>JSONPath</a:t>
            </a:r>
            <a:r>
              <a:rPr lang="en-US" sz="2000" dirty="0">
                <a:solidFill>
                  <a:schemeClr val="tx1"/>
                </a:solidFill>
              </a:rPr>
              <a:t> expression.</a:t>
            </a:r>
          </a:p>
          <a:p>
            <a:pPr marL="0" indent="0">
              <a:buNone/>
            </a:pPr>
            <a:r>
              <a:rPr lang="en-US" sz="2000" dirty="0">
                <a:solidFill>
                  <a:schemeClr val="tx1"/>
                </a:solidFill>
              </a:rPr>
              <a:t>If not provided, state gets entire JSON.</a:t>
            </a:r>
            <a:endParaRPr lang="en-US" sz="2000" dirty="0"/>
          </a:p>
          <a:p>
            <a:pPr marL="0" indent="0">
              <a:buNone/>
            </a:pPr>
            <a:r>
              <a:rPr lang="en-GB" sz="2000" b="0" i="0" dirty="0">
                <a:effectLst/>
                <a:latin typeface="Amazon Ember" panose="020B0603020204020204" pitchFamily="34" charset="0"/>
              </a:rPr>
              <a:t>You can use </a:t>
            </a:r>
            <a:r>
              <a:rPr lang="en-GB" sz="2000" dirty="0" err="1"/>
              <a:t>ItemsPath</a:t>
            </a:r>
            <a:r>
              <a:rPr lang="en-GB" sz="2000" b="0" i="0" dirty="0">
                <a:effectLst/>
                <a:latin typeface="Amazon Ember" panose="020B0603020204020204" pitchFamily="34" charset="0"/>
              </a:rPr>
              <a:t> in the </a:t>
            </a:r>
            <a:r>
              <a:rPr lang="en-GB" sz="2000" b="0" i="1" dirty="0">
                <a:effectLst/>
                <a:latin typeface="Amazon Ember" panose="020B0603020204020204" pitchFamily="34" charset="0"/>
              </a:rPr>
              <a:t>Distributed Map state</a:t>
            </a:r>
            <a:r>
              <a:rPr lang="en-GB" sz="2000" b="0" i="0" dirty="0">
                <a:effectLst/>
                <a:latin typeface="Amazon Ember" panose="020B0603020204020204" pitchFamily="34" charset="0"/>
              </a:rPr>
              <a:t> only if you use a JSON input passed from a previous state in the workflow.</a:t>
            </a:r>
            <a:endParaRPr lang="en-US" sz="2000" dirty="0"/>
          </a:p>
        </p:txBody>
      </p:sp>
      <p:sp>
        <p:nvSpPr>
          <p:cNvPr id="5" name="Rectangle 4">
            <a:extLst>
              <a:ext uri="{FF2B5EF4-FFF2-40B4-BE49-F238E27FC236}">
                <a16:creationId xmlns:a16="http://schemas.microsoft.com/office/drawing/2014/main" id="{745218DD-B346-AD42-B9CE-7E9BFDF5C3EB}"/>
              </a:ext>
            </a:extLst>
          </p:cNvPr>
          <p:cNvSpPr/>
          <p:nvPr/>
        </p:nvSpPr>
        <p:spPr>
          <a:xfrm>
            <a:off x="576388" y="4339932"/>
            <a:ext cx="2972031" cy="1118511"/>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a:t>
            </a:r>
          </a:p>
          <a:p>
            <a:r>
              <a:rPr lang="en-US" sz="1667" dirty="0"/>
              <a:t>  </a:t>
            </a:r>
            <a:r>
              <a:rPr lang="en-US" sz="1667" dirty="0">
                <a:solidFill>
                  <a:srgbClr val="007700"/>
                </a:solidFill>
              </a:rPr>
              <a:t>”words"</a:t>
            </a:r>
            <a:r>
              <a:rPr lang="en-US" sz="1667" dirty="0">
                <a:solidFill>
                  <a:schemeClr val="bg1"/>
                </a:solidFill>
              </a:rPr>
              <a:t>: [ “Hello”, “World”]</a:t>
            </a:r>
          </a:p>
          <a:p>
            <a:r>
              <a:rPr lang="en-US" sz="1667" dirty="0">
                <a:solidFill>
                  <a:srgbClr val="007700"/>
                </a:solidFill>
              </a:rPr>
              <a:t>  "numbers"</a:t>
            </a:r>
            <a:r>
              <a:rPr lang="en-US" sz="1667" dirty="0">
                <a:solidFill>
                  <a:schemeClr val="bg1"/>
                </a:solidFill>
              </a:rPr>
              <a:t>: [ </a:t>
            </a:r>
            <a:r>
              <a:rPr lang="en-US" sz="1667" b="1" dirty="0">
                <a:solidFill>
                  <a:srgbClr val="0000DD"/>
                </a:solidFill>
              </a:rPr>
              <a:t>3</a:t>
            </a:r>
            <a:r>
              <a:rPr lang="en-US" sz="1667" dirty="0">
                <a:solidFill>
                  <a:schemeClr val="bg1"/>
                </a:solidFill>
              </a:rPr>
              <a:t>, </a:t>
            </a:r>
            <a:r>
              <a:rPr lang="en-US" sz="1667" b="1" dirty="0">
                <a:solidFill>
                  <a:srgbClr val="0000DD"/>
                </a:solidFill>
              </a:rPr>
              <a:t>4</a:t>
            </a:r>
            <a:r>
              <a:rPr lang="en-US" sz="1667" dirty="0">
                <a:solidFill>
                  <a:schemeClr val="bg1"/>
                </a:solidFill>
              </a:rPr>
              <a:t> ] </a:t>
            </a:r>
          </a:p>
          <a:p>
            <a:r>
              <a:rPr lang="en-US" sz="1667" dirty="0">
                <a:solidFill>
                  <a:schemeClr val="bg1"/>
                </a:solidFill>
              </a:rPr>
              <a:t>}</a:t>
            </a:r>
          </a:p>
        </p:txBody>
      </p:sp>
      <p:sp>
        <p:nvSpPr>
          <p:cNvPr id="6" name="Rectangle 5">
            <a:extLst>
              <a:ext uri="{FF2B5EF4-FFF2-40B4-BE49-F238E27FC236}">
                <a16:creationId xmlns:a16="http://schemas.microsoft.com/office/drawing/2014/main" id="{F31E9FD3-ACB1-934E-B0F6-C6143486A975}"/>
              </a:ext>
            </a:extLst>
          </p:cNvPr>
          <p:cNvSpPr/>
          <p:nvPr/>
        </p:nvSpPr>
        <p:spPr>
          <a:xfrm>
            <a:off x="4818682" y="4729174"/>
            <a:ext cx="2815307" cy="348878"/>
          </a:xfrm>
          <a:prstGeom prst="rect">
            <a:avLst/>
          </a:prstGeom>
          <a:solidFill>
            <a:schemeClr val="accent1">
              <a:lumMod val="20000"/>
              <a:lumOff val="80000"/>
            </a:schemeClr>
          </a:solidFill>
          <a:effectLst>
            <a:outerShdw blurRad="50800" dist="76200" dir="2700000" algn="tl" rotWithShape="0">
              <a:prstClr val="black">
                <a:alpha val="40000"/>
              </a:prstClr>
            </a:outerShdw>
          </a:effectLst>
        </p:spPr>
        <p:txBody>
          <a:bodyPr wrap="square">
            <a:spAutoFit/>
          </a:bodyPr>
          <a:lstStyle/>
          <a:p>
            <a:r>
              <a:rPr lang="en-US" sz="1667" dirty="0">
                <a:solidFill>
                  <a:srgbClr val="007700"/>
                </a:solidFill>
              </a:rPr>
              <a:t>  </a:t>
            </a:r>
            <a:r>
              <a:rPr lang="en-US" sz="1667" dirty="0">
                <a:solidFill>
                  <a:srgbClr val="FF0000"/>
                </a:solidFill>
              </a:rPr>
              <a:t>"</a:t>
            </a:r>
            <a:r>
              <a:rPr lang="en-US" sz="1667" dirty="0" err="1">
                <a:solidFill>
                  <a:srgbClr val="FF0000"/>
                </a:solidFill>
              </a:rPr>
              <a:t>ItemsPath</a:t>
            </a:r>
            <a:r>
              <a:rPr lang="en-US" sz="1667" dirty="0">
                <a:solidFill>
                  <a:srgbClr val="FF0000"/>
                </a:solidFill>
              </a:rPr>
              <a:t>"</a:t>
            </a:r>
            <a:r>
              <a:rPr lang="en-US" sz="1667" dirty="0">
                <a:solidFill>
                  <a:schemeClr val="bg1"/>
                </a:solidFill>
              </a:rPr>
              <a:t>: "$.words"</a:t>
            </a:r>
          </a:p>
        </p:txBody>
      </p:sp>
      <p:sp>
        <p:nvSpPr>
          <p:cNvPr id="7" name="Rectangle 6">
            <a:extLst>
              <a:ext uri="{FF2B5EF4-FFF2-40B4-BE49-F238E27FC236}">
                <a16:creationId xmlns:a16="http://schemas.microsoft.com/office/drawing/2014/main" id="{ED80C80F-C180-4A4B-B305-7001B5E501C0}"/>
              </a:ext>
            </a:extLst>
          </p:cNvPr>
          <p:cNvSpPr/>
          <p:nvPr/>
        </p:nvSpPr>
        <p:spPr>
          <a:xfrm>
            <a:off x="9108739" y="4756442"/>
            <a:ext cx="1982568" cy="348878"/>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 “Hello”, “World”]</a:t>
            </a:r>
          </a:p>
        </p:txBody>
      </p:sp>
      <p:pic>
        <p:nvPicPr>
          <p:cNvPr id="4" name="Picture 2" descr="&#10;            The order in which the Distributed Map state input and output configuration fields are&#10;                applied.&#10;        ">
            <a:extLst>
              <a:ext uri="{FF2B5EF4-FFF2-40B4-BE49-F238E27FC236}">
                <a16:creationId xmlns:a16="http://schemas.microsoft.com/office/drawing/2014/main" id="{A0C42055-9CF2-30D4-4A6B-E2EC5A3AF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35" y="3685"/>
            <a:ext cx="3314365" cy="685431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descr="Left pointing horizontal arrow. ">
            <a:extLst>
              <a:ext uri="{FF2B5EF4-FFF2-40B4-BE49-F238E27FC236}">
                <a16:creationId xmlns:a16="http://schemas.microsoft.com/office/drawing/2014/main" id="{0F488870-E398-3075-C612-2AAA07D6D297}"/>
              </a:ext>
            </a:extLst>
          </p:cNvPr>
          <p:cNvCxnSpPr>
            <a:cxnSpLocks/>
            <a:stCxn id="6" idx="1"/>
            <a:endCxn id="5" idx="3"/>
          </p:cNvCxnSpPr>
          <p:nvPr/>
        </p:nvCxnSpPr>
        <p:spPr>
          <a:xfrm flipH="1" flipV="1">
            <a:off x="3548419" y="4899188"/>
            <a:ext cx="1270263" cy="4425"/>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32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p:txBody>
          <a:bodyPr/>
          <a:lstStyle/>
          <a:p>
            <a:r>
              <a:rPr lang="en-US" dirty="0" err="1">
                <a:solidFill>
                  <a:schemeClr val="tx1"/>
                </a:solidFill>
              </a:rPr>
              <a:t>ItemSelector</a:t>
            </a:r>
            <a:endParaRPr lang="en-US" dirty="0">
              <a:solidFill>
                <a:schemeClr val="tx1"/>
              </a:solidFill>
            </a:endParaRP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6388" y="1508370"/>
            <a:ext cx="8166559" cy="2739211"/>
          </a:xfrm>
        </p:spPr>
        <p:txBody>
          <a:bodyPr/>
          <a:lstStyle/>
          <a:p>
            <a:pPr marL="0" indent="0">
              <a:buNone/>
            </a:pPr>
            <a:r>
              <a:rPr lang="en-GB" sz="2000" b="0" i="0" dirty="0">
                <a:effectLst/>
                <a:latin typeface="Amazon Ember" panose="020B0603020204020204" pitchFamily="34" charset="0"/>
              </a:rPr>
              <a:t>The </a:t>
            </a:r>
            <a:r>
              <a:rPr lang="en-GB" sz="2000" dirty="0" err="1"/>
              <a:t>ItemSelector</a:t>
            </a:r>
            <a:r>
              <a:rPr lang="en-GB" sz="2000" b="0" i="0" dirty="0">
                <a:effectLst/>
                <a:latin typeface="Amazon Ember" panose="020B0603020204020204" pitchFamily="34" charset="0"/>
              </a:rPr>
              <a:t> field lets you override the data items’ values before they’re passed on to the </a:t>
            </a:r>
            <a:r>
              <a:rPr lang="en-GB" sz="2000" dirty="0"/>
              <a:t>Map</a:t>
            </a:r>
            <a:r>
              <a:rPr lang="en-GB" sz="2000" b="0" i="0" dirty="0">
                <a:effectLst/>
                <a:latin typeface="Amazon Ember" panose="020B0603020204020204" pitchFamily="34" charset="0"/>
              </a:rPr>
              <a:t> state. To override the values, specify a valid JSON input that contains a collection of key-value pairs. These pairs can be static values provided in your state machine definition, values selected from the state input using a </a:t>
            </a:r>
            <a:r>
              <a:rPr lang="en-GB" sz="2000" b="0" i="0" u="none" strike="noStrike" dirty="0">
                <a:effectLst/>
                <a:latin typeface="Amazon Ember" panose="020B0603020204020204" pitchFamily="34" charset="0"/>
              </a:rPr>
              <a:t>path</a:t>
            </a:r>
            <a:r>
              <a:rPr lang="en-GB" sz="2000" b="0" i="0" dirty="0">
                <a:effectLst/>
                <a:latin typeface="Amazon Ember" panose="020B0603020204020204" pitchFamily="34" charset="0"/>
              </a:rPr>
              <a:t>, or values accessed from the </a:t>
            </a:r>
            <a:r>
              <a:rPr lang="en-GB" sz="2000" b="0" i="0" u="none" strike="noStrike" dirty="0">
                <a:effectLst/>
                <a:latin typeface="Amazon Ember" panose="020B0603020204020204" pitchFamily="34" charset="0"/>
              </a:rPr>
              <a:t>context object</a:t>
            </a:r>
            <a:r>
              <a:rPr lang="en-GB" sz="2000" b="0" i="0" dirty="0">
                <a:effectLst/>
                <a:latin typeface="Amazon Ember" panose="020B0603020204020204" pitchFamily="34" charset="0"/>
              </a:rPr>
              <a:t>.</a:t>
            </a:r>
          </a:p>
          <a:p>
            <a:pPr marL="0" indent="0">
              <a:buNone/>
            </a:pPr>
            <a:r>
              <a:rPr lang="en-GB" sz="2000" b="0" i="0" dirty="0">
                <a:effectLst/>
                <a:latin typeface="Amazon Ember" panose="020B0603020204020204" pitchFamily="34" charset="0"/>
              </a:rPr>
              <a:t>The </a:t>
            </a:r>
            <a:r>
              <a:rPr lang="en-GB" sz="2000" dirty="0" err="1"/>
              <a:t>ItemSelector</a:t>
            </a:r>
            <a:r>
              <a:rPr lang="en-GB" sz="2000" b="0" i="0" dirty="0">
                <a:effectLst/>
                <a:latin typeface="Amazon Ember" panose="020B0603020204020204" pitchFamily="34" charset="0"/>
              </a:rPr>
              <a:t> field replaces the </a:t>
            </a:r>
            <a:r>
              <a:rPr lang="en-GB" sz="2000" dirty="0"/>
              <a:t>Parameters</a:t>
            </a:r>
            <a:r>
              <a:rPr lang="en-GB" sz="2000" b="0" i="0" dirty="0">
                <a:effectLst/>
                <a:latin typeface="Amazon Ember" panose="020B0603020204020204" pitchFamily="34" charset="0"/>
              </a:rPr>
              <a:t> field within the </a:t>
            </a:r>
            <a:r>
              <a:rPr lang="en-GB" sz="2000" dirty="0"/>
              <a:t>Map</a:t>
            </a:r>
            <a:r>
              <a:rPr lang="en-GB" sz="2000" b="0" i="0" dirty="0">
                <a:effectLst/>
                <a:latin typeface="Amazon Ember" panose="020B0603020204020204" pitchFamily="34" charset="0"/>
              </a:rPr>
              <a:t> state.</a:t>
            </a:r>
            <a:endParaRPr lang="en-US" sz="2000" dirty="0"/>
          </a:p>
        </p:txBody>
      </p:sp>
      <p:sp>
        <p:nvSpPr>
          <p:cNvPr id="7" name="Rectangle 6">
            <a:extLst>
              <a:ext uri="{FF2B5EF4-FFF2-40B4-BE49-F238E27FC236}">
                <a16:creationId xmlns:a16="http://schemas.microsoft.com/office/drawing/2014/main" id="{ED80C80F-C180-4A4B-B305-7001B5E501C0}"/>
              </a:ext>
            </a:extLst>
          </p:cNvPr>
          <p:cNvSpPr/>
          <p:nvPr/>
        </p:nvSpPr>
        <p:spPr>
          <a:xfrm>
            <a:off x="9108739" y="4756442"/>
            <a:ext cx="1982568" cy="348878"/>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 “Hello”, “World”]</a:t>
            </a:r>
          </a:p>
        </p:txBody>
      </p:sp>
      <p:pic>
        <p:nvPicPr>
          <p:cNvPr id="4" name="Picture 2" descr="&#10;            The order in which the Distributed Map state input and output configuration fields are&#10;                applied.&#10;        ">
            <a:extLst>
              <a:ext uri="{FF2B5EF4-FFF2-40B4-BE49-F238E27FC236}">
                <a16:creationId xmlns:a16="http://schemas.microsoft.com/office/drawing/2014/main" id="{A0C42055-9CF2-30D4-4A6B-E2EC5A3AF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35" y="3685"/>
            <a:ext cx="3314365" cy="685431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descr="Left pointing horizontal arrow. ">
            <a:extLst>
              <a:ext uri="{FF2B5EF4-FFF2-40B4-BE49-F238E27FC236}">
                <a16:creationId xmlns:a16="http://schemas.microsoft.com/office/drawing/2014/main" id="{0F488870-E398-3075-C612-2AAA07D6D297}"/>
              </a:ext>
            </a:extLst>
          </p:cNvPr>
          <p:cNvCxnSpPr>
            <a:cxnSpLocks/>
            <a:stCxn id="10" idx="1"/>
            <a:endCxn id="9" idx="3"/>
          </p:cNvCxnSpPr>
          <p:nvPr/>
        </p:nvCxnSpPr>
        <p:spPr>
          <a:xfrm flipH="1">
            <a:off x="2171700" y="5105320"/>
            <a:ext cx="6921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E8E0271-91A4-BC9A-7BE1-478CC1846BB5}"/>
              </a:ext>
            </a:extLst>
          </p:cNvPr>
          <p:cNvPicPr>
            <a:picLocks noChangeAspect="1"/>
          </p:cNvPicPr>
          <p:nvPr/>
        </p:nvPicPr>
        <p:blipFill>
          <a:blip r:embed="rId3"/>
          <a:stretch>
            <a:fillRect/>
          </a:stretch>
        </p:blipFill>
        <p:spPr>
          <a:xfrm>
            <a:off x="609600" y="3962320"/>
            <a:ext cx="1562100" cy="2286000"/>
          </a:xfrm>
          <a:prstGeom prst="rect">
            <a:avLst/>
          </a:prstGeom>
        </p:spPr>
      </p:pic>
      <p:pic>
        <p:nvPicPr>
          <p:cNvPr id="10" name="Picture 9">
            <a:extLst>
              <a:ext uri="{FF2B5EF4-FFF2-40B4-BE49-F238E27FC236}">
                <a16:creationId xmlns:a16="http://schemas.microsoft.com/office/drawing/2014/main" id="{4F0407EC-3C8B-E43E-4665-D511C3CD758B}"/>
              </a:ext>
            </a:extLst>
          </p:cNvPr>
          <p:cNvPicPr>
            <a:picLocks noChangeAspect="1"/>
          </p:cNvPicPr>
          <p:nvPr/>
        </p:nvPicPr>
        <p:blipFill>
          <a:blip r:embed="rId4"/>
          <a:stretch>
            <a:fillRect/>
          </a:stretch>
        </p:blipFill>
        <p:spPr>
          <a:xfrm>
            <a:off x="2863850" y="4578270"/>
            <a:ext cx="2197100" cy="1054100"/>
          </a:xfrm>
          <a:prstGeom prst="rect">
            <a:avLst/>
          </a:prstGeom>
        </p:spPr>
      </p:pic>
      <p:pic>
        <p:nvPicPr>
          <p:cNvPr id="11" name="Picture 10">
            <a:extLst>
              <a:ext uri="{FF2B5EF4-FFF2-40B4-BE49-F238E27FC236}">
                <a16:creationId xmlns:a16="http://schemas.microsoft.com/office/drawing/2014/main" id="{4751D89A-A6D3-8E4B-646B-F3B50616AD25}"/>
              </a:ext>
            </a:extLst>
          </p:cNvPr>
          <p:cNvPicPr>
            <a:picLocks noChangeAspect="1"/>
          </p:cNvPicPr>
          <p:nvPr/>
        </p:nvPicPr>
        <p:blipFill>
          <a:blip r:embed="rId5"/>
          <a:stretch>
            <a:fillRect/>
          </a:stretch>
        </p:blipFill>
        <p:spPr>
          <a:xfrm>
            <a:off x="5765985" y="4476670"/>
            <a:ext cx="1435100" cy="1257300"/>
          </a:xfrm>
          <a:prstGeom prst="rect">
            <a:avLst/>
          </a:prstGeom>
        </p:spPr>
      </p:pic>
      <p:cxnSp>
        <p:nvCxnSpPr>
          <p:cNvPr id="14" name="Straight Arrow Connector 13" descr="Left pointing horizontal arrow. ">
            <a:extLst>
              <a:ext uri="{FF2B5EF4-FFF2-40B4-BE49-F238E27FC236}">
                <a16:creationId xmlns:a16="http://schemas.microsoft.com/office/drawing/2014/main" id="{4AE9FBC0-CE1D-FC57-75D5-C69FB09E762B}"/>
              </a:ext>
            </a:extLst>
          </p:cNvPr>
          <p:cNvCxnSpPr>
            <a:cxnSpLocks/>
            <a:stCxn id="11" idx="1"/>
            <a:endCxn id="10" idx="3"/>
          </p:cNvCxnSpPr>
          <p:nvPr/>
        </p:nvCxnSpPr>
        <p:spPr>
          <a:xfrm flipH="1">
            <a:off x="5060950" y="5105320"/>
            <a:ext cx="705035"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06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21920" tIns="60960" rIns="121920" bIns="60960" rtlCol="0" anchor="t" anchorCtr="0">
            <a:noAutofit/>
          </a:bodyPr>
          <a:lstStyle/>
          <a:p>
            <a:r>
              <a:rPr lang="en-US" dirty="0">
                <a:latin typeface="+mn-lt"/>
              </a:rPr>
              <a:t>Coordination by method call</a:t>
            </a:r>
          </a:p>
        </p:txBody>
      </p:sp>
      <p:grpSp>
        <p:nvGrpSpPr>
          <p:cNvPr id="3" name="Group 2">
            <a:extLst>
              <a:ext uri="{FF2B5EF4-FFF2-40B4-BE49-F238E27FC236}">
                <a16:creationId xmlns:a16="http://schemas.microsoft.com/office/drawing/2014/main" id="{70240D6C-251E-68FA-F495-C51ADBF6D78A}"/>
              </a:ext>
            </a:extLst>
          </p:cNvPr>
          <p:cNvGrpSpPr/>
          <p:nvPr/>
        </p:nvGrpSpPr>
        <p:grpSpPr>
          <a:xfrm>
            <a:off x="2947209" y="1531433"/>
            <a:ext cx="6297581" cy="4961655"/>
            <a:chOff x="2015905" y="1349088"/>
            <a:chExt cx="6981942" cy="5500840"/>
          </a:xfrm>
        </p:grpSpPr>
        <p:grpSp>
          <p:nvGrpSpPr>
            <p:cNvPr id="27" name="Group 26"/>
            <p:cNvGrpSpPr/>
            <p:nvPr/>
          </p:nvGrpSpPr>
          <p:grpSpPr>
            <a:xfrm>
              <a:off x="2015905" y="1349088"/>
              <a:ext cx="6981942" cy="5500840"/>
              <a:chOff x="2573889" y="1938214"/>
              <a:chExt cx="3428559" cy="2536611"/>
            </a:xfrm>
          </p:grpSpPr>
          <p:sp>
            <p:nvSpPr>
              <p:cNvPr id="15" name="Teardrop 14"/>
              <p:cNvSpPr/>
              <p:nvPr/>
            </p:nvSpPr>
            <p:spPr>
              <a:xfrm>
                <a:off x="2573889" y="1938214"/>
                <a:ext cx="3428559" cy="2536611"/>
              </a:xfrm>
              <a:prstGeom prst="teardrop">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3" name="Teardrop 22"/>
              <p:cNvSpPr/>
              <p:nvPr/>
            </p:nvSpPr>
            <p:spPr>
              <a:xfrm>
                <a:off x="3735875" y="3312845"/>
                <a:ext cx="1382881" cy="992739"/>
              </a:xfrm>
              <a:prstGeom prst="teardrop">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8" name="Teardrop 7"/>
              <p:cNvSpPr/>
              <p:nvPr/>
            </p:nvSpPr>
            <p:spPr>
              <a:xfrm>
                <a:off x="3355845" y="2036277"/>
                <a:ext cx="1340390" cy="1276562"/>
              </a:xfrm>
              <a:prstGeom prst="teardrop">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4" name="Teardrop 3"/>
              <p:cNvSpPr/>
              <p:nvPr/>
            </p:nvSpPr>
            <p:spPr>
              <a:xfrm>
                <a:off x="3491258" y="2220686"/>
                <a:ext cx="753626" cy="717739"/>
              </a:xfrm>
              <a:prstGeom prst="teardrop">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8" name="Teardrop 17"/>
              <p:cNvSpPr/>
              <p:nvPr/>
            </p:nvSpPr>
            <p:spPr>
              <a:xfrm>
                <a:off x="2778069" y="3171181"/>
                <a:ext cx="753626" cy="717739"/>
              </a:xfrm>
              <a:prstGeom prst="teardrop">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1" name="Teardrop 20"/>
              <p:cNvSpPr/>
              <p:nvPr/>
            </p:nvSpPr>
            <p:spPr>
              <a:xfrm>
                <a:off x="3959970" y="3483583"/>
                <a:ext cx="753626" cy="717739"/>
              </a:xfrm>
              <a:prstGeom prst="teardrop">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5" name="Teardrop 24"/>
              <p:cNvSpPr/>
              <p:nvPr/>
            </p:nvSpPr>
            <p:spPr>
              <a:xfrm>
                <a:off x="4876974" y="2436352"/>
                <a:ext cx="753626" cy="717739"/>
              </a:xfrm>
              <a:prstGeom prst="teardrop">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grpSp>
        <p:pic>
          <p:nvPicPr>
            <p:cNvPr id="20" name="Picture 19"/>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8521876" y="1465843"/>
              <a:ext cx="376758" cy="394565"/>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5900646" y="1663126"/>
              <a:ext cx="376758" cy="394565"/>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3507284" y="4144196"/>
              <a:ext cx="376758" cy="394565"/>
            </a:xfrm>
            <a:prstGeom prst="rect">
              <a:avLst/>
            </a:prstGeom>
          </p:spPr>
        </p:pic>
        <p:pic>
          <p:nvPicPr>
            <p:cNvPr id="30" name="Picture 29"/>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5923684" y="4831959"/>
              <a:ext cx="376758" cy="394565"/>
            </a:xfrm>
            <a:prstGeom prst="rect">
              <a:avLst/>
            </a:prstGeom>
          </p:spPr>
        </p:pic>
        <p:pic>
          <p:nvPicPr>
            <p:cNvPr id="31" name="Picture 30"/>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6784756" y="4437393"/>
              <a:ext cx="376758" cy="394565"/>
            </a:xfrm>
            <a:prstGeom prst="rect">
              <a:avLst/>
            </a:prstGeom>
          </p:spPr>
        </p:pic>
        <p:pic>
          <p:nvPicPr>
            <p:cNvPr id="32" name="Picture 31"/>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7821345" y="2542604"/>
              <a:ext cx="376758" cy="394565"/>
            </a:xfrm>
            <a:prstGeom prst="rect">
              <a:avLst/>
            </a:prstGeom>
          </p:spPr>
        </p:pic>
        <p:pic>
          <p:nvPicPr>
            <p:cNvPr id="33" name="Picture 32"/>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4991428" y="2057691"/>
              <a:ext cx="376758" cy="394565"/>
            </a:xfrm>
            <a:prstGeom prst="rect">
              <a:avLst/>
            </a:prstGeom>
          </p:spPr>
        </p:pic>
      </p:grpSp>
    </p:spTree>
    <p:extLst>
      <p:ext uri="{BB962C8B-B14F-4D97-AF65-F5344CB8AC3E}">
        <p14:creationId xmlns:p14="http://schemas.microsoft.com/office/powerpoint/2010/main" val="335107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p:txBody>
          <a:bodyPr/>
          <a:lstStyle/>
          <a:p>
            <a:r>
              <a:rPr lang="en-US" dirty="0" err="1">
                <a:solidFill>
                  <a:schemeClr val="tx1"/>
                </a:solidFill>
              </a:rPr>
              <a:t>ItemBatcher</a:t>
            </a:r>
            <a:endParaRPr lang="en-US" dirty="0">
              <a:solidFill>
                <a:schemeClr val="tx1"/>
              </a:solidFill>
            </a:endParaRP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6388" y="1508370"/>
            <a:ext cx="8166559" cy="5032147"/>
          </a:xfrm>
        </p:spPr>
        <p:txBody>
          <a:bodyPr/>
          <a:lstStyle/>
          <a:p>
            <a:pPr marL="0" indent="0">
              <a:buNone/>
            </a:pPr>
            <a:r>
              <a:rPr lang="en-GB" sz="2000" b="0" i="0" dirty="0">
                <a:effectLst/>
                <a:latin typeface="Amazon Ember" panose="020B0603020204020204" pitchFamily="34" charset="0"/>
              </a:rPr>
              <a:t>The </a:t>
            </a:r>
            <a:r>
              <a:rPr lang="en-GB" sz="2000" dirty="0" err="1"/>
              <a:t>ItemBatcher</a:t>
            </a:r>
            <a:r>
              <a:rPr lang="en-GB" sz="2000" b="0" i="0" dirty="0">
                <a:effectLst/>
                <a:latin typeface="Amazon Ember" panose="020B0603020204020204" pitchFamily="34" charset="0"/>
              </a:rPr>
              <a:t> field is a JSON object, which specifies to process a group of items in a single child workflow execution. Use batching when processing large CSV files or JSON arrays, or large sets of Amazon S3 objects.</a:t>
            </a:r>
          </a:p>
          <a:p>
            <a:pPr marL="0" indent="0">
              <a:buNone/>
            </a:pPr>
            <a:endParaRPr lang="en-GB" sz="2000" b="0" i="0" dirty="0">
              <a:effectLst/>
              <a:latin typeface="Amazon Ember" panose="020B0603020204020204" pitchFamily="34" charset="0"/>
            </a:endParaRPr>
          </a:p>
          <a:p>
            <a:r>
              <a:rPr lang="en-GB" sz="2000" i="1" dirty="0" err="1">
                <a:effectLst/>
                <a:latin typeface="+mn-lt"/>
              </a:rPr>
              <a:t>MaxItemsPerBatch</a:t>
            </a:r>
            <a:r>
              <a:rPr lang="en-GB" sz="2000" i="0" dirty="0">
                <a:effectLst/>
                <a:latin typeface="+mn-lt"/>
              </a:rPr>
              <a:t> or </a:t>
            </a:r>
            <a:r>
              <a:rPr lang="en-GB" sz="2000" i="1" dirty="0" err="1">
                <a:effectLst/>
                <a:latin typeface="+mn-lt"/>
              </a:rPr>
              <a:t>MaxItemsPerBatchPath</a:t>
            </a:r>
            <a:r>
              <a:rPr lang="en-GB" sz="2000" i="0" dirty="0">
                <a:effectLst/>
                <a:latin typeface="+mn-lt"/>
              </a:rPr>
              <a:t> </a:t>
            </a:r>
            <a:r>
              <a:rPr lang="en-GB" sz="2000" i="0" dirty="0">
                <a:effectLst/>
                <a:latin typeface="+mn-lt"/>
                <a:sym typeface="Wingdings" pitchFamily="2" charset="2"/>
              </a:rPr>
              <a:t> </a:t>
            </a:r>
            <a:r>
              <a:rPr lang="en-GB" sz="2000" b="0" i="0" dirty="0">
                <a:effectLst/>
                <a:latin typeface="Amazon Ember" panose="020B0603020204020204" pitchFamily="34" charset="0"/>
              </a:rPr>
              <a:t>Specifies the maximum number of items that each child workflow execution processes.</a:t>
            </a:r>
            <a:endParaRPr lang="en-GB" sz="2000" i="0" dirty="0">
              <a:effectLst/>
              <a:latin typeface="+mn-lt"/>
            </a:endParaRPr>
          </a:p>
          <a:p>
            <a:r>
              <a:rPr lang="en-GB" sz="2000" i="1" dirty="0" err="1">
                <a:effectLst/>
                <a:latin typeface="+mn-lt"/>
              </a:rPr>
              <a:t>MaxInputBytesPerBatch</a:t>
            </a:r>
            <a:r>
              <a:rPr lang="en-GB" sz="2000" i="0" dirty="0">
                <a:effectLst/>
                <a:latin typeface="+mn-lt"/>
              </a:rPr>
              <a:t> or </a:t>
            </a:r>
            <a:r>
              <a:rPr lang="en-GB" sz="2000" i="1" dirty="0" err="1">
                <a:effectLst/>
                <a:latin typeface="+mn-lt"/>
              </a:rPr>
              <a:t>MaxInputBytesPerBatchPath</a:t>
            </a:r>
            <a:r>
              <a:rPr lang="en-GB" sz="2000" i="0" dirty="0">
                <a:effectLst/>
                <a:latin typeface="+mn-lt"/>
              </a:rPr>
              <a:t> </a:t>
            </a:r>
            <a:r>
              <a:rPr lang="en-GB" sz="2000" i="0" dirty="0">
                <a:effectLst/>
                <a:latin typeface="+mn-lt"/>
                <a:sym typeface="Wingdings" pitchFamily="2" charset="2"/>
              </a:rPr>
              <a:t> </a:t>
            </a:r>
            <a:r>
              <a:rPr lang="en-GB" sz="2000" b="0" i="0" dirty="0">
                <a:effectLst/>
                <a:latin typeface="Amazon Ember" panose="020B0603020204020204" pitchFamily="34" charset="0"/>
              </a:rPr>
              <a:t>Specifies the maximum size of a batch in bytes, up to 256 KBs.</a:t>
            </a:r>
            <a:endParaRPr lang="en-GB" sz="2000" i="0" dirty="0">
              <a:effectLst/>
              <a:latin typeface="+mn-lt"/>
            </a:endParaRPr>
          </a:p>
          <a:p>
            <a:r>
              <a:rPr lang="en-GB" sz="2000" i="1" dirty="0" err="1">
                <a:effectLst/>
                <a:latin typeface="+mn-lt"/>
              </a:rPr>
              <a:t>BatchInput</a:t>
            </a:r>
            <a:r>
              <a:rPr lang="en-GB" sz="2000" i="0" dirty="0">
                <a:effectLst/>
                <a:latin typeface="+mn-lt"/>
              </a:rPr>
              <a:t> </a:t>
            </a:r>
            <a:r>
              <a:rPr lang="en-GB" sz="2000" i="0" dirty="0">
                <a:effectLst/>
                <a:latin typeface="+mn-lt"/>
                <a:sym typeface="Wingdings" pitchFamily="2" charset="2"/>
              </a:rPr>
              <a:t> </a:t>
            </a:r>
            <a:r>
              <a:rPr lang="en-GB" sz="2000" b="0" i="0" dirty="0">
                <a:effectLst/>
                <a:latin typeface="Amazon Ember" panose="020B0603020204020204" pitchFamily="34" charset="0"/>
              </a:rPr>
              <a:t>Step Functions merges this input with the input for each individual child workflow executions.</a:t>
            </a:r>
            <a:endParaRPr lang="en-GB" sz="2000" i="0" dirty="0">
              <a:effectLst/>
              <a:latin typeface="+mn-lt"/>
            </a:endParaRPr>
          </a:p>
          <a:p>
            <a:pPr marL="0" indent="0">
              <a:buNone/>
            </a:pPr>
            <a:endParaRPr lang="en-GB" sz="2000" dirty="0">
              <a:latin typeface="Amazon Ember" panose="020B0603020204020204" pitchFamily="34" charset="0"/>
            </a:endParaRPr>
          </a:p>
          <a:p>
            <a:pPr marL="0" indent="0">
              <a:buNone/>
            </a:pPr>
            <a:endParaRPr lang="en-US" sz="3200" dirty="0"/>
          </a:p>
        </p:txBody>
      </p:sp>
      <p:sp>
        <p:nvSpPr>
          <p:cNvPr id="7" name="Rectangle 6">
            <a:extLst>
              <a:ext uri="{FF2B5EF4-FFF2-40B4-BE49-F238E27FC236}">
                <a16:creationId xmlns:a16="http://schemas.microsoft.com/office/drawing/2014/main" id="{ED80C80F-C180-4A4B-B305-7001B5E501C0}"/>
              </a:ext>
            </a:extLst>
          </p:cNvPr>
          <p:cNvSpPr/>
          <p:nvPr/>
        </p:nvSpPr>
        <p:spPr>
          <a:xfrm>
            <a:off x="9108739" y="4756442"/>
            <a:ext cx="1982568" cy="348878"/>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 “Hello”, “World”]</a:t>
            </a:r>
          </a:p>
        </p:txBody>
      </p:sp>
      <p:pic>
        <p:nvPicPr>
          <p:cNvPr id="4" name="Picture 2" descr="&#10;            The order in which the Distributed Map state input and output configuration fields are&#10;                applied.&#10;        ">
            <a:extLst>
              <a:ext uri="{FF2B5EF4-FFF2-40B4-BE49-F238E27FC236}">
                <a16:creationId xmlns:a16="http://schemas.microsoft.com/office/drawing/2014/main" id="{A0C42055-9CF2-30D4-4A6B-E2EC5A3AF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635" y="3685"/>
            <a:ext cx="3314365" cy="685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F192-3968-634D-86EC-82CE6F3A0453}"/>
              </a:ext>
            </a:extLst>
          </p:cNvPr>
          <p:cNvSpPr>
            <a:spLocks noGrp="1"/>
          </p:cNvSpPr>
          <p:nvPr>
            <p:ph type="title"/>
          </p:nvPr>
        </p:nvSpPr>
        <p:spPr/>
        <p:txBody>
          <a:bodyPr/>
          <a:lstStyle/>
          <a:p>
            <a:r>
              <a:rPr lang="en-US" dirty="0" err="1">
                <a:solidFill>
                  <a:schemeClr val="tx1"/>
                </a:solidFill>
              </a:rPr>
              <a:t>ResultWriter</a:t>
            </a:r>
            <a:endParaRPr lang="en-US" dirty="0">
              <a:solidFill>
                <a:schemeClr val="tx1"/>
              </a:solidFill>
            </a:endParaRPr>
          </a:p>
        </p:txBody>
      </p:sp>
      <p:sp>
        <p:nvSpPr>
          <p:cNvPr id="3" name="Content Placeholder 2">
            <a:extLst>
              <a:ext uri="{FF2B5EF4-FFF2-40B4-BE49-F238E27FC236}">
                <a16:creationId xmlns:a16="http://schemas.microsoft.com/office/drawing/2014/main" id="{4C7B328E-4ED6-2340-9D6E-8A3DB2851B0F}"/>
              </a:ext>
            </a:extLst>
          </p:cNvPr>
          <p:cNvSpPr>
            <a:spLocks noGrp="1"/>
          </p:cNvSpPr>
          <p:nvPr>
            <p:ph sz="half" idx="4294967295"/>
          </p:nvPr>
        </p:nvSpPr>
        <p:spPr>
          <a:xfrm>
            <a:off x="576388" y="1508370"/>
            <a:ext cx="8166559" cy="2062103"/>
          </a:xfrm>
        </p:spPr>
        <p:txBody>
          <a:bodyPr/>
          <a:lstStyle/>
          <a:p>
            <a:pPr marL="0" indent="0">
              <a:buNone/>
            </a:pPr>
            <a:r>
              <a:rPr lang="en-GB" sz="2000" b="0" i="0" dirty="0">
                <a:effectLst/>
                <a:latin typeface="+mn-lt"/>
              </a:rPr>
              <a:t>The </a:t>
            </a:r>
            <a:r>
              <a:rPr lang="en-GB" sz="2000" dirty="0" err="1">
                <a:latin typeface="+mn-lt"/>
              </a:rPr>
              <a:t>ResultWriter</a:t>
            </a:r>
            <a:r>
              <a:rPr lang="en-GB" sz="2000" b="0" i="0" dirty="0">
                <a:effectLst/>
                <a:latin typeface="+mn-lt"/>
              </a:rPr>
              <a:t> field is a JSON object that specifies the Amazon S3 location where Step Functions writes the results of the child workflow executions started by a </a:t>
            </a:r>
            <a:r>
              <a:rPr lang="en-GB" sz="2000" b="0" i="1" dirty="0">
                <a:effectLst/>
                <a:latin typeface="+mn-lt"/>
              </a:rPr>
              <a:t>Distributed Map state</a:t>
            </a:r>
            <a:r>
              <a:rPr lang="en-GB" sz="2000" b="0" i="0" dirty="0">
                <a:effectLst/>
                <a:latin typeface="+mn-lt"/>
              </a:rPr>
              <a:t>. By default, Step Functions doesn't export these results.</a:t>
            </a:r>
          </a:p>
          <a:p>
            <a:pPr marL="0" indent="0">
              <a:buNone/>
            </a:pPr>
            <a:r>
              <a:rPr lang="en-GB" sz="2000" dirty="0">
                <a:latin typeface="+mn-lt"/>
              </a:rPr>
              <a:t>Requires IAM permissions</a:t>
            </a:r>
          </a:p>
          <a:p>
            <a:pPr marL="0" indent="0">
              <a:buNone/>
            </a:pPr>
            <a:r>
              <a:rPr lang="en-GB" sz="2000" dirty="0">
                <a:latin typeface="+mn-lt"/>
              </a:rPr>
              <a:t>Same AWS Account and Region</a:t>
            </a:r>
          </a:p>
        </p:txBody>
      </p:sp>
      <p:sp>
        <p:nvSpPr>
          <p:cNvPr id="7" name="Rectangle 6">
            <a:extLst>
              <a:ext uri="{FF2B5EF4-FFF2-40B4-BE49-F238E27FC236}">
                <a16:creationId xmlns:a16="http://schemas.microsoft.com/office/drawing/2014/main" id="{ED80C80F-C180-4A4B-B305-7001B5E501C0}"/>
              </a:ext>
            </a:extLst>
          </p:cNvPr>
          <p:cNvSpPr/>
          <p:nvPr/>
        </p:nvSpPr>
        <p:spPr>
          <a:xfrm>
            <a:off x="9108739" y="4756442"/>
            <a:ext cx="1982568" cy="348878"/>
          </a:xfrm>
          <a:prstGeom prst="rect">
            <a:avLst/>
          </a:prstGeom>
          <a:solidFill>
            <a:schemeClr val="tx1"/>
          </a:solidFill>
          <a:effectLst>
            <a:outerShdw blurRad="50800" dist="76200" dir="2700000" algn="tl" rotWithShape="0">
              <a:prstClr val="black">
                <a:alpha val="40000"/>
              </a:prstClr>
            </a:outerShdw>
          </a:effectLst>
        </p:spPr>
        <p:txBody>
          <a:bodyPr wrap="square">
            <a:spAutoFit/>
          </a:bodyPr>
          <a:lstStyle/>
          <a:p>
            <a:r>
              <a:rPr lang="en-US" sz="1667" dirty="0">
                <a:solidFill>
                  <a:schemeClr val="bg1"/>
                </a:solidFill>
              </a:rPr>
              <a:t>[ “Hello”, “World”]</a:t>
            </a:r>
          </a:p>
        </p:txBody>
      </p:sp>
      <p:pic>
        <p:nvPicPr>
          <p:cNvPr id="4" name="Picture 2" descr="&#10;            The order in which the Distributed Map state input and output configuration fields are&#10;                applied.&#10;        ">
            <a:extLst>
              <a:ext uri="{FF2B5EF4-FFF2-40B4-BE49-F238E27FC236}">
                <a16:creationId xmlns:a16="http://schemas.microsoft.com/office/drawing/2014/main" id="{A0C42055-9CF2-30D4-4A6B-E2EC5A3AF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635" y="3685"/>
            <a:ext cx="3314365" cy="6854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8E3BD3-AF9C-93DD-551A-7E71079DCF20}"/>
              </a:ext>
            </a:extLst>
          </p:cNvPr>
          <p:cNvPicPr>
            <a:picLocks noChangeAspect="1"/>
          </p:cNvPicPr>
          <p:nvPr/>
        </p:nvPicPr>
        <p:blipFill>
          <a:blip r:embed="rId4"/>
          <a:stretch>
            <a:fillRect/>
          </a:stretch>
        </p:blipFill>
        <p:spPr>
          <a:xfrm>
            <a:off x="609600" y="3733614"/>
            <a:ext cx="3111500" cy="1574800"/>
          </a:xfrm>
          <a:prstGeom prst="rect">
            <a:avLst/>
          </a:prstGeom>
        </p:spPr>
      </p:pic>
    </p:spTree>
    <p:extLst>
      <p:ext uri="{BB962C8B-B14F-4D97-AF65-F5344CB8AC3E}">
        <p14:creationId xmlns:p14="http://schemas.microsoft.com/office/powerpoint/2010/main" val="343772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Workflow Patterns</a:t>
            </a:r>
          </a:p>
        </p:txBody>
      </p:sp>
    </p:spTree>
    <p:extLst>
      <p:ext uri="{BB962C8B-B14F-4D97-AF65-F5344CB8AC3E}">
        <p14:creationId xmlns:p14="http://schemas.microsoft.com/office/powerpoint/2010/main" val="325772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Title 2"/>
          <p:cNvSpPr txBox="1">
            <a:spLocks noGrp="1"/>
          </p:cNvSpPr>
          <p:nvPr>
            <p:ph type="title"/>
          </p:nvPr>
        </p:nvSpPr>
        <p:spPr>
          <a:prstGeom prst="rect">
            <a:avLst/>
          </a:prstGeom>
        </p:spPr>
        <p:txBody>
          <a:bodyPr/>
          <a:lstStyle>
            <a:lvl1pPr>
              <a:defRPr>
                <a:solidFill>
                  <a:srgbClr val="FF9900"/>
                </a:solidFill>
              </a:defRPr>
            </a:lvl1pPr>
          </a:lstStyle>
          <a:p>
            <a:r>
              <a:rPr dirty="0">
                <a:solidFill>
                  <a:schemeClr val="tx1"/>
                </a:solidFill>
              </a:rPr>
              <a:t>Nested “child” workflows </a:t>
            </a:r>
          </a:p>
        </p:txBody>
      </p:sp>
      <p:sp>
        <p:nvSpPr>
          <p:cNvPr id="9" name="Content Placeholder 6">
            <a:extLst>
              <a:ext uri="{FF2B5EF4-FFF2-40B4-BE49-F238E27FC236}">
                <a16:creationId xmlns:a16="http://schemas.microsoft.com/office/drawing/2014/main" id="{39726DA4-07BD-1F48-83B8-8825E093401F}"/>
              </a:ext>
            </a:extLst>
          </p:cNvPr>
          <p:cNvSpPr txBox="1">
            <a:spLocks noGrp="1"/>
          </p:cNvSpPr>
          <p:nvPr>
            <p:ph idx="4294967295"/>
          </p:nvPr>
        </p:nvSpPr>
        <p:spPr>
          <a:xfrm>
            <a:off x="7234238" y="1720850"/>
            <a:ext cx="4957762" cy="2726900"/>
          </a:xfrm>
          <a:prstGeom prst="rect">
            <a:avLst/>
          </a:prstGeom>
          <a:noFill/>
        </p:spPr>
        <p:txBody>
          <a:bodyPr wrap="square" rtlCol="0">
            <a:spAutoFit/>
          </a:bodyPr>
          <a:lstStyle/>
          <a:p>
            <a:pPr marL="457182" indent="-457182">
              <a:buFont typeface="Arial" panose="020B0604020202020204" pitchFamily="34" charset="0"/>
              <a:buChar char="•"/>
            </a:pPr>
            <a:r>
              <a:rPr lang="en-US" sz="2400" dirty="0">
                <a:latin typeface="Amazon Ember Regular"/>
                <a:ea typeface="Amazon Ember" panose="02000000000000000000" pitchFamily="2" charset="0"/>
              </a:rPr>
              <a:t>Easily build complex workflows with libraries of state machines</a:t>
            </a:r>
          </a:p>
          <a:p>
            <a:pPr marL="457182" indent="-457182">
              <a:buFont typeface="Arial" panose="020B0604020202020204" pitchFamily="34" charset="0"/>
              <a:buChar char="•"/>
            </a:pPr>
            <a:r>
              <a:rPr lang="en-US" sz="2400" dirty="0">
                <a:latin typeface="Amazon Ember Regular"/>
                <a:ea typeface="Amazon Ember" panose="02000000000000000000" pitchFamily="2" charset="0"/>
              </a:rPr>
              <a:t>Swap and reorganize workflow modules without customizing code</a:t>
            </a:r>
          </a:p>
          <a:p>
            <a:pPr marL="457182" indent="-457182">
              <a:buFont typeface="Arial" panose="020B0604020202020204" pitchFamily="34" charset="0"/>
              <a:buChar char="•"/>
            </a:pPr>
            <a:r>
              <a:rPr lang="en-US" sz="2400" dirty="0">
                <a:latin typeface="Amazon Ember Regular"/>
                <a:ea typeface="Amazon Ember" panose="02000000000000000000" pitchFamily="2" charset="0"/>
              </a:rPr>
              <a:t>Simplifies development and deployment </a:t>
            </a:r>
          </a:p>
        </p:txBody>
      </p:sp>
      <p:grpSp>
        <p:nvGrpSpPr>
          <p:cNvPr id="1389" name="Group"/>
          <p:cNvGrpSpPr/>
          <p:nvPr/>
        </p:nvGrpSpPr>
        <p:grpSpPr>
          <a:xfrm>
            <a:off x="449053" y="1456885"/>
            <a:ext cx="5878749" cy="4099675"/>
            <a:chOff x="0" y="0"/>
            <a:chExt cx="4409061" cy="3074754"/>
          </a:xfrm>
        </p:grpSpPr>
        <p:pic>
          <p:nvPicPr>
            <p:cNvPr id="1385" name="Picture 14" descr="Picture 14"/>
            <p:cNvPicPr>
              <a:picLocks noChangeAspect="1"/>
            </p:cNvPicPr>
            <p:nvPr/>
          </p:nvPicPr>
          <p:blipFill>
            <a:blip r:embed="rId3"/>
            <a:stretch>
              <a:fillRect/>
            </a:stretch>
          </p:blipFill>
          <p:spPr>
            <a:xfrm>
              <a:off x="0" y="0"/>
              <a:ext cx="1301631" cy="2191997"/>
            </a:xfrm>
            <a:prstGeom prst="rect">
              <a:avLst/>
            </a:prstGeom>
            <a:ln w="12700" cap="flat">
              <a:noFill/>
              <a:miter lim="400000"/>
            </a:ln>
            <a:effectLst/>
          </p:spPr>
        </p:pic>
        <p:pic>
          <p:nvPicPr>
            <p:cNvPr id="1386" name="Picture 11" descr="Picture 11"/>
            <p:cNvPicPr>
              <a:picLocks noChangeAspect="1"/>
            </p:cNvPicPr>
            <p:nvPr/>
          </p:nvPicPr>
          <p:blipFill>
            <a:blip r:embed="rId4"/>
            <a:stretch>
              <a:fillRect/>
            </a:stretch>
          </p:blipFill>
          <p:spPr>
            <a:xfrm>
              <a:off x="1751786" y="699248"/>
              <a:ext cx="2657276" cy="2346937"/>
            </a:xfrm>
            <a:prstGeom prst="rect">
              <a:avLst/>
            </a:prstGeom>
            <a:ln w="12700" cap="flat">
              <a:noFill/>
              <a:miter lim="400000"/>
            </a:ln>
            <a:effectLst/>
          </p:spPr>
        </p:pic>
        <p:sp>
          <p:nvSpPr>
            <p:cNvPr id="1391" name="Curved Connector 3"/>
            <p:cNvSpPr/>
            <p:nvPr/>
          </p:nvSpPr>
          <p:spPr>
            <a:xfrm>
              <a:off x="1303638" y="1305246"/>
              <a:ext cx="448149" cy="1431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noFill/>
            <a:ln w="25400" cap="flat">
              <a:solidFill>
                <a:srgbClr val="FF9900"/>
              </a:solidFill>
              <a:prstDash val="solid"/>
              <a:round/>
              <a:tailEnd type="triangle" w="med" len="med"/>
            </a:ln>
            <a:effectLst>
              <a:outerShdw blurRad="38100" dist="20000" dir="5400000" rotWithShape="0">
                <a:srgbClr val="000000">
                  <a:alpha val="38000"/>
                </a:srgbClr>
              </a:outerShdw>
            </a:effectLst>
          </p:spPr>
          <p:txBody>
            <a:bodyPr/>
            <a:lstStyle/>
            <a:p>
              <a:endParaRPr sz="3840" dirty="0"/>
            </a:p>
          </p:txBody>
        </p:sp>
        <p:sp>
          <p:nvSpPr>
            <p:cNvPr id="1388" name="Curved Connector 5"/>
            <p:cNvSpPr/>
            <p:nvPr/>
          </p:nvSpPr>
          <p:spPr>
            <a:xfrm rot="5400000" flipH="1">
              <a:off x="1009867" y="1580789"/>
              <a:ext cx="1657343" cy="1330588"/>
            </a:xfrm>
            <a:custGeom>
              <a:avLst/>
              <a:gdLst/>
              <a:ahLst/>
              <a:cxnLst>
                <a:cxn ang="0">
                  <a:pos x="wd2" y="hd2"/>
                </a:cxn>
                <a:cxn ang="5400000">
                  <a:pos x="wd2" y="hd2"/>
                </a:cxn>
                <a:cxn ang="10800000">
                  <a:pos x="wd2" y="hd2"/>
                </a:cxn>
                <a:cxn ang="16200000">
                  <a:pos x="wd2" y="hd2"/>
                </a:cxn>
              </a:cxnLst>
              <a:rect l="0" t="0" r="r" b="b"/>
              <a:pathLst>
                <a:path w="21600" h="21600" extrusionOk="0">
                  <a:moveTo>
                    <a:pt x="372" y="0"/>
                  </a:moveTo>
                  <a:cubicBezTo>
                    <a:pt x="186" y="0"/>
                    <a:pt x="0" y="5400"/>
                    <a:pt x="0" y="10800"/>
                  </a:cubicBezTo>
                  <a:cubicBezTo>
                    <a:pt x="0" y="16200"/>
                    <a:pt x="10800" y="21600"/>
                    <a:pt x="21600" y="21600"/>
                  </a:cubicBezTo>
                </a:path>
              </a:pathLst>
            </a:custGeom>
            <a:noFill/>
            <a:ln w="25400" cap="flat">
              <a:solidFill>
                <a:srgbClr val="FF9900"/>
              </a:solidFill>
              <a:prstDash val="solid"/>
              <a:round/>
              <a:tailEnd type="triangle" w="med" len="med"/>
            </a:ln>
            <a:effectLst>
              <a:outerShdw blurRad="38100" dist="20000" dir="5400000" rotWithShape="0">
                <a:srgbClr val="000000">
                  <a:alpha val="38000"/>
                </a:srgbClr>
              </a:outerShdw>
            </a:effectLst>
          </p:spPr>
          <p:txBody>
            <a:bodyPr wrap="square" lIns="60958" tIns="60958" rIns="60958" bIns="60958" numCol="1" anchor="ctr">
              <a:noAutofit/>
            </a:bodyPr>
            <a:lstStyle/>
            <a:p>
              <a:endParaRPr sz="3840" dirty="0"/>
            </a:p>
          </p:txBody>
        </p:sp>
      </p:grpSp>
      <p:sp>
        <p:nvSpPr>
          <p:cNvPr id="2" name="TextBox 1">
            <a:extLst>
              <a:ext uri="{FF2B5EF4-FFF2-40B4-BE49-F238E27FC236}">
                <a16:creationId xmlns:a16="http://schemas.microsoft.com/office/drawing/2014/main" id="{369A1E1E-6A2D-9A4A-BC5E-879DEC38E89E}"/>
              </a:ext>
            </a:extLst>
          </p:cNvPr>
          <p:cNvSpPr txBox="1"/>
          <p:nvPr/>
        </p:nvSpPr>
        <p:spPr>
          <a:xfrm>
            <a:off x="731951" y="2820043"/>
            <a:ext cx="1173049" cy="271934"/>
          </a:xfrm>
          <a:prstGeom prst="rect">
            <a:avLst/>
          </a:prstGeom>
          <a:solidFill>
            <a:schemeClr val="tx1"/>
          </a:solidFill>
        </p:spPr>
        <p:txBody>
          <a:bodyPr wrap="square" rtlCol="0">
            <a:spAutoFit/>
          </a:bodyPr>
          <a:lstStyle/>
          <a:p>
            <a:pPr algn="l"/>
            <a:r>
              <a:rPr lang="en-US" sz="11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RunJobPoller</a:t>
            </a:r>
          </a:p>
        </p:txBody>
      </p:sp>
    </p:spTree>
    <p:extLst>
      <p:ext uri="{BB962C8B-B14F-4D97-AF65-F5344CB8AC3E}">
        <p14:creationId xmlns:p14="http://schemas.microsoft.com/office/powerpoint/2010/main" val="139599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38253"/>
            <a:ext cx="10972800" cy="535531"/>
          </a:xfrm>
        </p:spPr>
        <p:txBody>
          <a:bodyPr/>
          <a:lstStyle/>
          <a:p>
            <a:r>
              <a:rPr lang="en-US" dirty="0"/>
              <a:t>Saga Pattern</a:t>
            </a:r>
          </a:p>
        </p:txBody>
      </p:sp>
      <p:sp>
        <p:nvSpPr>
          <p:cNvPr id="15" name="Content Placeholder 6">
            <a:extLst>
              <a:ext uri="{FF2B5EF4-FFF2-40B4-BE49-F238E27FC236}">
                <a16:creationId xmlns:a16="http://schemas.microsoft.com/office/drawing/2014/main" id="{F8E0AD07-B143-5043-98BC-464CDCD80032}"/>
              </a:ext>
            </a:extLst>
          </p:cNvPr>
          <p:cNvSpPr txBox="1">
            <a:spLocks/>
          </p:cNvSpPr>
          <p:nvPr/>
        </p:nvSpPr>
        <p:spPr>
          <a:xfrm>
            <a:off x="528576" y="1513465"/>
            <a:ext cx="5293490" cy="2062103"/>
          </a:xfrm>
          <a:prstGeom prst="rect">
            <a:avLst/>
          </a:prstGeom>
          <a:noFill/>
        </p:spPr>
        <p:txBody>
          <a:bodyPr wrap="square" rtlCol="0">
            <a:sp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000" dirty="0">
                <a:latin typeface="Amazon Ember Regular"/>
                <a:ea typeface="Amazon Ember" panose="02000000000000000000" pitchFamily="2" charset="0"/>
              </a:rPr>
              <a:t>Roll-back work done by sequence of distributed transactions</a:t>
            </a:r>
          </a:p>
          <a:p>
            <a:endParaRPr lang="en-GB" sz="2000" dirty="0">
              <a:effectLst/>
            </a:endParaRPr>
          </a:p>
          <a:p>
            <a:r>
              <a:rPr lang="en-GB" sz="2000" dirty="0">
                <a:effectLst/>
              </a:rPr>
              <a:t>Use </a:t>
            </a:r>
            <a:r>
              <a:rPr lang="en-GB" sz="2000" dirty="0"/>
              <a:t>inherent error handling to roll back sequential system failures for long-running transactions</a:t>
            </a:r>
            <a:endParaRPr lang="en-GB" sz="2000" dirty="0">
              <a:effectLst/>
            </a:endParaRPr>
          </a:p>
        </p:txBody>
      </p:sp>
      <p:pic>
        <p:nvPicPr>
          <p:cNvPr id="4194" name="saga">
            <a:hlinkClick r:id="" action="ppaction://media"/>
            <a:extLst>
              <a:ext uri="{FF2B5EF4-FFF2-40B4-BE49-F238E27FC236}">
                <a16:creationId xmlns:a16="http://schemas.microsoft.com/office/drawing/2014/main" id="{2FB6D7EE-5D97-14F2-7903-BBAB9842D5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51847" y="1513465"/>
            <a:ext cx="6086741" cy="3423792"/>
          </a:xfrm>
          <a:prstGeom prst="rect">
            <a:avLst/>
          </a:prstGeom>
          <a:ln w="47625">
            <a:solidFill>
              <a:schemeClr val="accent1"/>
            </a:solidFill>
          </a:ln>
        </p:spPr>
      </p:pic>
    </p:spTree>
    <p:extLst>
      <p:ext uri="{BB962C8B-B14F-4D97-AF65-F5344CB8AC3E}">
        <p14:creationId xmlns:p14="http://schemas.microsoft.com/office/powerpoint/2010/main" val="309442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39" fill="hold"/>
                                        <p:tgtEl>
                                          <p:spTgt spid="419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194"/>
                </p:tgtEl>
              </p:cMediaNode>
            </p:video>
            <p:seq concurrent="1" nextAc="seek">
              <p:cTn id="8" restart="whenNotActive" fill="hold" evtFilter="cancelBubble" nodeType="interactiveSeq">
                <p:stCondLst>
                  <p:cond evt="onClick" delay="0">
                    <p:tgtEl>
                      <p:spTgt spid="419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194"/>
                                        </p:tgtEl>
                                      </p:cBhvr>
                                    </p:cmd>
                                  </p:childTnLst>
                                </p:cTn>
                              </p:par>
                            </p:childTnLst>
                          </p:cTn>
                        </p:par>
                      </p:childTnLst>
                    </p:cTn>
                  </p:par>
                </p:childTnLst>
              </p:cTn>
              <p:nextCondLst>
                <p:cond evt="onClick" delay="0">
                  <p:tgtEl>
                    <p:spTgt spid="4194"/>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E95D7CD-70CC-78D1-6461-C3D9E0FA10E3}"/>
              </a:ext>
            </a:extLst>
          </p:cNvPr>
          <p:cNvSpPr/>
          <p:nvPr/>
        </p:nvSpPr>
        <p:spPr>
          <a:xfrm>
            <a:off x="6502400" y="0"/>
            <a:ext cx="5689600" cy="6858000"/>
          </a:xfrm>
          <a:prstGeom prst="rect">
            <a:avLst/>
          </a:prstGeom>
          <a:solidFill>
            <a:srgbClr val="2C0E6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sp>
        <p:nvSpPr>
          <p:cNvPr id="2" name="Title 1">
            <a:extLst>
              <a:ext uri="{FF2B5EF4-FFF2-40B4-BE49-F238E27FC236}">
                <a16:creationId xmlns:a16="http://schemas.microsoft.com/office/drawing/2014/main" id="{7BFD1588-1F50-3124-6BFA-9D91D5673D7D}"/>
              </a:ext>
            </a:extLst>
          </p:cNvPr>
          <p:cNvSpPr>
            <a:spLocks noGrp="1"/>
          </p:cNvSpPr>
          <p:nvPr>
            <p:ph type="title"/>
          </p:nvPr>
        </p:nvSpPr>
        <p:spPr>
          <a:xfrm>
            <a:off x="609600" y="813010"/>
            <a:ext cx="10972800" cy="535531"/>
          </a:xfrm>
        </p:spPr>
        <p:txBody>
          <a:bodyPr/>
          <a:lstStyle/>
          <a:p>
            <a:r>
              <a:rPr lang="en-GB" dirty="0"/>
              <a:t>Circuit Breaker</a:t>
            </a:r>
          </a:p>
        </p:txBody>
      </p:sp>
      <p:sp>
        <p:nvSpPr>
          <p:cNvPr id="3" name="Slide Number Placeholder 2">
            <a:extLst>
              <a:ext uri="{FF2B5EF4-FFF2-40B4-BE49-F238E27FC236}">
                <a16:creationId xmlns:a16="http://schemas.microsoft.com/office/drawing/2014/main" id="{960296CC-DE34-B652-910F-E2C9449F1490}"/>
              </a:ext>
            </a:extLst>
          </p:cNvPr>
          <p:cNvSpPr>
            <a:spLocks noGrp="1"/>
          </p:cNvSpPr>
          <p:nvPr>
            <p:ph type="sldNum" sz="quarter" idx="12"/>
          </p:nvPr>
        </p:nvSpPr>
        <p:spPr/>
        <p:txBody>
          <a:bodyPr/>
          <a:lstStyle/>
          <a:p>
            <a:fld id="{EB4B8DE2-A4E8-46E4-8BBF-D75455EFF32C}" type="slidenum">
              <a:rPr lang="en-US" smtClean="0"/>
              <a:pPr/>
              <a:t>75</a:t>
            </a:fld>
            <a:endParaRPr lang="en-US"/>
          </a:p>
        </p:txBody>
      </p:sp>
      <p:grpSp>
        <p:nvGrpSpPr>
          <p:cNvPr id="46" name="Group 45">
            <a:extLst>
              <a:ext uri="{FF2B5EF4-FFF2-40B4-BE49-F238E27FC236}">
                <a16:creationId xmlns:a16="http://schemas.microsoft.com/office/drawing/2014/main" id="{60362F27-DE6E-6B76-1504-3CFB483916BF}"/>
              </a:ext>
            </a:extLst>
          </p:cNvPr>
          <p:cNvGrpSpPr/>
          <p:nvPr/>
        </p:nvGrpSpPr>
        <p:grpSpPr>
          <a:xfrm>
            <a:off x="6917595" y="648301"/>
            <a:ext cx="4754805" cy="5440518"/>
            <a:chOff x="6917595" y="648301"/>
            <a:chExt cx="4754805" cy="5440518"/>
          </a:xfrm>
        </p:grpSpPr>
        <p:sp>
          <p:nvSpPr>
            <p:cNvPr id="4" name="Oval 3">
              <a:extLst>
                <a:ext uri="{FF2B5EF4-FFF2-40B4-BE49-F238E27FC236}">
                  <a16:creationId xmlns:a16="http://schemas.microsoft.com/office/drawing/2014/main" id="{53E4B7D9-94E5-A4C1-BFD8-D26F1B89CC76}"/>
                </a:ext>
              </a:extLst>
            </p:cNvPr>
            <p:cNvSpPr/>
            <p:nvPr/>
          </p:nvSpPr>
          <p:spPr>
            <a:xfrm>
              <a:off x="8896550" y="648301"/>
              <a:ext cx="639256" cy="63925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Start</a:t>
              </a:r>
            </a:p>
          </p:txBody>
        </p:sp>
        <p:sp>
          <p:nvSpPr>
            <p:cNvPr id="5" name="Oval 4">
              <a:extLst>
                <a:ext uri="{FF2B5EF4-FFF2-40B4-BE49-F238E27FC236}">
                  <a16:creationId xmlns:a16="http://schemas.microsoft.com/office/drawing/2014/main" id="{FB9762AF-317C-1D25-1576-4AA1D8ACC12E}"/>
                </a:ext>
              </a:extLst>
            </p:cNvPr>
            <p:cNvSpPr/>
            <p:nvPr/>
          </p:nvSpPr>
          <p:spPr>
            <a:xfrm>
              <a:off x="8802562" y="5449563"/>
              <a:ext cx="639256" cy="63925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End</a:t>
              </a:r>
            </a:p>
          </p:txBody>
        </p:sp>
        <p:sp>
          <p:nvSpPr>
            <p:cNvPr id="6" name="Rectangle 5">
              <a:extLst>
                <a:ext uri="{FF2B5EF4-FFF2-40B4-BE49-F238E27FC236}">
                  <a16:creationId xmlns:a16="http://schemas.microsoft.com/office/drawing/2014/main" id="{1B62D192-CAA7-36D5-679A-398208F3090A}"/>
                </a:ext>
              </a:extLst>
            </p:cNvPr>
            <p:cNvSpPr/>
            <p:nvPr/>
          </p:nvSpPr>
          <p:spPr>
            <a:xfrm>
              <a:off x="8702978" y="1427619"/>
              <a:ext cx="1039100" cy="44514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Get circuit status</a:t>
              </a:r>
            </a:p>
          </p:txBody>
        </p:sp>
        <p:pic>
          <p:nvPicPr>
            <p:cNvPr id="7" name="Graphic 47">
              <a:extLst>
                <a:ext uri="{FF2B5EF4-FFF2-40B4-BE49-F238E27FC236}">
                  <a16:creationId xmlns:a16="http://schemas.microsoft.com/office/drawing/2014/main" id="{CBE692B4-050D-5249-41C1-885E88F239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260" y="1432284"/>
              <a:ext cx="453931" cy="453931"/>
            </a:xfrm>
            <a:prstGeom prst="rect">
              <a:avLst/>
            </a:prstGeom>
          </p:spPr>
        </p:pic>
        <p:sp>
          <p:nvSpPr>
            <p:cNvPr id="8" name="Rectangle 7">
              <a:extLst>
                <a:ext uri="{FF2B5EF4-FFF2-40B4-BE49-F238E27FC236}">
                  <a16:creationId xmlns:a16="http://schemas.microsoft.com/office/drawing/2014/main" id="{C80DBFD5-FDAD-396B-2D9D-CFF4792140B4}"/>
                </a:ext>
              </a:extLst>
            </p:cNvPr>
            <p:cNvSpPr/>
            <p:nvPr/>
          </p:nvSpPr>
          <p:spPr>
            <a:xfrm>
              <a:off x="8702978" y="2133389"/>
              <a:ext cx="1039099" cy="4539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Is circuit </a:t>
              </a:r>
              <a:br>
                <a:rPr lang="en-US" sz="1200" dirty="0">
                  <a:solidFill>
                    <a:schemeClr val="bg1"/>
                  </a:solidFill>
                </a:rPr>
              </a:br>
              <a:r>
                <a:rPr lang="en-US" sz="1200" dirty="0">
                  <a:solidFill>
                    <a:schemeClr val="bg1"/>
                  </a:solidFill>
                </a:rPr>
                <a:t>closed?</a:t>
              </a:r>
            </a:p>
          </p:txBody>
        </p:sp>
        <p:grpSp>
          <p:nvGrpSpPr>
            <p:cNvPr id="9" name="Group 8">
              <a:extLst>
                <a:ext uri="{FF2B5EF4-FFF2-40B4-BE49-F238E27FC236}">
                  <a16:creationId xmlns:a16="http://schemas.microsoft.com/office/drawing/2014/main" id="{D16D3DCE-2CFB-A1CB-EA2F-5DE02AF4A14A}"/>
                </a:ext>
              </a:extLst>
            </p:cNvPr>
            <p:cNvGrpSpPr/>
            <p:nvPr/>
          </p:nvGrpSpPr>
          <p:grpSpPr>
            <a:xfrm>
              <a:off x="8252259" y="2133389"/>
              <a:ext cx="453931" cy="453931"/>
              <a:chOff x="823422" y="2081758"/>
              <a:chExt cx="453931" cy="453931"/>
            </a:xfrm>
          </p:grpSpPr>
          <p:pic>
            <p:nvPicPr>
              <p:cNvPr id="10" name="Graphic 47">
                <a:extLst>
                  <a:ext uri="{FF2B5EF4-FFF2-40B4-BE49-F238E27FC236}">
                    <a16:creationId xmlns:a16="http://schemas.microsoft.com/office/drawing/2014/main" id="{D95448EC-CDCE-6E9D-A40E-BDA3F4D45E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22" y="2081758"/>
                <a:ext cx="453931" cy="453931"/>
              </a:xfrm>
              <a:prstGeom prst="rect">
                <a:avLst/>
              </a:prstGeom>
            </p:spPr>
          </p:pic>
          <p:sp>
            <p:nvSpPr>
              <p:cNvPr id="11" name="Rectangle 10">
                <a:extLst>
                  <a:ext uri="{FF2B5EF4-FFF2-40B4-BE49-F238E27FC236}">
                    <a16:creationId xmlns:a16="http://schemas.microsoft.com/office/drawing/2014/main" id="{6FCFE9CD-F819-773A-7CC7-D1EE177F3E09}"/>
                  </a:ext>
                </a:extLst>
              </p:cNvPr>
              <p:cNvSpPr/>
              <p:nvPr/>
            </p:nvSpPr>
            <p:spPr>
              <a:xfrm rot="2683326">
                <a:off x="936167" y="2170829"/>
                <a:ext cx="228442" cy="232167"/>
              </a:xfrm>
              <a:prstGeom prst="rect">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2" name="TextBox 11">
                <a:extLst>
                  <a:ext uri="{FF2B5EF4-FFF2-40B4-BE49-F238E27FC236}">
                    <a16:creationId xmlns:a16="http://schemas.microsoft.com/office/drawing/2014/main" id="{06EB86BA-E33B-505A-CAE7-F592928CA171}"/>
                  </a:ext>
                </a:extLst>
              </p:cNvPr>
              <p:cNvSpPr txBox="1"/>
              <p:nvPr/>
            </p:nvSpPr>
            <p:spPr>
              <a:xfrm>
                <a:off x="1000695" y="2124058"/>
                <a:ext cx="99386" cy="369332"/>
              </a:xfrm>
              <a:prstGeom prst="rect">
                <a:avLst/>
              </a:prstGeom>
              <a:noFill/>
            </p:spPr>
            <p:txBody>
              <a:bodyPr wrap="none" lIns="0" rIns="0" rtlCol="0">
                <a:spAutoFit/>
              </a:bodyPr>
              <a:lstStyle/>
              <a:p>
                <a:pPr algn="l"/>
                <a:r>
                  <a:rPr lang="en-US" dirty="0">
                    <a:solidFill>
                      <a:srgbClr val="0070C0"/>
                    </a:solidFill>
                  </a:rPr>
                  <a:t>?</a:t>
                </a:r>
              </a:p>
            </p:txBody>
          </p:sp>
          <p:cxnSp>
            <p:nvCxnSpPr>
              <p:cNvPr id="13" name="Straight Arrow Connector 12">
                <a:extLst>
                  <a:ext uri="{FF2B5EF4-FFF2-40B4-BE49-F238E27FC236}">
                    <a16:creationId xmlns:a16="http://schemas.microsoft.com/office/drawing/2014/main" id="{DE882B60-E242-3C5D-0F9D-2FD76CFD5761}"/>
                  </a:ext>
                </a:extLst>
              </p:cNvPr>
              <p:cNvCxnSpPr>
                <a:cxnSpLocks/>
              </p:cNvCxnSpPr>
              <p:nvPr/>
            </p:nvCxnSpPr>
            <p:spPr>
              <a:xfrm>
                <a:off x="1160993" y="2396186"/>
                <a:ext cx="73182" cy="95881"/>
              </a:xfrm>
              <a:prstGeom prst="straightConnector1">
                <a:avLst/>
              </a:prstGeom>
              <a:ln w="12700" cap="rnd">
                <a:solidFill>
                  <a:srgbClr val="0070C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59BC1D-31F2-C805-2A25-CE5F4650FF8E}"/>
                  </a:ext>
                </a:extLst>
              </p:cNvPr>
              <p:cNvCxnSpPr>
                <a:cxnSpLocks/>
              </p:cNvCxnSpPr>
              <p:nvPr/>
            </p:nvCxnSpPr>
            <p:spPr>
              <a:xfrm flipH="1">
                <a:off x="849931" y="2403583"/>
                <a:ext cx="79135" cy="88484"/>
              </a:xfrm>
              <a:prstGeom prst="straightConnector1">
                <a:avLst/>
              </a:prstGeom>
              <a:ln w="12700" cap="rnd">
                <a:solidFill>
                  <a:srgbClr val="0070C0"/>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4DACEC2F-495F-FF4D-09D0-967BB0454952}"/>
                </a:ext>
              </a:extLst>
            </p:cNvPr>
            <p:cNvSpPr/>
            <p:nvPr/>
          </p:nvSpPr>
          <p:spPr>
            <a:xfrm>
              <a:off x="8090752" y="4018441"/>
              <a:ext cx="1128277" cy="44514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Update circuit status</a:t>
              </a:r>
            </a:p>
          </p:txBody>
        </p:sp>
        <p:pic>
          <p:nvPicPr>
            <p:cNvPr id="16" name="Graphic 15">
              <a:extLst>
                <a:ext uri="{FF2B5EF4-FFF2-40B4-BE49-F238E27FC236}">
                  <a16:creationId xmlns:a16="http://schemas.microsoft.com/office/drawing/2014/main" id="{1129359E-6EAA-0642-310C-2EBC9B5F2F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0035" y="4009659"/>
              <a:ext cx="453931" cy="453931"/>
            </a:xfrm>
            <a:prstGeom prst="rect">
              <a:avLst/>
            </a:prstGeom>
          </p:spPr>
        </p:pic>
        <p:sp>
          <p:nvSpPr>
            <p:cNvPr id="17" name="Rectangle 16">
              <a:extLst>
                <a:ext uri="{FF2B5EF4-FFF2-40B4-BE49-F238E27FC236}">
                  <a16:creationId xmlns:a16="http://schemas.microsoft.com/office/drawing/2014/main" id="{E33C7B39-9C03-4384-6FD9-3EB6C9AC4E5F}"/>
                </a:ext>
              </a:extLst>
            </p:cNvPr>
            <p:cNvSpPr/>
            <p:nvPr/>
          </p:nvSpPr>
          <p:spPr>
            <a:xfrm>
              <a:off x="10298041" y="3057214"/>
              <a:ext cx="1039099" cy="4539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 Lambda</a:t>
              </a:r>
            </a:p>
          </p:txBody>
        </p:sp>
        <p:pic>
          <p:nvPicPr>
            <p:cNvPr id="18" name="Graphic 10">
              <a:extLst>
                <a:ext uri="{FF2B5EF4-FFF2-40B4-BE49-F238E27FC236}">
                  <a16:creationId xmlns:a16="http://schemas.microsoft.com/office/drawing/2014/main" id="{29433298-624C-D10E-D48B-CE4D6B11B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5685" y="3064473"/>
              <a:ext cx="453931" cy="45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4B981390-71A2-9A29-C672-4E3F96095322}"/>
                </a:ext>
              </a:extLst>
            </p:cNvPr>
            <p:cNvSpPr/>
            <p:nvPr/>
          </p:nvSpPr>
          <p:spPr>
            <a:xfrm>
              <a:off x="7391727" y="4803230"/>
              <a:ext cx="1039099" cy="4539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Circuit </a:t>
              </a:r>
              <a:br>
                <a:rPr lang="en-US" sz="1200" dirty="0">
                  <a:solidFill>
                    <a:schemeClr val="bg1"/>
                  </a:solidFill>
                </a:rPr>
              </a:br>
              <a:r>
                <a:rPr lang="en-US" sz="1200" dirty="0">
                  <a:solidFill>
                    <a:schemeClr val="bg1"/>
                  </a:solidFill>
                </a:rPr>
                <a:t>open</a:t>
              </a:r>
            </a:p>
          </p:txBody>
        </p:sp>
        <p:pic>
          <p:nvPicPr>
            <p:cNvPr id="20" name="Graphic 47">
              <a:extLst>
                <a:ext uri="{FF2B5EF4-FFF2-40B4-BE49-F238E27FC236}">
                  <a16:creationId xmlns:a16="http://schemas.microsoft.com/office/drawing/2014/main" id="{77327107-CECB-6C6E-7A31-F9A89ACAB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41008" y="4803230"/>
              <a:ext cx="453931" cy="453931"/>
            </a:xfrm>
            <a:prstGeom prst="rect">
              <a:avLst/>
            </a:prstGeom>
          </p:spPr>
        </p:pic>
        <p:sp>
          <p:nvSpPr>
            <p:cNvPr id="21" name="Rectangle 20">
              <a:extLst>
                <a:ext uri="{FF2B5EF4-FFF2-40B4-BE49-F238E27FC236}">
                  <a16:creationId xmlns:a16="http://schemas.microsoft.com/office/drawing/2014/main" id="{F56553CB-5863-C3E4-9715-217AE1D04FB9}"/>
                </a:ext>
              </a:extLst>
            </p:cNvPr>
            <p:cNvSpPr/>
            <p:nvPr/>
          </p:nvSpPr>
          <p:spPr>
            <a:xfrm>
              <a:off x="9997527" y="4814177"/>
              <a:ext cx="1039099" cy="45393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Circuit </a:t>
              </a:r>
              <a:br>
                <a:rPr lang="en-US" sz="1200" dirty="0">
                  <a:solidFill>
                    <a:schemeClr val="bg1"/>
                  </a:solidFill>
                </a:rPr>
              </a:br>
              <a:r>
                <a:rPr lang="en-US" sz="1200" dirty="0">
                  <a:solidFill>
                    <a:schemeClr val="bg1"/>
                  </a:solidFill>
                </a:rPr>
                <a:t>closed</a:t>
              </a:r>
            </a:p>
          </p:txBody>
        </p:sp>
        <p:pic>
          <p:nvPicPr>
            <p:cNvPr id="22" name="Graphic 47">
              <a:extLst>
                <a:ext uri="{FF2B5EF4-FFF2-40B4-BE49-F238E27FC236}">
                  <a16:creationId xmlns:a16="http://schemas.microsoft.com/office/drawing/2014/main" id="{1776CAA4-945F-A0A7-D19F-6B518EDC53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46808" y="4814177"/>
              <a:ext cx="453931" cy="453931"/>
            </a:xfrm>
            <a:prstGeom prst="rect">
              <a:avLst/>
            </a:prstGeom>
          </p:spPr>
        </p:pic>
        <p:cxnSp>
          <p:nvCxnSpPr>
            <p:cNvPr id="23" name="Curved Connector 22">
              <a:extLst>
                <a:ext uri="{FF2B5EF4-FFF2-40B4-BE49-F238E27FC236}">
                  <a16:creationId xmlns:a16="http://schemas.microsoft.com/office/drawing/2014/main" id="{8C27D554-7943-F715-3B53-F46A30030C2B}"/>
                </a:ext>
              </a:extLst>
            </p:cNvPr>
            <p:cNvCxnSpPr>
              <a:stCxn id="10" idx="2"/>
              <a:endCxn id="20" idx="0"/>
            </p:cNvCxnSpPr>
            <p:nvPr/>
          </p:nvCxnSpPr>
          <p:spPr>
            <a:xfrm rot="5400000">
              <a:off x="6715645" y="3039650"/>
              <a:ext cx="2215910" cy="1311251"/>
            </a:xfrm>
            <a:prstGeom prst="curvedConnector3">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982C30BF-D5EF-E61B-3380-C6695136810F}"/>
                </a:ext>
              </a:extLst>
            </p:cNvPr>
            <p:cNvCxnSpPr>
              <a:cxnSpLocks/>
              <a:stCxn id="8" idx="2"/>
              <a:endCxn id="17" idx="0"/>
            </p:cNvCxnSpPr>
            <p:nvPr/>
          </p:nvCxnSpPr>
          <p:spPr>
            <a:xfrm rot="16200000" flipH="1">
              <a:off x="9785112" y="2024735"/>
              <a:ext cx="469894" cy="1595063"/>
            </a:xfrm>
            <a:prstGeom prst="curved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16FF45FC-5EB6-95D1-BD39-9B01725433B8}"/>
                </a:ext>
              </a:extLst>
            </p:cNvPr>
            <p:cNvCxnSpPr>
              <a:cxnSpLocks/>
              <a:stCxn id="17" idx="2"/>
              <a:endCxn id="21" idx="0"/>
            </p:cNvCxnSpPr>
            <p:nvPr/>
          </p:nvCxnSpPr>
          <p:spPr>
            <a:xfrm rot="5400000">
              <a:off x="10015818" y="4012404"/>
              <a:ext cx="1303032" cy="300514"/>
            </a:xfrm>
            <a:prstGeom prst="curved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35D59F7C-4DEA-4DA0-E91D-51ED19A70A85}"/>
                </a:ext>
              </a:extLst>
            </p:cNvPr>
            <p:cNvCxnSpPr>
              <a:cxnSpLocks/>
              <a:stCxn id="18" idx="2"/>
              <a:endCxn id="15" idx="0"/>
            </p:cNvCxnSpPr>
            <p:nvPr/>
          </p:nvCxnSpPr>
          <p:spPr>
            <a:xfrm rot="5400000">
              <a:off x="9118753" y="3054542"/>
              <a:ext cx="500037" cy="1427760"/>
            </a:xfrm>
            <a:prstGeom prst="curvedConnector3">
              <a:avLst>
                <a:gd name="adj1" fmla="val 50000"/>
              </a:avLst>
            </a:prstGeom>
            <a:ln w="19050" cap="rnd">
              <a:solidFill>
                <a:srgbClr val="FF000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BAA41BD-1245-B618-BA60-280DC5B65E51}"/>
                </a:ext>
              </a:extLst>
            </p:cNvPr>
            <p:cNvCxnSpPr>
              <a:cxnSpLocks/>
              <a:stCxn id="15" idx="2"/>
              <a:endCxn id="19" idx="0"/>
            </p:cNvCxnSpPr>
            <p:nvPr/>
          </p:nvCxnSpPr>
          <p:spPr>
            <a:xfrm rot="5400000">
              <a:off x="8113264" y="4261603"/>
              <a:ext cx="339640" cy="743614"/>
            </a:xfrm>
            <a:prstGeom prst="curved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08D7A204-E0A3-96AA-A916-D2C3167D1C3B}"/>
                </a:ext>
              </a:extLst>
            </p:cNvPr>
            <p:cNvCxnSpPr>
              <a:cxnSpLocks/>
              <a:stCxn id="21" idx="2"/>
              <a:endCxn id="5" idx="6"/>
            </p:cNvCxnSpPr>
            <p:nvPr/>
          </p:nvCxnSpPr>
          <p:spPr>
            <a:xfrm rot="5400000">
              <a:off x="9728907" y="4981020"/>
              <a:ext cx="501083" cy="1075259"/>
            </a:xfrm>
            <a:prstGeom prst="curved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83D59257-5996-0801-0D66-830F3906E09D}"/>
                </a:ext>
              </a:extLst>
            </p:cNvPr>
            <p:cNvCxnSpPr>
              <a:cxnSpLocks/>
              <a:stCxn id="19" idx="2"/>
              <a:endCxn id="5" idx="2"/>
            </p:cNvCxnSpPr>
            <p:nvPr/>
          </p:nvCxnSpPr>
          <p:spPr>
            <a:xfrm rot="16200000" flipH="1">
              <a:off x="8100904" y="5067533"/>
              <a:ext cx="512030" cy="891285"/>
            </a:xfrm>
            <a:prstGeom prst="curved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F1DE91B1-DD56-9123-FE3D-F7AD4694D40A}"/>
                </a:ext>
              </a:extLst>
            </p:cNvPr>
            <p:cNvCxnSpPr>
              <a:cxnSpLocks/>
              <a:stCxn id="6" idx="2"/>
              <a:endCxn id="8" idx="0"/>
            </p:cNvCxnSpPr>
            <p:nvPr/>
          </p:nvCxnSpPr>
          <p:spPr>
            <a:xfrm rot="5400000">
              <a:off x="9092218" y="2003078"/>
              <a:ext cx="260621" cy="12700"/>
            </a:xfrm>
            <a:prstGeom prst="curved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A81CB992-6903-0E69-B59B-F45764993687}"/>
                </a:ext>
              </a:extLst>
            </p:cNvPr>
            <p:cNvCxnSpPr>
              <a:cxnSpLocks/>
              <a:stCxn id="4" idx="4"/>
              <a:endCxn id="6" idx="0"/>
            </p:cNvCxnSpPr>
            <p:nvPr/>
          </p:nvCxnSpPr>
          <p:spPr>
            <a:xfrm rot="16200000" flipH="1">
              <a:off x="9149322" y="1354413"/>
              <a:ext cx="140062" cy="6350"/>
            </a:xfrm>
            <a:prstGeom prst="curved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625B39-ABF5-5476-849B-31837EB81A01}"/>
                </a:ext>
              </a:extLst>
            </p:cNvPr>
            <p:cNvSpPr txBox="1"/>
            <p:nvPr/>
          </p:nvSpPr>
          <p:spPr>
            <a:xfrm>
              <a:off x="9091031" y="3514476"/>
              <a:ext cx="394339" cy="276999"/>
            </a:xfrm>
            <a:prstGeom prst="rect">
              <a:avLst/>
            </a:prstGeom>
            <a:noFill/>
          </p:spPr>
          <p:txBody>
            <a:bodyPr wrap="none" lIns="0" rIns="0" rtlCol="0">
              <a:spAutoFit/>
            </a:bodyPr>
            <a:lstStyle/>
            <a:p>
              <a:pPr algn="l"/>
              <a:r>
                <a:rPr lang="en-US" sz="1200" dirty="0">
                  <a:solidFill>
                    <a:srgbClr val="FF0000"/>
                  </a:solidFill>
                </a:rPr>
                <a:t>Catch</a:t>
              </a:r>
            </a:p>
          </p:txBody>
        </p:sp>
        <p:grpSp>
          <p:nvGrpSpPr>
            <p:cNvPr id="33" name="Group 32">
              <a:extLst>
                <a:ext uri="{FF2B5EF4-FFF2-40B4-BE49-F238E27FC236}">
                  <a16:creationId xmlns:a16="http://schemas.microsoft.com/office/drawing/2014/main" id="{F57098C6-56E4-ACFD-3D83-2DCBCEC0A2D6}"/>
                </a:ext>
              </a:extLst>
            </p:cNvPr>
            <p:cNvGrpSpPr/>
            <p:nvPr/>
          </p:nvGrpSpPr>
          <p:grpSpPr>
            <a:xfrm>
              <a:off x="7004863" y="4865563"/>
              <a:ext cx="326219" cy="369332"/>
              <a:chOff x="5194997" y="2945932"/>
              <a:chExt cx="326219" cy="369332"/>
            </a:xfrm>
          </p:grpSpPr>
          <p:sp>
            <p:nvSpPr>
              <p:cNvPr id="34" name="Oval 33">
                <a:extLst>
                  <a:ext uri="{FF2B5EF4-FFF2-40B4-BE49-F238E27FC236}">
                    <a16:creationId xmlns:a16="http://schemas.microsoft.com/office/drawing/2014/main" id="{3792EB52-26DA-1538-A4A8-EE928C661CAF}"/>
                  </a:ext>
                </a:extLst>
              </p:cNvPr>
              <p:cNvSpPr/>
              <p:nvPr/>
            </p:nvSpPr>
            <p:spPr>
              <a:xfrm>
                <a:off x="5194997" y="2949327"/>
                <a:ext cx="326219" cy="326219"/>
              </a:xfrm>
              <a:prstGeom prst="ellipse">
                <a:avLst/>
              </a:prstGeom>
              <a:solidFill>
                <a:schemeClr val="tx1">
                  <a:lumMod val="65000"/>
                  <a:lumOff val="3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13CE312D-3697-6567-7207-DAFB07E2A47E}"/>
                  </a:ext>
                </a:extLst>
              </p:cNvPr>
              <p:cNvSpPr txBox="1"/>
              <p:nvPr/>
            </p:nvSpPr>
            <p:spPr>
              <a:xfrm>
                <a:off x="5297303" y="2945932"/>
                <a:ext cx="139462" cy="369332"/>
              </a:xfrm>
              <a:prstGeom prst="rect">
                <a:avLst/>
              </a:prstGeom>
              <a:noFill/>
            </p:spPr>
            <p:txBody>
              <a:bodyPr wrap="none" lIns="0" rIns="0" rtlCol="0">
                <a:spAutoFit/>
              </a:bodyPr>
              <a:lstStyle/>
              <a:p>
                <a:pPr algn="l"/>
                <a:r>
                  <a:rPr lang="en-US" dirty="0">
                    <a:solidFill>
                      <a:srgbClr val="FF0000"/>
                    </a:solidFill>
                  </a:rPr>
                  <a:t>X</a:t>
                </a:r>
              </a:p>
            </p:txBody>
          </p:sp>
        </p:grpSp>
        <p:grpSp>
          <p:nvGrpSpPr>
            <p:cNvPr id="36" name="Group 35">
              <a:extLst>
                <a:ext uri="{FF2B5EF4-FFF2-40B4-BE49-F238E27FC236}">
                  <a16:creationId xmlns:a16="http://schemas.microsoft.com/office/drawing/2014/main" id="{A65757B8-29D0-5270-5FBD-838B84EB8A92}"/>
                </a:ext>
              </a:extLst>
            </p:cNvPr>
            <p:cNvGrpSpPr/>
            <p:nvPr/>
          </p:nvGrpSpPr>
          <p:grpSpPr>
            <a:xfrm>
              <a:off x="9610663" y="4865563"/>
              <a:ext cx="326219" cy="369332"/>
              <a:chOff x="5918555" y="4363888"/>
              <a:chExt cx="326219" cy="369332"/>
            </a:xfrm>
          </p:grpSpPr>
          <p:grpSp>
            <p:nvGrpSpPr>
              <p:cNvPr id="37" name="Group 36">
                <a:extLst>
                  <a:ext uri="{FF2B5EF4-FFF2-40B4-BE49-F238E27FC236}">
                    <a16:creationId xmlns:a16="http://schemas.microsoft.com/office/drawing/2014/main" id="{CB03DB3D-BFD3-7670-4C10-D8FCBBA5A324}"/>
                  </a:ext>
                </a:extLst>
              </p:cNvPr>
              <p:cNvGrpSpPr/>
              <p:nvPr/>
            </p:nvGrpSpPr>
            <p:grpSpPr>
              <a:xfrm>
                <a:off x="5918555" y="4363888"/>
                <a:ext cx="326219" cy="369332"/>
                <a:chOff x="5194997" y="2945932"/>
                <a:chExt cx="326219" cy="369332"/>
              </a:xfrm>
            </p:grpSpPr>
            <p:sp>
              <p:nvSpPr>
                <p:cNvPr id="39" name="Oval 38">
                  <a:extLst>
                    <a:ext uri="{FF2B5EF4-FFF2-40B4-BE49-F238E27FC236}">
                      <a16:creationId xmlns:a16="http://schemas.microsoft.com/office/drawing/2014/main" id="{5943B02C-46EE-6E75-EDCD-3EBF3BA3DD43}"/>
                    </a:ext>
                  </a:extLst>
                </p:cNvPr>
                <p:cNvSpPr/>
                <p:nvPr/>
              </p:nvSpPr>
              <p:spPr>
                <a:xfrm>
                  <a:off x="5194997" y="2949327"/>
                  <a:ext cx="326219" cy="326219"/>
                </a:xfrm>
                <a:prstGeom prst="ellipse">
                  <a:avLst/>
                </a:prstGeom>
                <a:solidFill>
                  <a:schemeClr val="tx1">
                    <a:lumMod val="65000"/>
                    <a:lumOff val="3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40BF9FC0-8F1C-53B0-29BA-D03FBEABD3BF}"/>
                    </a:ext>
                  </a:extLst>
                </p:cNvPr>
                <p:cNvSpPr txBox="1"/>
                <p:nvPr/>
              </p:nvSpPr>
              <p:spPr>
                <a:xfrm>
                  <a:off x="5297303" y="2945932"/>
                  <a:ext cx="65" cy="369332"/>
                </a:xfrm>
                <a:prstGeom prst="rect">
                  <a:avLst/>
                </a:prstGeom>
                <a:noFill/>
              </p:spPr>
              <p:txBody>
                <a:bodyPr wrap="none" lIns="0" rIns="0" rtlCol="0">
                  <a:spAutoFit/>
                </a:bodyPr>
                <a:lstStyle/>
                <a:p>
                  <a:pPr algn="l"/>
                  <a:endParaRPr lang="en-US" dirty="0">
                    <a:solidFill>
                      <a:srgbClr val="FF0000"/>
                    </a:solidFill>
                  </a:endParaRPr>
                </a:p>
              </p:txBody>
            </p:sp>
          </p:grpSp>
          <p:sp>
            <p:nvSpPr>
              <p:cNvPr id="38" name="Freeform 37">
                <a:extLst>
                  <a:ext uri="{FF2B5EF4-FFF2-40B4-BE49-F238E27FC236}">
                    <a16:creationId xmlns:a16="http://schemas.microsoft.com/office/drawing/2014/main" id="{35462A7C-4C4B-1BE8-CCF0-8DAFD62D0858}"/>
                  </a:ext>
                </a:extLst>
              </p:cNvPr>
              <p:cNvSpPr/>
              <p:nvPr/>
            </p:nvSpPr>
            <p:spPr>
              <a:xfrm>
                <a:off x="6011325" y="4430224"/>
                <a:ext cx="140677" cy="188758"/>
              </a:xfrm>
              <a:custGeom>
                <a:avLst/>
                <a:gdLst>
                  <a:gd name="connsiteX0" fmla="*/ 0 w 140677"/>
                  <a:gd name="connsiteY0" fmla="*/ 95460 h 188758"/>
                  <a:gd name="connsiteX1" fmla="*/ 45218 w 140677"/>
                  <a:gd name="connsiteY1" fmla="*/ 185895 h 188758"/>
                  <a:gd name="connsiteX2" fmla="*/ 140677 w 140677"/>
                  <a:gd name="connsiteY2" fmla="*/ 0 h 188758"/>
                  <a:gd name="connsiteX3" fmla="*/ 140677 w 140677"/>
                  <a:gd name="connsiteY3" fmla="*/ 0 h 188758"/>
                </a:gdLst>
                <a:ahLst/>
                <a:cxnLst>
                  <a:cxn ang="0">
                    <a:pos x="connsiteX0" y="connsiteY0"/>
                  </a:cxn>
                  <a:cxn ang="0">
                    <a:pos x="connsiteX1" y="connsiteY1"/>
                  </a:cxn>
                  <a:cxn ang="0">
                    <a:pos x="connsiteX2" y="connsiteY2"/>
                  </a:cxn>
                  <a:cxn ang="0">
                    <a:pos x="connsiteX3" y="connsiteY3"/>
                  </a:cxn>
                </a:cxnLst>
                <a:rect l="l" t="t" r="r" b="b"/>
                <a:pathLst>
                  <a:path w="140677" h="188758">
                    <a:moveTo>
                      <a:pt x="0" y="95460"/>
                    </a:moveTo>
                    <a:cubicBezTo>
                      <a:pt x="10886" y="148632"/>
                      <a:pt x="21772" y="201805"/>
                      <a:pt x="45218" y="185895"/>
                    </a:cubicBezTo>
                    <a:cubicBezTo>
                      <a:pt x="68664" y="169985"/>
                      <a:pt x="140677" y="0"/>
                      <a:pt x="140677" y="0"/>
                    </a:cubicBezTo>
                    <a:lnTo>
                      <a:pt x="140677" y="0"/>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a:extLst>
                <a:ext uri="{FF2B5EF4-FFF2-40B4-BE49-F238E27FC236}">
                  <a16:creationId xmlns:a16="http://schemas.microsoft.com/office/drawing/2014/main" id="{F4FDF71F-5A16-B228-C0DA-6525DEA3B4E9}"/>
                </a:ext>
              </a:extLst>
            </p:cNvPr>
            <p:cNvSpPr txBox="1"/>
            <p:nvPr/>
          </p:nvSpPr>
          <p:spPr>
            <a:xfrm>
              <a:off x="6917595" y="2856447"/>
              <a:ext cx="1737655" cy="276999"/>
            </a:xfrm>
            <a:prstGeom prst="rect">
              <a:avLst/>
            </a:prstGeom>
            <a:solidFill>
              <a:schemeClr val="bg2"/>
            </a:solidFill>
            <a:ln>
              <a:noFill/>
            </a:ln>
          </p:spPr>
          <p:txBody>
            <a:bodyPr wrap="none" lIns="0" rIns="0" rtlCol="0">
              <a:spAutoFit/>
            </a:bodyPr>
            <a:lstStyle/>
            <a:p>
              <a:pPr algn="l"/>
              <a:r>
                <a:rPr lang="en-US" sz="1200" dirty="0"/>
                <a:t>$.CircuitStatus==“OPEN”</a:t>
              </a:r>
            </a:p>
          </p:txBody>
        </p:sp>
        <p:sp>
          <p:nvSpPr>
            <p:cNvPr id="42" name="TextBox 41">
              <a:extLst>
                <a:ext uri="{FF2B5EF4-FFF2-40B4-BE49-F238E27FC236}">
                  <a16:creationId xmlns:a16="http://schemas.microsoft.com/office/drawing/2014/main" id="{519A5BD7-B190-ADAE-4D4D-C4B33D0D1DBE}"/>
                </a:ext>
              </a:extLst>
            </p:cNvPr>
            <p:cNvSpPr txBox="1"/>
            <p:nvPr/>
          </p:nvSpPr>
          <p:spPr>
            <a:xfrm>
              <a:off x="9790475" y="2183433"/>
              <a:ext cx="1881925" cy="276999"/>
            </a:xfrm>
            <a:prstGeom prst="rect">
              <a:avLst/>
            </a:prstGeom>
            <a:solidFill>
              <a:schemeClr val="bg2"/>
            </a:solidFill>
            <a:ln>
              <a:noFill/>
            </a:ln>
          </p:spPr>
          <p:txBody>
            <a:bodyPr wrap="none" lIns="0" rIns="0" rtlCol="0">
              <a:spAutoFit/>
            </a:bodyPr>
            <a:lstStyle/>
            <a:p>
              <a:pPr algn="l"/>
              <a:r>
                <a:rPr lang="en-US" sz="1200" dirty="0"/>
                <a:t>{“CircuitStatus”:“CLOSED”}</a:t>
              </a:r>
            </a:p>
          </p:txBody>
        </p:sp>
      </p:grpSp>
      <p:sp>
        <p:nvSpPr>
          <p:cNvPr id="44" name="TextBox 43">
            <a:extLst>
              <a:ext uri="{FF2B5EF4-FFF2-40B4-BE49-F238E27FC236}">
                <a16:creationId xmlns:a16="http://schemas.microsoft.com/office/drawing/2014/main" id="{0FE8E4BC-E59E-289D-08C2-5860231EE2F1}"/>
              </a:ext>
            </a:extLst>
          </p:cNvPr>
          <p:cNvSpPr txBox="1"/>
          <p:nvPr/>
        </p:nvSpPr>
        <p:spPr>
          <a:xfrm>
            <a:off x="519600" y="1752387"/>
            <a:ext cx="5733455" cy="1015663"/>
          </a:xfrm>
          <a:prstGeom prst="rect">
            <a:avLst/>
          </a:prstGeom>
          <a:noFill/>
        </p:spPr>
        <p:txBody>
          <a:bodyPr wrap="square">
            <a:spAutoFit/>
          </a:bodyPr>
          <a:lstStyle/>
          <a:p>
            <a:r>
              <a:rPr lang="en-GB" sz="2000" dirty="0"/>
              <a:t>Prevent a caller service from retrying another callee service call that has previously caused repeated timeouts or failures</a:t>
            </a:r>
            <a:endParaRPr lang="en-GB" sz="2000" dirty="0">
              <a:effectLst/>
            </a:endParaRPr>
          </a:p>
        </p:txBody>
      </p:sp>
    </p:spTree>
    <p:extLst>
      <p:ext uri="{BB962C8B-B14F-4D97-AF65-F5344CB8AC3E}">
        <p14:creationId xmlns:p14="http://schemas.microsoft.com/office/powerpoint/2010/main" val="137696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Developer Tooling</a:t>
            </a:r>
          </a:p>
        </p:txBody>
      </p:sp>
    </p:spTree>
    <p:extLst>
      <p:ext uri="{BB962C8B-B14F-4D97-AF65-F5344CB8AC3E}">
        <p14:creationId xmlns:p14="http://schemas.microsoft.com/office/powerpoint/2010/main" val="23040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Toolkit for </a:t>
            </a:r>
            <a:r>
              <a:rPr lang="en-US" dirty="0" err="1"/>
              <a:t>VSCode</a:t>
            </a:r>
            <a:endParaRPr lang="en-US" dirty="0"/>
          </a:p>
        </p:txBody>
      </p:sp>
      <p:sp>
        <p:nvSpPr>
          <p:cNvPr id="5" name="Text Placeholder 4">
            <a:extLst>
              <a:ext uri="{FF2B5EF4-FFF2-40B4-BE49-F238E27FC236}">
                <a16:creationId xmlns:a16="http://schemas.microsoft.com/office/drawing/2014/main" id="{52CF8932-DEE6-9A41-95AA-0D7B39EBC210}"/>
              </a:ext>
            </a:extLst>
          </p:cNvPr>
          <p:cNvSpPr>
            <a:spLocks noGrp="1"/>
          </p:cNvSpPr>
          <p:nvPr>
            <p:ph type="body" sz="quarter" idx="4294967295"/>
          </p:nvPr>
        </p:nvSpPr>
        <p:spPr>
          <a:xfrm>
            <a:off x="609600" y="1592261"/>
            <a:ext cx="4445000" cy="4351338"/>
          </a:xfrm>
        </p:spPr>
        <p:txBody>
          <a:bodyPr/>
          <a:lstStyle/>
          <a:p>
            <a:r>
              <a:rPr lang="en-US" dirty="0">
                <a:latin typeface="+mn-lt"/>
              </a:rPr>
              <a:t>Local development platform</a:t>
            </a:r>
          </a:p>
          <a:p>
            <a:r>
              <a:rPr lang="en-US" dirty="0">
                <a:latin typeface="+mn-lt"/>
              </a:rPr>
              <a:t>Build state machines locally</a:t>
            </a:r>
          </a:p>
          <a:p>
            <a:r>
              <a:rPr lang="en-US" dirty="0">
                <a:latin typeface="+mn-lt"/>
              </a:rPr>
              <a:t>Workflow visualization</a:t>
            </a:r>
          </a:p>
          <a:p>
            <a:r>
              <a:rPr lang="en-US" dirty="0">
                <a:latin typeface="+mn-lt"/>
              </a:rPr>
              <a:t>State machine linting</a:t>
            </a:r>
          </a:p>
          <a:p>
            <a:r>
              <a:rPr lang="en-US" dirty="0">
                <a:latin typeface="+mn-lt"/>
              </a:rPr>
              <a:t>Code snippets and IntelliSense</a:t>
            </a:r>
          </a:p>
          <a:p>
            <a:endParaRPr lang="en-US" dirty="0">
              <a:latin typeface="+mn-lt"/>
            </a:endParaRPr>
          </a:p>
        </p:txBody>
      </p:sp>
      <p:pic>
        <p:nvPicPr>
          <p:cNvPr id="3" name="Picture 2">
            <a:extLst>
              <a:ext uri="{FF2B5EF4-FFF2-40B4-BE49-F238E27FC236}">
                <a16:creationId xmlns:a16="http://schemas.microsoft.com/office/drawing/2014/main" id="{C724BE6E-7C7C-F74E-84BF-D8A0EE0E9589}"/>
              </a:ext>
            </a:extLst>
          </p:cNvPr>
          <p:cNvPicPr>
            <a:picLocks noChangeAspect="1"/>
          </p:cNvPicPr>
          <p:nvPr/>
        </p:nvPicPr>
        <p:blipFill>
          <a:blip r:embed="rId3"/>
          <a:stretch>
            <a:fillRect/>
          </a:stretch>
        </p:blipFill>
        <p:spPr>
          <a:xfrm>
            <a:off x="7369029" y="5281119"/>
            <a:ext cx="2540000" cy="1270000"/>
          </a:xfrm>
          <a:prstGeom prst="rect">
            <a:avLst/>
          </a:prstGeom>
          <a:solidFill>
            <a:schemeClr val="tx2"/>
          </a:solidFill>
        </p:spPr>
      </p:pic>
      <p:pic>
        <p:nvPicPr>
          <p:cNvPr id="8" name="Picture 7">
            <a:extLst>
              <a:ext uri="{FF2B5EF4-FFF2-40B4-BE49-F238E27FC236}">
                <a16:creationId xmlns:a16="http://schemas.microsoft.com/office/drawing/2014/main" id="{270D60AA-3AB3-6F45-9179-B50D9F1511BD}"/>
              </a:ext>
            </a:extLst>
          </p:cNvPr>
          <p:cNvPicPr>
            <a:picLocks noChangeAspect="1"/>
          </p:cNvPicPr>
          <p:nvPr/>
        </p:nvPicPr>
        <p:blipFill>
          <a:blip r:embed="rId4"/>
          <a:stretch>
            <a:fillRect/>
          </a:stretch>
        </p:blipFill>
        <p:spPr>
          <a:xfrm>
            <a:off x="5471356" y="1449932"/>
            <a:ext cx="6335347" cy="3387957"/>
          </a:xfrm>
          <a:prstGeom prst="rect">
            <a:avLst/>
          </a:prstGeom>
        </p:spPr>
      </p:pic>
    </p:spTree>
    <p:extLst>
      <p:ext uri="{BB962C8B-B14F-4D97-AF65-F5344CB8AC3E}">
        <p14:creationId xmlns:p14="http://schemas.microsoft.com/office/powerpoint/2010/main" val="292945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Choice for Infrastructure as Code</a:t>
            </a:r>
          </a:p>
        </p:txBody>
      </p:sp>
      <p:sp>
        <p:nvSpPr>
          <p:cNvPr id="5" name="Text Placeholder 4">
            <a:extLst>
              <a:ext uri="{FF2B5EF4-FFF2-40B4-BE49-F238E27FC236}">
                <a16:creationId xmlns:a16="http://schemas.microsoft.com/office/drawing/2014/main" id="{52CF8932-DEE6-9A41-95AA-0D7B39EBC210}"/>
              </a:ext>
            </a:extLst>
          </p:cNvPr>
          <p:cNvSpPr>
            <a:spLocks noGrp="1"/>
          </p:cNvSpPr>
          <p:nvPr>
            <p:ph type="body" sz="quarter" idx="4294967295"/>
          </p:nvPr>
        </p:nvSpPr>
        <p:spPr>
          <a:xfrm>
            <a:off x="182571" y="3185863"/>
            <a:ext cx="3284538" cy="2868612"/>
          </a:xfrm>
        </p:spPr>
        <p:txBody>
          <a:bodyPr/>
          <a:lstStyle/>
          <a:p>
            <a:pPr marL="0" indent="0">
              <a:buNone/>
            </a:pPr>
            <a:r>
              <a:rPr lang="en-US" sz="2000" b="1" dirty="0">
                <a:latin typeface="+mj-lt"/>
              </a:rPr>
              <a:t>Serverless Application Model</a:t>
            </a:r>
          </a:p>
          <a:p>
            <a:r>
              <a:rPr lang="en-US" sz="2000" dirty="0"/>
              <a:t>Declarative / template </a:t>
            </a:r>
            <a:br>
              <a:rPr lang="en-US" sz="2000" dirty="0"/>
            </a:br>
            <a:r>
              <a:rPr lang="en-US" sz="2000" dirty="0"/>
              <a:t>based</a:t>
            </a:r>
          </a:p>
          <a:p>
            <a:r>
              <a:rPr lang="en-US" sz="2000" dirty="0"/>
              <a:t>JSON / YAML</a:t>
            </a:r>
          </a:p>
          <a:p>
            <a:pPr marL="0" indent="0">
              <a:buNone/>
            </a:pPr>
            <a:endParaRPr lang="en-US" dirty="0"/>
          </a:p>
          <a:p>
            <a:pPr marL="0" indent="0">
              <a:buNone/>
            </a:pPr>
            <a:endParaRPr lang="en-US" dirty="0"/>
          </a:p>
        </p:txBody>
      </p:sp>
      <p:sp>
        <p:nvSpPr>
          <p:cNvPr id="8" name="TextBox 7">
            <a:extLst>
              <a:ext uri="{FF2B5EF4-FFF2-40B4-BE49-F238E27FC236}">
                <a16:creationId xmlns:a16="http://schemas.microsoft.com/office/drawing/2014/main" id="{44C5E057-A30B-CE42-97C6-E14143A9C575}"/>
              </a:ext>
            </a:extLst>
          </p:cNvPr>
          <p:cNvSpPr txBox="1"/>
          <p:nvPr/>
        </p:nvSpPr>
        <p:spPr>
          <a:xfrm>
            <a:off x="3682407" y="4713033"/>
            <a:ext cx="1918253" cy="861967"/>
          </a:xfrm>
          <a:prstGeom prst="rect">
            <a:avLst/>
          </a:prstGeom>
          <a:noFill/>
        </p:spPr>
        <p:txBody>
          <a:bodyPr wrap="square" rtlCol="0">
            <a:spAutoFit/>
          </a:bodyPr>
          <a:lstStyle/>
          <a:p>
            <a:pPr algn="ctr"/>
            <a:r>
              <a:rPr lang="en-US" sz="1667" dirty="0">
                <a:solidFill>
                  <a:schemeClr val="tx2"/>
                </a:solidFill>
              </a:rPr>
              <a:t>AWS Serverless Application Model</a:t>
            </a:r>
          </a:p>
        </p:txBody>
      </p:sp>
      <p:sp>
        <p:nvSpPr>
          <p:cNvPr id="11" name="TextBox 10">
            <a:extLst>
              <a:ext uri="{FF2B5EF4-FFF2-40B4-BE49-F238E27FC236}">
                <a16:creationId xmlns:a16="http://schemas.microsoft.com/office/drawing/2014/main" id="{CD3FA12F-C671-6549-849C-AE85B864CC56}"/>
              </a:ext>
            </a:extLst>
          </p:cNvPr>
          <p:cNvSpPr txBox="1"/>
          <p:nvPr/>
        </p:nvSpPr>
        <p:spPr>
          <a:xfrm>
            <a:off x="6864121" y="4471799"/>
            <a:ext cx="2053351" cy="605422"/>
          </a:xfrm>
          <a:prstGeom prst="rect">
            <a:avLst/>
          </a:prstGeom>
          <a:noFill/>
        </p:spPr>
        <p:txBody>
          <a:bodyPr wrap="square" rtlCol="0">
            <a:spAutoFit/>
          </a:bodyPr>
          <a:lstStyle/>
          <a:p>
            <a:pPr algn="ctr"/>
            <a:r>
              <a:rPr lang="en-US" sz="1667" dirty="0">
                <a:solidFill>
                  <a:schemeClr val="tx2"/>
                </a:solidFill>
              </a:rPr>
              <a:t>AWS Cloud Development Kit</a:t>
            </a:r>
          </a:p>
        </p:txBody>
      </p:sp>
      <p:pic>
        <p:nvPicPr>
          <p:cNvPr id="12" name="Graphic 11">
            <a:extLst>
              <a:ext uri="{FF2B5EF4-FFF2-40B4-BE49-F238E27FC236}">
                <a16:creationId xmlns:a16="http://schemas.microsoft.com/office/drawing/2014/main" id="{40C458E7-E555-5B40-A42A-4CE9870AD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6373" y="3533366"/>
            <a:ext cx="951862" cy="951862"/>
          </a:xfrm>
          <a:prstGeom prst="rect">
            <a:avLst/>
          </a:prstGeom>
        </p:spPr>
      </p:pic>
      <p:sp>
        <p:nvSpPr>
          <p:cNvPr id="14" name="Text Placeholder 4">
            <a:extLst>
              <a:ext uri="{FF2B5EF4-FFF2-40B4-BE49-F238E27FC236}">
                <a16:creationId xmlns:a16="http://schemas.microsoft.com/office/drawing/2014/main" id="{FBECAFDF-F81F-994E-9387-733B96B7FB44}"/>
              </a:ext>
            </a:extLst>
          </p:cNvPr>
          <p:cNvSpPr txBox="1">
            <a:spLocks/>
          </p:cNvSpPr>
          <p:nvPr/>
        </p:nvSpPr>
        <p:spPr>
          <a:xfrm>
            <a:off x="8875188" y="3185864"/>
            <a:ext cx="3316812" cy="3091120"/>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000" b="1" dirty="0">
                <a:latin typeface="+mj-lt"/>
              </a:rPr>
              <a:t>Cloud Development Kit</a:t>
            </a:r>
          </a:p>
          <a:p>
            <a:pPr marL="380985" indent="-380985">
              <a:buFont typeface="Arial" panose="020B0604020202020204" pitchFamily="34" charset="0"/>
              <a:buChar char="•"/>
            </a:pPr>
            <a:r>
              <a:rPr lang="en-US" sz="2000" dirty="0"/>
              <a:t>Imperative</a:t>
            </a:r>
          </a:p>
          <a:p>
            <a:pPr marL="380985" indent="-380985">
              <a:buFont typeface="Arial" panose="020B0604020202020204" pitchFamily="34" charset="0"/>
              <a:buChar char="•"/>
            </a:pPr>
            <a:r>
              <a:rPr lang="en-US" sz="2000" dirty="0"/>
              <a:t>Author state </a:t>
            </a:r>
            <a:br>
              <a:rPr lang="en-US" sz="2000" dirty="0"/>
            </a:br>
            <a:r>
              <a:rPr lang="en-US" sz="2000" dirty="0"/>
              <a:t>machines in TypeScript, </a:t>
            </a:r>
            <a:br>
              <a:rPr lang="en-US" sz="2000" dirty="0"/>
            </a:br>
            <a:r>
              <a:rPr lang="en-US" sz="2000" dirty="0"/>
              <a:t>JavaScript, Python, Java, C#</a:t>
            </a:r>
          </a:p>
          <a:p>
            <a:endParaRPr lang="en-US" sz="2417" dirty="0"/>
          </a:p>
        </p:txBody>
      </p:sp>
      <p:pic>
        <p:nvPicPr>
          <p:cNvPr id="6" name="Picture 5">
            <a:extLst>
              <a:ext uri="{FF2B5EF4-FFF2-40B4-BE49-F238E27FC236}">
                <a16:creationId xmlns:a16="http://schemas.microsoft.com/office/drawing/2014/main" id="{CF66E011-0846-5C4B-84CB-5DFCAE09D3B6}"/>
              </a:ext>
            </a:extLst>
          </p:cNvPr>
          <p:cNvPicPr>
            <a:picLocks noChangeAspect="1"/>
          </p:cNvPicPr>
          <p:nvPr/>
        </p:nvPicPr>
        <p:blipFill>
          <a:blip r:embed="rId5"/>
          <a:stretch>
            <a:fillRect/>
          </a:stretch>
        </p:blipFill>
        <p:spPr>
          <a:xfrm>
            <a:off x="4227067" y="3507921"/>
            <a:ext cx="828933" cy="1187389"/>
          </a:xfrm>
          <a:prstGeom prst="rect">
            <a:avLst/>
          </a:prstGeom>
        </p:spPr>
      </p:pic>
      <p:sp>
        <p:nvSpPr>
          <p:cNvPr id="9" name="TextBox 8">
            <a:extLst>
              <a:ext uri="{FF2B5EF4-FFF2-40B4-BE49-F238E27FC236}">
                <a16:creationId xmlns:a16="http://schemas.microsoft.com/office/drawing/2014/main" id="{F05D4FDC-4C9B-0843-8B84-412820B63B22}"/>
              </a:ext>
            </a:extLst>
          </p:cNvPr>
          <p:cNvSpPr txBox="1"/>
          <p:nvPr/>
        </p:nvSpPr>
        <p:spPr>
          <a:xfrm>
            <a:off x="5185596" y="2419707"/>
            <a:ext cx="2218380" cy="605422"/>
          </a:xfrm>
          <a:prstGeom prst="rect">
            <a:avLst/>
          </a:prstGeom>
          <a:noFill/>
        </p:spPr>
        <p:txBody>
          <a:bodyPr wrap="square" rtlCol="0">
            <a:spAutoFit/>
          </a:bodyPr>
          <a:lstStyle/>
          <a:p>
            <a:pPr algn="ctr"/>
            <a:r>
              <a:rPr lang="en-US" sz="1667" dirty="0"/>
              <a:t>AWS CloudFormation</a:t>
            </a:r>
          </a:p>
        </p:txBody>
      </p:sp>
      <p:pic>
        <p:nvPicPr>
          <p:cNvPr id="10" name="Graphic 9">
            <a:extLst>
              <a:ext uri="{FF2B5EF4-FFF2-40B4-BE49-F238E27FC236}">
                <a16:creationId xmlns:a16="http://schemas.microsoft.com/office/drawing/2014/main" id="{9365A2F6-2E4F-A74D-99BE-1A48DED7E2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9331" y="1449932"/>
            <a:ext cx="951861" cy="951861"/>
          </a:xfrm>
          <a:prstGeom prst="rect">
            <a:avLst/>
          </a:prstGeom>
        </p:spPr>
      </p:pic>
      <p:cxnSp>
        <p:nvCxnSpPr>
          <p:cNvPr id="16" name="Straight Connector 15">
            <a:extLst>
              <a:ext uri="{FF2B5EF4-FFF2-40B4-BE49-F238E27FC236}">
                <a16:creationId xmlns:a16="http://schemas.microsoft.com/office/drawing/2014/main" id="{91A3F675-A0A1-8A49-AD44-467A71F99892}"/>
              </a:ext>
            </a:extLst>
          </p:cNvPr>
          <p:cNvCxnSpPr/>
          <p:nvPr/>
        </p:nvCxnSpPr>
        <p:spPr>
          <a:xfrm>
            <a:off x="6274860" y="2863865"/>
            <a:ext cx="0" cy="199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E3DFDE7-3E63-C347-9745-31889506BA00}"/>
              </a:ext>
            </a:extLst>
          </p:cNvPr>
          <p:cNvCxnSpPr>
            <a:cxnSpLocks/>
          </p:cNvCxnSpPr>
          <p:nvPr/>
        </p:nvCxnSpPr>
        <p:spPr>
          <a:xfrm flipH="1">
            <a:off x="4641534" y="3063833"/>
            <a:ext cx="32745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BFA0CFC-ABA5-7D4D-BF85-5D5B843CC11C}"/>
              </a:ext>
            </a:extLst>
          </p:cNvPr>
          <p:cNvCxnSpPr/>
          <p:nvPr/>
        </p:nvCxnSpPr>
        <p:spPr>
          <a:xfrm>
            <a:off x="7916061" y="3063834"/>
            <a:ext cx="0" cy="2440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B8DCB4B-BD73-EE4F-AF4B-1F75541214B4}"/>
              </a:ext>
            </a:extLst>
          </p:cNvPr>
          <p:cNvCxnSpPr/>
          <p:nvPr/>
        </p:nvCxnSpPr>
        <p:spPr>
          <a:xfrm>
            <a:off x="4638829" y="3063833"/>
            <a:ext cx="0" cy="244064"/>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1BC218E-D693-2943-B242-CDF4B4B6FB09}"/>
              </a:ext>
            </a:extLst>
          </p:cNvPr>
          <p:cNvSpPr txBox="1"/>
          <p:nvPr/>
        </p:nvSpPr>
        <p:spPr>
          <a:xfrm>
            <a:off x="3402597" y="2704408"/>
            <a:ext cx="1402948" cy="323165"/>
          </a:xfrm>
          <a:prstGeom prst="rect">
            <a:avLst/>
          </a:prstGeom>
          <a:noFill/>
        </p:spPr>
        <p:txBody>
          <a:bodyPr wrap="none" rtlCol="0">
            <a:spAutoFit/>
          </a:bodyPr>
          <a:lstStyle/>
          <a:p>
            <a:pPr algn="l"/>
            <a:r>
              <a:rPr lang="en-US" sz="15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DECLARATIVE</a:t>
            </a:r>
          </a:p>
        </p:txBody>
      </p:sp>
      <p:sp>
        <p:nvSpPr>
          <p:cNvPr id="25" name="TextBox 24">
            <a:extLst>
              <a:ext uri="{FF2B5EF4-FFF2-40B4-BE49-F238E27FC236}">
                <a16:creationId xmlns:a16="http://schemas.microsoft.com/office/drawing/2014/main" id="{B4F35C6D-9788-E443-AB16-0F7586839A7E}"/>
              </a:ext>
            </a:extLst>
          </p:cNvPr>
          <p:cNvSpPr txBox="1"/>
          <p:nvPr/>
        </p:nvSpPr>
        <p:spPr>
          <a:xfrm>
            <a:off x="7667804" y="2704408"/>
            <a:ext cx="1258678" cy="323165"/>
          </a:xfrm>
          <a:prstGeom prst="rect">
            <a:avLst/>
          </a:prstGeom>
          <a:noFill/>
        </p:spPr>
        <p:txBody>
          <a:bodyPr wrap="none" rtlCol="0">
            <a:spAutoFit/>
          </a:bodyPr>
          <a:lstStyle/>
          <a:p>
            <a:pPr algn="l"/>
            <a:r>
              <a:rPr lang="en-US" sz="15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IMPERATIVE</a:t>
            </a:r>
          </a:p>
        </p:txBody>
      </p:sp>
      <p:sp>
        <p:nvSpPr>
          <p:cNvPr id="3" name="TextBox 2">
            <a:extLst>
              <a:ext uri="{FF2B5EF4-FFF2-40B4-BE49-F238E27FC236}">
                <a16:creationId xmlns:a16="http://schemas.microsoft.com/office/drawing/2014/main" id="{19F7EBD9-C980-BE4D-61EA-975027B064E3}"/>
              </a:ext>
            </a:extLst>
          </p:cNvPr>
          <p:cNvSpPr txBox="1"/>
          <p:nvPr/>
        </p:nvSpPr>
        <p:spPr>
          <a:xfrm>
            <a:off x="333320" y="5731848"/>
            <a:ext cx="11676109" cy="369332"/>
          </a:xfrm>
          <a:prstGeom prst="rect">
            <a:avLst/>
          </a:prstGeom>
          <a:noFill/>
        </p:spPr>
        <p:txBody>
          <a:bodyPr wrap="square" lIns="0" rIns="0" rtlCol="0">
            <a:spAutoFit/>
          </a:bodyPr>
          <a:lstStyle/>
          <a:p>
            <a:pPr algn="l"/>
            <a:r>
              <a:rPr lang="en-GB" dirty="0"/>
              <a:t>Third-party </a:t>
            </a:r>
            <a:r>
              <a:rPr lang="en-GB" dirty="0" err="1"/>
              <a:t>IaC</a:t>
            </a:r>
            <a:r>
              <a:rPr lang="en-GB" dirty="0"/>
              <a:t> as Terraform are also supported (</a:t>
            </a:r>
            <a:r>
              <a:rPr lang="en-GB" sz="1400" dirty="0">
                <a:hlinkClick r:id="rId8"/>
              </a:rPr>
              <a:t>https://</a:t>
            </a:r>
            <a:r>
              <a:rPr lang="en-GB" sz="1400" dirty="0" err="1">
                <a:hlinkClick r:id="rId8"/>
              </a:rPr>
              <a:t>docs.aws.amazon.com</a:t>
            </a:r>
            <a:r>
              <a:rPr lang="en-GB" sz="1400" dirty="0">
                <a:hlinkClick r:id="rId8"/>
              </a:rPr>
              <a:t>/step-functions/latest/dg/terraform-</a:t>
            </a:r>
            <a:r>
              <a:rPr lang="en-GB" sz="1400" dirty="0" err="1">
                <a:hlinkClick r:id="rId8"/>
              </a:rPr>
              <a:t>sfn.html</a:t>
            </a:r>
            <a:r>
              <a:rPr lang="en-GB" dirty="0"/>
              <a:t>)</a:t>
            </a:r>
          </a:p>
        </p:txBody>
      </p:sp>
    </p:spTree>
    <p:extLst>
      <p:ext uri="{BB962C8B-B14F-4D97-AF65-F5344CB8AC3E}">
        <p14:creationId xmlns:p14="http://schemas.microsoft.com/office/powerpoint/2010/main" val="231369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3439-01C7-29D2-F4CC-32CFF8A904D2}"/>
              </a:ext>
            </a:extLst>
          </p:cNvPr>
          <p:cNvSpPr>
            <a:spLocks noGrp="1"/>
          </p:cNvSpPr>
          <p:nvPr>
            <p:ph type="title"/>
          </p:nvPr>
        </p:nvSpPr>
        <p:spPr/>
        <p:txBody>
          <a:bodyPr/>
          <a:lstStyle/>
          <a:p>
            <a:r>
              <a:rPr lang="en-GB" dirty="0"/>
              <a:t>Using Workflow Studio in Application Composer (</a:t>
            </a:r>
            <a:r>
              <a:rPr lang="en-GB" sz="3200" b="1" dirty="0">
                <a:solidFill>
                  <a:schemeClr val="accent1"/>
                </a:solidFill>
              </a:rPr>
              <a:t>New</a:t>
            </a:r>
            <a:r>
              <a:rPr lang="en-GB" sz="3200" b="1" dirty="0"/>
              <a:t>)</a:t>
            </a:r>
            <a:endParaRPr lang="en-GB" dirty="0"/>
          </a:p>
        </p:txBody>
      </p:sp>
      <p:sp>
        <p:nvSpPr>
          <p:cNvPr id="3" name="Slide Number Placeholder 2">
            <a:extLst>
              <a:ext uri="{FF2B5EF4-FFF2-40B4-BE49-F238E27FC236}">
                <a16:creationId xmlns:a16="http://schemas.microsoft.com/office/drawing/2014/main" id="{43FC5497-FCD3-9F10-B9D7-8BD5CB8E2CAB}"/>
              </a:ext>
            </a:extLst>
          </p:cNvPr>
          <p:cNvSpPr>
            <a:spLocks noGrp="1"/>
          </p:cNvSpPr>
          <p:nvPr>
            <p:ph type="sldNum" sz="quarter" idx="12"/>
          </p:nvPr>
        </p:nvSpPr>
        <p:spPr/>
        <p:txBody>
          <a:bodyPr/>
          <a:lstStyle/>
          <a:p>
            <a:fld id="{EB4B8DE2-A4E8-46E4-8BBF-D75455EFF32C}" type="slidenum">
              <a:rPr lang="en-US" smtClean="0"/>
              <a:pPr/>
              <a:t>79</a:t>
            </a:fld>
            <a:endParaRPr lang="en-US"/>
          </a:p>
        </p:txBody>
      </p:sp>
      <p:pic>
        <p:nvPicPr>
          <p:cNvPr id="4" name="Picture 3">
            <a:extLst>
              <a:ext uri="{FF2B5EF4-FFF2-40B4-BE49-F238E27FC236}">
                <a16:creationId xmlns:a16="http://schemas.microsoft.com/office/drawing/2014/main" id="{28FE30B2-41F9-27A7-3DE2-C8BCF810A985}"/>
              </a:ext>
            </a:extLst>
          </p:cNvPr>
          <p:cNvPicPr>
            <a:picLocks noChangeAspect="1"/>
          </p:cNvPicPr>
          <p:nvPr/>
        </p:nvPicPr>
        <p:blipFill>
          <a:blip r:embed="rId2"/>
          <a:stretch>
            <a:fillRect/>
          </a:stretch>
        </p:blipFill>
        <p:spPr>
          <a:xfrm>
            <a:off x="2209800" y="1920564"/>
            <a:ext cx="7772400" cy="4263782"/>
          </a:xfrm>
          <a:prstGeom prst="rect">
            <a:avLst/>
          </a:prstGeom>
        </p:spPr>
      </p:pic>
    </p:spTree>
    <p:extLst>
      <p:ext uri="{BB962C8B-B14F-4D97-AF65-F5344CB8AC3E}">
        <p14:creationId xmlns:p14="http://schemas.microsoft.com/office/powerpoint/2010/main" val="294466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21920" tIns="60960" rIns="121920" bIns="60960" rtlCol="0" anchor="t" anchorCtr="0">
            <a:noAutofit/>
          </a:bodyPr>
          <a:lstStyle/>
          <a:p>
            <a:r>
              <a:rPr lang="en-US" dirty="0">
                <a:latin typeface="+mn-lt"/>
              </a:rPr>
              <a:t>Coordination by function chaining</a:t>
            </a:r>
          </a:p>
        </p:txBody>
      </p:sp>
      <p:grpSp>
        <p:nvGrpSpPr>
          <p:cNvPr id="3" name="Group 2">
            <a:extLst>
              <a:ext uri="{FF2B5EF4-FFF2-40B4-BE49-F238E27FC236}">
                <a16:creationId xmlns:a16="http://schemas.microsoft.com/office/drawing/2014/main" id="{B13C4E5A-D488-F866-73EB-CC30A7B72C7D}"/>
              </a:ext>
            </a:extLst>
          </p:cNvPr>
          <p:cNvGrpSpPr/>
          <p:nvPr/>
        </p:nvGrpSpPr>
        <p:grpSpPr>
          <a:xfrm>
            <a:off x="707884" y="1536888"/>
            <a:ext cx="10132521" cy="5161278"/>
            <a:chOff x="796402" y="1395639"/>
            <a:chExt cx="10713077" cy="5457000"/>
          </a:xfrm>
        </p:grpSpPr>
        <p:sp>
          <p:nvSpPr>
            <p:cNvPr id="15" name="Teardrop 14"/>
            <p:cNvSpPr/>
            <p:nvPr/>
          </p:nvSpPr>
          <p:spPr>
            <a:xfrm>
              <a:off x="796402" y="1395639"/>
              <a:ext cx="4571412" cy="3382148"/>
            </a:xfrm>
            <a:prstGeom prst="teardrop">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3" name="Teardrop 22"/>
            <p:cNvSpPr/>
            <p:nvPr/>
          </p:nvSpPr>
          <p:spPr>
            <a:xfrm>
              <a:off x="5393681" y="5528987"/>
              <a:ext cx="1843842" cy="1323652"/>
            </a:xfrm>
            <a:prstGeom prst="teardrop">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8" name="Teardrop 7"/>
            <p:cNvSpPr/>
            <p:nvPr/>
          </p:nvSpPr>
          <p:spPr>
            <a:xfrm>
              <a:off x="8747613" y="2043791"/>
              <a:ext cx="1787192" cy="1702084"/>
            </a:xfrm>
            <a:prstGeom prst="teardrop">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4" name="Teardrop 3"/>
            <p:cNvSpPr/>
            <p:nvPr/>
          </p:nvSpPr>
          <p:spPr>
            <a:xfrm>
              <a:off x="6692058" y="1711803"/>
              <a:ext cx="1004835" cy="956985"/>
            </a:xfrm>
            <a:prstGeom prst="teardrop">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8" name="Teardrop 17"/>
            <p:cNvSpPr/>
            <p:nvPr/>
          </p:nvSpPr>
          <p:spPr>
            <a:xfrm>
              <a:off x="3273807" y="5124097"/>
              <a:ext cx="1004835" cy="956985"/>
            </a:xfrm>
            <a:prstGeom prst="teardrop">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1" name="Teardrop 20"/>
            <p:cNvSpPr/>
            <p:nvPr/>
          </p:nvSpPr>
          <p:spPr>
            <a:xfrm>
              <a:off x="8541074" y="5528988"/>
              <a:ext cx="1004835" cy="956985"/>
            </a:xfrm>
            <a:prstGeom prst="teardrop">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5" name="Teardrop 24"/>
            <p:cNvSpPr/>
            <p:nvPr/>
          </p:nvSpPr>
          <p:spPr>
            <a:xfrm>
              <a:off x="10504644" y="4466274"/>
              <a:ext cx="1004835" cy="956985"/>
            </a:xfrm>
            <a:prstGeom prst="teardrop">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1" name="Right Arrow 10"/>
            <p:cNvSpPr/>
            <p:nvPr/>
          </p:nvSpPr>
          <p:spPr>
            <a:xfrm>
              <a:off x="5575401" y="1816393"/>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7" name="Right Arrow 26"/>
            <p:cNvSpPr/>
            <p:nvPr/>
          </p:nvSpPr>
          <p:spPr>
            <a:xfrm rot="985853">
              <a:off x="7833121" y="2054836"/>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8" name="Right Arrow 27"/>
            <p:cNvSpPr/>
            <p:nvPr/>
          </p:nvSpPr>
          <p:spPr>
            <a:xfrm rot="2954355">
              <a:off x="10129478" y="3707829"/>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9" name="Right Arrow 28"/>
            <p:cNvSpPr/>
            <p:nvPr/>
          </p:nvSpPr>
          <p:spPr>
            <a:xfrm rot="8815456">
              <a:off x="9664771" y="5379799"/>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0" name="Right Arrow 29"/>
            <p:cNvSpPr/>
            <p:nvPr/>
          </p:nvSpPr>
          <p:spPr>
            <a:xfrm rot="10800000">
              <a:off x="7397868" y="5701088"/>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1" name="Right Arrow 30"/>
            <p:cNvSpPr/>
            <p:nvPr/>
          </p:nvSpPr>
          <p:spPr>
            <a:xfrm rot="11764233">
              <a:off x="4336974" y="5541819"/>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pic>
          <p:nvPicPr>
            <p:cNvPr id="32" name="Picture 31"/>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4906470" y="1514520"/>
              <a:ext cx="376758" cy="394565"/>
            </a:xfrm>
            <a:prstGeom prst="rect">
              <a:avLst/>
            </a:prstGeom>
          </p:spPr>
        </p:pic>
        <p:pic>
          <p:nvPicPr>
            <p:cNvPr id="33" name="Picture 32"/>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7305076" y="1795729"/>
              <a:ext cx="376758" cy="394565"/>
            </a:xfrm>
            <a:prstGeom prst="rect">
              <a:avLst/>
            </a:prstGeom>
          </p:spPr>
        </p:pic>
        <p:pic>
          <p:nvPicPr>
            <p:cNvPr id="34" name="Picture 33"/>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10080439" y="2163943"/>
              <a:ext cx="376758" cy="39456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11058193" y="4550200"/>
              <a:ext cx="376758" cy="394565"/>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3839085" y="5208023"/>
              <a:ext cx="376758" cy="394565"/>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6739333" y="5612913"/>
              <a:ext cx="376758" cy="394565"/>
            </a:xfrm>
            <a:prstGeom prst="rect">
              <a:avLst/>
            </a:prstGeom>
          </p:spPr>
        </p:pic>
        <p:pic>
          <p:nvPicPr>
            <p:cNvPr id="38" name="Picture 37"/>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9078594" y="5622993"/>
              <a:ext cx="376758" cy="394565"/>
            </a:xfrm>
            <a:prstGeom prst="rect">
              <a:avLst/>
            </a:prstGeom>
          </p:spPr>
        </p:pic>
      </p:grpSp>
    </p:spTree>
    <p:extLst>
      <p:ext uri="{BB962C8B-B14F-4D97-AF65-F5344CB8AC3E}">
        <p14:creationId xmlns:p14="http://schemas.microsoft.com/office/powerpoint/2010/main" val="116076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3F6D-4DF5-CB40-9ED1-0679F9297EE2}"/>
              </a:ext>
            </a:extLst>
          </p:cNvPr>
          <p:cNvSpPr>
            <a:spLocks noGrp="1"/>
          </p:cNvSpPr>
          <p:nvPr>
            <p:ph type="title"/>
          </p:nvPr>
        </p:nvSpPr>
        <p:spPr/>
        <p:txBody>
          <a:bodyPr/>
          <a:lstStyle/>
          <a:p>
            <a:r>
              <a:rPr lang="en-US" dirty="0">
                <a:solidFill>
                  <a:schemeClr val="tx1"/>
                </a:solidFill>
              </a:rPr>
              <a:t>Data Science SDK for Python</a:t>
            </a:r>
          </a:p>
        </p:txBody>
      </p:sp>
      <p:sp>
        <p:nvSpPr>
          <p:cNvPr id="3" name="Content Placeholder 2">
            <a:extLst>
              <a:ext uri="{FF2B5EF4-FFF2-40B4-BE49-F238E27FC236}">
                <a16:creationId xmlns:a16="http://schemas.microsoft.com/office/drawing/2014/main" id="{3B76A2ED-819B-8E40-8F2E-1BBD624E9599}"/>
              </a:ext>
            </a:extLst>
          </p:cNvPr>
          <p:cNvSpPr>
            <a:spLocks noGrp="1"/>
          </p:cNvSpPr>
          <p:nvPr>
            <p:ph idx="4294967295"/>
          </p:nvPr>
        </p:nvSpPr>
        <p:spPr>
          <a:xfrm>
            <a:off x="609600" y="1744980"/>
            <a:ext cx="10972800" cy="4495800"/>
          </a:xfrm>
        </p:spPr>
        <p:txBody>
          <a:bodyPr/>
          <a:lstStyle/>
          <a:p>
            <a:r>
              <a:rPr lang="en-US" dirty="0">
                <a:solidFill>
                  <a:schemeClr val="tx1"/>
                </a:solidFill>
              </a:rPr>
              <a:t>An open source library that allows data scientists to easily create workflows that process and publish machine learning models using </a:t>
            </a:r>
            <a:r>
              <a:rPr lang="en-US" dirty="0" err="1">
                <a:solidFill>
                  <a:schemeClr val="tx1"/>
                </a:solidFill>
              </a:rPr>
              <a:t>SageMaker</a:t>
            </a:r>
            <a:r>
              <a:rPr lang="en-US" dirty="0">
                <a:solidFill>
                  <a:schemeClr val="tx1"/>
                </a:solidFill>
              </a:rPr>
              <a:t> and Step Functions. </a:t>
            </a:r>
          </a:p>
          <a:p>
            <a:endParaRPr lang="en-US" dirty="0">
              <a:solidFill>
                <a:schemeClr val="tx1"/>
              </a:solidFill>
            </a:endParaRPr>
          </a:p>
          <a:p>
            <a:r>
              <a:rPr lang="en-US" dirty="0">
                <a:solidFill>
                  <a:schemeClr val="tx1"/>
                </a:solidFill>
              </a:rPr>
              <a:t>Provides a Python API that can create and invoke Step Functions workflows. You can manage and execute these workflows directly in Python, and in </a:t>
            </a:r>
            <a:r>
              <a:rPr lang="en-US" dirty="0" err="1">
                <a:solidFill>
                  <a:schemeClr val="tx1"/>
                </a:solidFill>
              </a:rPr>
              <a:t>Jupyter</a:t>
            </a:r>
            <a:r>
              <a:rPr lang="en-US" dirty="0">
                <a:solidFill>
                  <a:schemeClr val="tx1"/>
                </a:solidFill>
              </a:rPr>
              <a:t> notebooks.</a:t>
            </a:r>
          </a:p>
          <a:p>
            <a:endParaRPr lang="en-US" dirty="0">
              <a:solidFill>
                <a:schemeClr val="tx1"/>
              </a:solidFill>
            </a:endParaRPr>
          </a:p>
        </p:txBody>
      </p:sp>
      <p:sp>
        <p:nvSpPr>
          <p:cNvPr id="4" name="TextBox 3">
            <a:extLst>
              <a:ext uri="{FF2B5EF4-FFF2-40B4-BE49-F238E27FC236}">
                <a16:creationId xmlns:a16="http://schemas.microsoft.com/office/drawing/2014/main" id="{DEE13A54-A8A6-0B4C-84EE-30726158ADC2}"/>
              </a:ext>
            </a:extLst>
          </p:cNvPr>
          <p:cNvSpPr txBox="1"/>
          <p:nvPr/>
        </p:nvSpPr>
        <p:spPr>
          <a:xfrm>
            <a:off x="4947313" y="5629702"/>
            <a:ext cx="6960560" cy="348878"/>
          </a:xfrm>
          <a:prstGeom prst="rect">
            <a:avLst/>
          </a:prstGeom>
          <a:noFill/>
        </p:spPr>
        <p:txBody>
          <a:bodyPr wrap="none" rtlCol="0">
            <a:spAutoFit/>
          </a:bodyPr>
          <a:lstStyle/>
          <a:p>
            <a:r>
              <a:rPr lang="en-US" sz="1667" dirty="0">
                <a:latin typeface="Amazon Ember" panose="020B0603020204020204" pitchFamily="34" charset="0"/>
                <a:ea typeface="Amazon Ember" panose="020B0603020204020204" pitchFamily="34" charset="0"/>
                <a:cs typeface="Amazon Ember" panose="020B0603020204020204" pitchFamily="34" charset="0"/>
              </a:rPr>
              <a:t>https://</a:t>
            </a:r>
            <a:r>
              <a:rPr lang="en-US" sz="1667" dirty="0" err="1">
                <a:latin typeface="Amazon Ember" panose="020B0603020204020204" pitchFamily="34" charset="0"/>
                <a:ea typeface="Amazon Ember" panose="020B0603020204020204" pitchFamily="34" charset="0"/>
                <a:cs typeface="Amazon Ember" panose="020B0603020204020204" pitchFamily="34" charset="0"/>
              </a:rPr>
              <a:t>github.com</a:t>
            </a:r>
            <a:r>
              <a:rPr lang="en-US" sz="1667" dirty="0">
                <a:latin typeface="Amazon Ember" panose="020B0603020204020204" pitchFamily="34" charset="0"/>
                <a:ea typeface="Amazon Ember" panose="020B0603020204020204" pitchFamily="34" charset="0"/>
                <a:cs typeface="Amazon Ember" panose="020B0603020204020204" pitchFamily="34" charset="0"/>
              </a:rPr>
              <a:t>/</a:t>
            </a:r>
            <a:r>
              <a:rPr lang="en-US" sz="1667" dirty="0" err="1">
                <a:latin typeface="Amazon Ember" panose="020B0603020204020204" pitchFamily="34" charset="0"/>
                <a:ea typeface="Amazon Ember" panose="020B0603020204020204" pitchFamily="34" charset="0"/>
                <a:cs typeface="Amazon Ember" panose="020B0603020204020204" pitchFamily="34" charset="0"/>
              </a:rPr>
              <a:t>aws</a:t>
            </a:r>
            <a:r>
              <a:rPr lang="en-US" sz="1667" dirty="0">
                <a:latin typeface="Amazon Ember" panose="020B0603020204020204" pitchFamily="34" charset="0"/>
                <a:ea typeface="Amazon Ember" panose="020B0603020204020204" pitchFamily="34" charset="0"/>
                <a:cs typeface="Amazon Ember" panose="020B0603020204020204" pitchFamily="34" charset="0"/>
              </a:rPr>
              <a:t>/</a:t>
            </a:r>
            <a:r>
              <a:rPr lang="en-US" sz="1667" dirty="0" err="1">
                <a:latin typeface="Amazon Ember" panose="020B0603020204020204" pitchFamily="34" charset="0"/>
                <a:ea typeface="Amazon Ember" panose="020B0603020204020204" pitchFamily="34" charset="0"/>
                <a:cs typeface="Amazon Ember" panose="020B0603020204020204" pitchFamily="34" charset="0"/>
              </a:rPr>
              <a:t>aws</a:t>
            </a:r>
            <a:r>
              <a:rPr lang="en-US" sz="1667" dirty="0">
                <a:latin typeface="Amazon Ember" panose="020B0603020204020204" pitchFamily="34" charset="0"/>
                <a:ea typeface="Amazon Ember" panose="020B0603020204020204" pitchFamily="34" charset="0"/>
                <a:cs typeface="Amazon Ember" panose="020B0603020204020204" pitchFamily="34" charset="0"/>
              </a:rPr>
              <a:t>-step-functions-data-science-</a:t>
            </a:r>
            <a:r>
              <a:rPr lang="en-US" sz="1667" dirty="0" err="1">
                <a:latin typeface="Amazon Ember" panose="020B0603020204020204" pitchFamily="34" charset="0"/>
                <a:ea typeface="Amazon Ember" panose="020B0603020204020204" pitchFamily="34" charset="0"/>
                <a:cs typeface="Amazon Ember" panose="020B0603020204020204" pitchFamily="34" charset="0"/>
              </a:rPr>
              <a:t>sdk</a:t>
            </a:r>
            <a:r>
              <a:rPr lang="en-US" sz="1667" dirty="0">
                <a:latin typeface="Amazon Ember" panose="020B0603020204020204" pitchFamily="34" charset="0"/>
                <a:ea typeface="Amazon Ember" panose="020B0603020204020204" pitchFamily="34" charset="0"/>
                <a:cs typeface="Amazon Ember" panose="020B0603020204020204" pitchFamily="34" charset="0"/>
              </a:rPr>
              <a:t>-python</a:t>
            </a:r>
          </a:p>
        </p:txBody>
      </p:sp>
    </p:spTree>
    <p:extLst>
      <p:ext uri="{BB962C8B-B14F-4D97-AF65-F5344CB8AC3E}">
        <p14:creationId xmlns:p14="http://schemas.microsoft.com/office/powerpoint/2010/main" val="202932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FA3C-E6FA-E54A-B24D-D0DE37258AFF}"/>
              </a:ext>
            </a:extLst>
          </p:cNvPr>
          <p:cNvSpPr>
            <a:spLocks noGrp="1"/>
          </p:cNvSpPr>
          <p:nvPr>
            <p:ph type="title"/>
          </p:nvPr>
        </p:nvSpPr>
        <p:spPr/>
        <p:txBody>
          <a:bodyPr/>
          <a:lstStyle/>
          <a:p>
            <a:r>
              <a:rPr lang="en-US" dirty="0">
                <a:solidFill>
                  <a:schemeClr val="tx1"/>
                </a:solidFill>
              </a:rPr>
              <a:t>Step Functions Local</a:t>
            </a:r>
          </a:p>
        </p:txBody>
      </p:sp>
      <p:sp>
        <p:nvSpPr>
          <p:cNvPr id="3" name="Content Placeholder 2">
            <a:extLst>
              <a:ext uri="{FF2B5EF4-FFF2-40B4-BE49-F238E27FC236}">
                <a16:creationId xmlns:a16="http://schemas.microsoft.com/office/drawing/2014/main" id="{FDD5A8FE-6AFD-6648-80A3-8BAA5E0EA292}"/>
              </a:ext>
            </a:extLst>
          </p:cNvPr>
          <p:cNvSpPr>
            <a:spLocks noGrp="1"/>
          </p:cNvSpPr>
          <p:nvPr>
            <p:ph idx="4294967295"/>
          </p:nvPr>
        </p:nvSpPr>
        <p:spPr>
          <a:xfrm>
            <a:off x="609600" y="1776017"/>
            <a:ext cx="10972800" cy="2865438"/>
          </a:xfrm>
        </p:spPr>
        <p:txBody>
          <a:bodyPr/>
          <a:lstStyle/>
          <a:p>
            <a:r>
              <a:rPr lang="en-US" dirty="0">
                <a:solidFill>
                  <a:schemeClr val="tx1"/>
                </a:solidFill>
              </a:rPr>
              <a:t>A downloadable version of Step Functions that lets you develop and test applications using a version of Step Functions running in your own development environment.</a:t>
            </a:r>
          </a:p>
          <a:p>
            <a:endParaRPr lang="en-US" dirty="0">
              <a:solidFill>
                <a:schemeClr val="tx1"/>
              </a:solidFill>
            </a:endParaRPr>
          </a:p>
          <a:p>
            <a:r>
              <a:rPr lang="en-US" dirty="0">
                <a:solidFill>
                  <a:schemeClr val="tx1"/>
                </a:solidFill>
              </a:rPr>
              <a:t>Available as a JAR package and as a Docker image.</a:t>
            </a:r>
          </a:p>
          <a:p>
            <a:endParaRPr lang="en-US" dirty="0">
              <a:solidFill>
                <a:schemeClr val="tx1"/>
              </a:solidFill>
            </a:endParaRPr>
          </a:p>
        </p:txBody>
      </p:sp>
      <p:pic>
        <p:nvPicPr>
          <p:cNvPr id="7" name="Picture 6">
            <a:extLst>
              <a:ext uri="{FF2B5EF4-FFF2-40B4-BE49-F238E27FC236}">
                <a16:creationId xmlns:a16="http://schemas.microsoft.com/office/drawing/2014/main" id="{08713096-CD24-38D4-9A00-AACA92847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742" y="3602432"/>
            <a:ext cx="8819900" cy="3098171"/>
          </a:xfrm>
          <a:prstGeom prst="rect">
            <a:avLst/>
          </a:prstGeom>
        </p:spPr>
      </p:pic>
    </p:spTree>
    <p:extLst>
      <p:ext uri="{BB962C8B-B14F-4D97-AF65-F5344CB8AC3E}">
        <p14:creationId xmlns:p14="http://schemas.microsoft.com/office/powerpoint/2010/main" val="55841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DB96-32A9-574F-34F5-182F6A11791A}"/>
              </a:ext>
            </a:extLst>
          </p:cNvPr>
          <p:cNvSpPr>
            <a:spLocks noGrp="1"/>
          </p:cNvSpPr>
          <p:nvPr>
            <p:ph type="title"/>
          </p:nvPr>
        </p:nvSpPr>
        <p:spPr/>
        <p:txBody>
          <a:bodyPr/>
          <a:lstStyle/>
          <a:p>
            <a:r>
              <a:rPr lang="en-GB" dirty="0"/>
              <a:t>Test API (</a:t>
            </a:r>
            <a:r>
              <a:rPr lang="en-GB" dirty="0">
                <a:solidFill>
                  <a:schemeClr val="accent1"/>
                </a:solidFill>
              </a:rPr>
              <a:t>New</a:t>
            </a:r>
            <a:r>
              <a:rPr lang="en-GB" dirty="0"/>
              <a:t>)</a:t>
            </a:r>
          </a:p>
        </p:txBody>
      </p:sp>
      <p:sp>
        <p:nvSpPr>
          <p:cNvPr id="4" name="Slide Number Placeholder 3">
            <a:extLst>
              <a:ext uri="{FF2B5EF4-FFF2-40B4-BE49-F238E27FC236}">
                <a16:creationId xmlns:a16="http://schemas.microsoft.com/office/drawing/2014/main" id="{365898BE-034A-A7B3-471A-D15F6F631E26}"/>
              </a:ext>
            </a:extLst>
          </p:cNvPr>
          <p:cNvSpPr>
            <a:spLocks noGrp="1"/>
          </p:cNvSpPr>
          <p:nvPr>
            <p:ph type="sldNum" sz="quarter" idx="12"/>
          </p:nvPr>
        </p:nvSpPr>
        <p:spPr/>
        <p:txBody>
          <a:bodyPr/>
          <a:lstStyle/>
          <a:p>
            <a:fld id="{EB4B8DE2-A4E8-46E4-8BBF-D75455EFF32C}" type="slidenum">
              <a:rPr lang="en-US" smtClean="0"/>
              <a:pPr/>
              <a:t>82</a:t>
            </a:fld>
            <a:endParaRPr lang="en-US"/>
          </a:p>
        </p:txBody>
      </p:sp>
      <p:pic>
        <p:nvPicPr>
          <p:cNvPr id="8" name="Picture 7">
            <a:extLst>
              <a:ext uri="{FF2B5EF4-FFF2-40B4-BE49-F238E27FC236}">
                <a16:creationId xmlns:a16="http://schemas.microsoft.com/office/drawing/2014/main" id="{C5F56213-19A7-D4F3-A8FC-FE3FE8E97DA2}"/>
              </a:ext>
            </a:extLst>
          </p:cNvPr>
          <p:cNvPicPr>
            <a:picLocks noChangeAspect="1"/>
          </p:cNvPicPr>
          <p:nvPr/>
        </p:nvPicPr>
        <p:blipFill>
          <a:blip r:embed="rId2"/>
          <a:stretch>
            <a:fillRect/>
          </a:stretch>
        </p:blipFill>
        <p:spPr>
          <a:xfrm>
            <a:off x="7392325" y="1449932"/>
            <a:ext cx="4670654" cy="2319963"/>
          </a:xfrm>
          <a:prstGeom prst="rect">
            <a:avLst/>
          </a:prstGeom>
        </p:spPr>
      </p:pic>
      <p:sp>
        <p:nvSpPr>
          <p:cNvPr id="5" name="TextBox 4">
            <a:extLst>
              <a:ext uri="{FF2B5EF4-FFF2-40B4-BE49-F238E27FC236}">
                <a16:creationId xmlns:a16="http://schemas.microsoft.com/office/drawing/2014/main" id="{9A12C2A9-3671-290D-48CB-43B5D0AE9A50}"/>
              </a:ext>
            </a:extLst>
          </p:cNvPr>
          <p:cNvSpPr txBox="1"/>
          <p:nvPr/>
        </p:nvSpPr>
        <p:spPr>
          <a:xfrm>
            <a:off x="465221" y="1569292"/>
            <a:ext cx="6689558" cy="4401205"/>
          </a:xfrm>
          <a:prstGeom prst="rect">
            <a:avLst/>
          </a:prstGeom>
          <a:noFill/>
        </p:spPr>
        <p:txBody>
          <a:bodyPr wrap="square">
            <a:spAutoFit/>
          </a:bodyPr>
          <a:lstStyle/>
          <a:p>
            <a:pPr algn="l"/>
            <a:r>
              <a:rPr lang="en-GB" sz="2000" b="0" i="0" dirty="0">
                <a:solidFill>
                  <a:schemeClr val="tx2"/>
                </a:solidFill>
                <a:effectLst/>
                <a:latin typeface="Amazon Ember" panose="020B0603020204020204" pitchFamily="34" charset="0"/>
              </a:rPr>
              <a:t>The </a:t>
            </a:r>
            <a:r>
              <a:rPr lang="en-GB" sz="2000" b="0" i="0" u="none" strike="noStrike" dirty="0">
                <a:solidFill>
                  <a:schemeClr val="tx2"/>
                </a:solidFill>
                <a:effectLst/>
                <a:latin typeface="Amazon Ember" panose="020B0603020204020204" pitchFamily="34" charset="0"/>
              </a:rPr>
              <a:t>TestState</a:t>
            </a:r>
            <a:r>
              <a:rPr lang="en-GB" sz="2000" b="0" i="0" dirty="0">
                <a:solidFill>
                  <a:schemeClr val="tx2"/>
                </a:solidFill>
                <a:effectLst/>
                <a:latin typeface="Amazon Ember" panose="020B0603020204020204" pitchFamily="34" charset="0"/>
              </a:rPr>
              <a:t> API accepts the definition of a single state and executes it. Using the </a:t>
            </a:r>
            <a:r>
              <a:rPr lang="en-GB" sz="2000" b="0" i="0" dirty="0" err="1">
                <a:solidFill>
                  <a:schemeClr val="tx2"/>
                </a:solidFill>
                <a:effectLst/>
                <a:latin typeface="Amazon Ember" panose="020B0603020204020204" pitchFamily="34" charset="0"/>
              </a:rPr>
              <a:t>TestState</a:t>
            </a:r>
            <a:r>
              <a:rPr lang="en-GB" sz="2000" b="0" i="0" dirty="0">
                <a:solidFill>
                  <a:schemeClr val="tx2"/>
                </a:solidFill>
                <a:effectLst/>
                <a:latin typeface="Amazon Ember" panose="020B0603020204020204" pitchFamily="34" charset="0"/>
              </a:rPr>
              <a:t> API, you can test:</a:t>
            </a:r>
          </a:p>
          <a:p>
            <a:pPr marL="285750" indent="-285750" algn="l">
              <a:buFont typeface="Arial" panose="020B0604020202020204" pitchFamily="34" charset="0"/>
              <a:buChar char="•"/>
            </a:pPr>
            <a:r>
              <a:rPr lang="en-GB" sz="2000" b="0" i="0" dirty="0">
                <a:solidFill>
                  <a:schemeClr val="tx2"/>
                </a:solidFill>
                <a:effectLst/>
                <a:latin typeface="Amazon Ember" panose="020B0603020204020204" pitchFamily="34" charset="0"/>
              </a:rPr>
              <a:t>A state's </a:t>
            </a:r>
            <a:r>
              <a:rPr lang="en-GB" sz="2000" b="0" i="0" u="none" strike="noStrike" dirty="0">
                <a:solidFill>
                  <a:schemeClr val="tx2"/>
                </a:solidFill>
                <a:effectLst/>
                <a:latin typeface="Amazon Ember" panose="020B0603020204020204" pitchFamily="34" charset="0"/>
              </a:rPr>
              <a:t>input and output processing data flow</a:t>
            </a:r>
            <a:r>
              <a:rPr lang="en-GB" sz="2000" b="0" i="0" dirty="0">
                <a:solidFill>
                  <a:schemeClr val="tx2"/>
                </a:solidFill>
                <a:effectLst/>
                <a:latin typeface="Amazon Ember" panose="020B0603020204020204" pitchFamily="34" charset="0"/>
              </a:rPr>
              <a:t>.</a:t>
            </a:r>
          </a:p>
          <a:p>
            <a:pPr marL="285750" indent="-285750" algn="l">
              <a:buFont typeface="Arial" panose="020B0604020202020204" pitchFamily="34" charset="0"/>
              <a:buChar char="•"/>
            </a:pPr>
            <a:r>
              <a:rPr lang="en-GB" sz="2000" b="0" i="0" dirty="0">
                <a:solidFill>
                  <a:schemeClr val="tx2"/>
                </a:solidFill>
                <a:effectLst/>
                <a:latin typeface="Amazon Ember" panose="020B0603020204020204" pitchFamily="34" charset="0"/>
              </a:rPr>
              <a:t>An </a:t>
            </a:r>
            <a:r>
              <a:rPr lang="en-GB" sz="2000" b="0" i="0" u="none" strike="noStrike" dirty="0">
                <a:solidFill>
                  <a:schemeClr val="tx2"/>
                </a:solidFill>
                <a:effectLst/>
                <a:latin typeface="Amazon Ember" panose="020B0603020204020204" pitchFamily="34" charset="0"/>
              </a:rPr>
              <a:t>AWS service integration</a:t>
            </a:r>
            <a:r>
              <a:rPr lang="en-GB" sz="2000" b="0" i="0" dirty="0">
                <a:solidFill>
                  <a:schemeClr val="tx2"/>
                </a:solidFill>
                <a:effectLst/>
                <a:latin typeface="Amazon Ember" panose="020B0603020204020204" pitchFamily="34" charset="0"/>
              </a:rPr>
              <a:t> with other AWS services request and response</a:t>
            </a:r>
          </a:p>
          <a:p>
            <a:pPr marL="285750" indent="-285750" algn="l">
              <a:buFont typeface="Arial" panose="020B0604020202020204" pitchFamily="34" charset="0"/>
              <a:buChar char="•"/>
            </a:pPr>
            <a:r>
              <a:rPr lang="en-GB" sz="2000" b="0" i="0" dirty="0">
                <a:solidFill>
                  <a:schemeClr val="tx2"/>
                </a:solidFill>
                <a:effectLst/>
                <a:latin typeface="Amazon Ember" panose="020B0603020204020204" pitchFamily="34" charset="0"/>
              </a:rPr>
              <a:t>An </a:t>
            </a:r>
            <a:r>
              <a:rPr lang="en-GB" sz="2000" b="0" i="0" u="none" strike="noStrike" dirty="0">
                <a:solidFill>
                  <a:schemeClr val="tx2"/>
                </a:solidFill>
                <a:effectLst/>
                <a:latin typeface="Amazon Ember" panose="020B0603020204020204" pitchFamily="34" charset="0"/>
              </a:rPr>
              <a:t>HTTP Task</a:t>
            </a:r>
            <a:r>
              <a:rPr lang="en-GB" sz="2000" b="0" i="0" dirty="0">
                <a:solidFill>
                  <a:schemeClr val="tx2"/>
                </a:solidFill>
                <a:effectLst/>
                <a:latin typeface="Amazon Ember" panose="020B0603020204020204" pitchFamily="34" charset="0"/>
              </a:rPr>
              <a:t> request and response</a:t>
            </a:r>
          </a:p>
          <a:p>
            <a:endParaRPr lang="en-GB" sz="2000" b="0" i="0" dirty="0">
              <a:solidFill>
                <a:schemeClr val="tx2"/>
              </a:solidFill>
              <a:effectLst/>
              <a:latin typeface="Amazon Ember" panose="020B0603020204020204" pitchFamily="34" charset="0"/>
            </a:endParaRPr>
          </a:p>
          <a:p>
            <a:r>
              <a:rPr lang="en-GB" sz="2000" dirty="0">
                <a:solidFill>
                  <a:schemeClr val="tx2"/>
                </a:solidFill>
                <a:latin typeface="Amazon Ember" panose="020B0603020204020204" pitchFamily="34" charset="0"/>
              </a:rPr>
              <a:t>Test can run for up to 5 mins. After that it times out</a:t>
            </a:r>
          </a:p>
          <a:p>
            <a:endParaRPr lang="en-GB" sz="2000" b="0" i="0" dirty="0">
              <a:solidFill>
                <a:schemeClr val="tx2"/>
              </a:solidFill>
              <a:effectLst/>
              <a:latin typeface="Amazon Ember" panose="020B0603020204020204" pitchFamily="34" charset="0"/>
            </a:endParaRPr>
          </a:p>
          <a:p>
            <a:r>
              <a:rPr lang="en-GB" sz="2000" dirty="0">
                <a:solidFill>
                  <a:schemeClr val="tx2"/>
                </a:solidFill>
                <a:latin typeface="Amazon Ember" panose="020B0603020204020204" pitchFamily="34" charset="0"/>
              </a:rPr>
              <a:t>It does not support:</a:t>
            </a:r>
          </a:p>
          <a:p>
            <a:pPr marL="285750" indent="-285750">
              <a:buFont typeface="Arial" panose="020B0604020202020204" pitchFamily="34" charset="0"/>
              <a:buChar char="•"/>
            </a:pPr>
            <a:r>
              <a:rPr lang="en-GB" sz="2000" dirty="0">
                <a:solidFill>
                  <a:schemeClr val="tx2"/>
                </a:solidFill>
                <a:latin typeface="Amazon Ember" panose="020B0603020204020204" pitchFamily="34" charset="0"/>
              </a:rPr>
              <a:t>Activity Tasks</a:t>
            </a:r>
          </a:p>
          <a:p>
            <a:pPr marL="285750" indent="-285750">
              <a:buFont typeface="Arial" panose="020B0604020202020204" pitchFamily="34" charset="0"/>
              <a:buChar char="•"/>
            </a:pPr>
            <a:r>
              <a:rPr lang="en-GB" sz="2000" b="0" i="0" dirty="0">
                <a:solidFill>
                  <a:schemeClr val="tx2"/>
                </a:solidFill>
                <a:effectLst/>
                <a:latin typeface="Amazon Ember" panose="020B0603020204020204" pitchFamily="34" charset="0"/>
              </a:rPr>
              <a:t>Service integration of the type .sync or .</a:t>
            </a:r>
            <a:r>
              <a:rPr lang="en-GB" sz="2000" b="0" i="0" dirty="0" err="1">
                <a:solidFill>
                  <a:schemeClr val="tx2"/>
                </a:solidFill>
                <a:effectLst/>
                <a:latin typeface="Amazon Ember" panose="020B0603020204020204" pitchFamily="34" charset="0"/>
              </a:rPr>
              <a:t>waitForTaskToken</a:t>
            </a:r>
            <a:endParaRPr lang="en-GB" sz="2000" b="0" i="0" dirty="0">
              <a:solidFill>
                <a:schemeClr val="tx2"/>
              </a:solidFill>
              <a:effectLst/>
              <a:latin typeface="Amazon Ember" panose="020B0603020204020204" pitchFamily="34" charset="0"/>
            </a:endParaRPr>
          </a:p>
          <a:p>
            <a:pPr marL="285750" indent="-285750">
              <a:buFont typeface="Arial" panose="020B0604020202020204" pitchFamily="34" charset="0"/>
              <a:buChar char="•"/>
            </a:pPr>
            <a:r>
              <a:rPr lang="en-GB" sz="2000" dirty="0">
                <a:solidFill>
                  <a:schemeClr val="tx2"/>
                </a:solidFill>
                <a:latin typeface="Amazon Ember" panose="020B0603020204020204" pitchFamily="34" charset="0"/>
              </a:rPr>
              <a:t>Parallel or Map states</a:t>
            </a:r>
          </a:p>
        </p:txBody>
      </p:sp>
    </p:spTree>
    <p:extLst>
      <p:ext uri="{BB962C8B-B14F-4D97-AF65-F5344CB8AC3E}">
        <p14:creationId xmlns:p14="http://schemas.microsoft.com/office/powerpoint/2010/main" val="29310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DB96-32A9-574F-34F5-182F6A11791A}"/>
              </a:ext>
            </a:extLst>
          </p:cNvPr>
          <p:cNvSpPr>
            <a:spLocks noGrp="1"/>
          </p:cNvSpPr>
          <p:nvPr>
            <p:ph type="title"/>
          </p:nvPr>
        </p:nvSpPr>
        <p:spPr/>
        <p:txBody>
          <a:bodyPr/>
          <a:lstStyle/>
          <a:p>
            <a:r>
              <a:rPr lang="en-GB" dirty="0"/>
              <a:t>Redrive (</a:t>
            </a:r>
            <a:r>
              <a:rPr lang="en-GB" dirty="0">
                <a:solidFill>
                  <a:schemeClr val="accent1"/>
                </a:solidFill>
              </a:rPr>
              <a:t>New</a:t>
            </a:r>
            <a:r>
              <a:rPr lang="en-GB" dirty="0"/>
              <a:t>)</a:t>
            </a:r>
          </a:p>
        </p:txBody>
      </p:sp>
      <p:sp>
        <p:nvSpPr>
          <p:cNvPr id="3" name="Content Placeholder 2">
            <a:extLst>
              <a:ext uri="{FF2B5EF4-FFF2-40B4-BE49-F238E27FC236}">
                <a16:creationId xmlns:a16="http://schemas.microsoft.com/office/drawing/2014/main" id="{529F7476-10E2-DBC8-1EF8-58180C3CDDD2}"/>
              </a:ext>
            </a:extLst>
          </p:cNvPr>
          <p:cNvSpPr>
            <a:spLocks noGrp="1"/>
          </p:cNvSpPr>
          <p:nvPr>
            <p:ph idx="1"/>
          </p:nvPr>
        </p:nvSpPr>
        <p:spPr>
          <a:xfrm>
            <a:off x="609600" y="1714500"/>
            <a:ext cx="4830590" cy="4385816"/>
          </a:xfrm>
        </p:spPr>
        <p:txBody>
          <a:bodyPr/>
          <a:lstStyle/>
          <a:p>
            <a:r>
              <a:rPr lang="en-GB" sz="2000" b="0" i="0" u="none" strike="noStrike" dirty="0">
                <a:effectLst/>
                <a:latin typeface="AmazonEmber" panose="020B0603020204020204" pitchFamily="34" charset="0"/>
              </a:rPr>
              <a:t>AWS Step Functions</a:t>
            </a:r>
            <a:r>
              <a:rPr lang="en-GB" sz="2000" b="0" i="0" dirty="0">
                <a:effectLst/>
                <a:latin typeface="AmazonEmber" panose="020B0603020204020204" pitchFamily="34" charset="0"/>
              </a:rPr>
              <a:t> now allows you to easily restart workflows from their point of failure, so you can recover from failure faster, increase efficiency, and pay only for what you need. </a:t>
            </a:r>
          </a:p>
          <a:p>
            <a:r>
              <a:rPr lang="en-GB" sz="2000" b="0" i="0" dirty="0">
                <a:effectLst/>
                <a:latin typeface="AmazonEmber" panose="020B0603020204020204" pitchFamily="34" charset="0"/>
              </a:rPr>
              <a:t>Redrive works for Standard Workflows only.</a:t>
            </a:r>
            <a:endParaRPr lang="en-GB" sz="2000" dirty="0">
              <a:latin typeface="AmazonEmber" panose="020B0603020204020204" pitchFamily="34" charset="0"/>
            </a:endParaRPr>
          </a:p>
          <a:p>
            <a:r>
              <a:rPr lang="en-GB" sz="2000" b="0" i="0" dirty="0">
                <a:effectLst/>
                <a:latin typeface="AmazonEmber" panose="020B0603020204020204" pitchFamily="34" charset="0"/>
              </a:rPr>
              <a:t>You can redrive a workflow from its failed step programmatically, via the </a:t>
            </a:r>
            <a:r>
              <a:rPr lang="en-GB" sz="2000" b="0" i="0" u="sng" dirty="0">
                <a:effectLst/>
                <a:latin typeface="AmazonEmber" panose="020B0603020204020204" pitchFamily="34" charset="0"/>
              </a:rPr>
              <a:t>AWS CLI</a:t>
            </a:r>
            <a:r>
              <a:rPr lang="en-GB" sz="2000" b="0" i="0" dirty="0">
                <a:effectLst/>
                <a:latin typeface="AmazonEmber" panose="020B0603020204020204" pitchFamily="34" charset="0"/>
              </a:rPr>
              <a:t> or </a:t>
            </a:r>
            <a:r>
              <a:rPr lang="en-GB" sz="2000" b="0" i="0" u="sng" dirty="0">
                <a:effectLst/>
                <a:latin typeface="AmazonEmber" panose="020B0603020204020204" pitchFamily="34" charset="0"/>
              </a:rPr>
              <a:t>AWS SDK</a:t>
            </a:r>
            <a:r>
              <a:rPr lang="en-GB" sz="2000" b="0" i="0" dirty="0">
                <a:effectLst/>
                <a:latin typeface="AmazonEmber" panose="020B0603020204020204" pitchFamily="34" charset="0"/>
              </a:rPr>
              <a:t>, or using the </a:t>
            </a:r>
            <a:r>
              <a:rPr lang="en-GB" sz="2000" b="0" i="0" u="sng" dirty="0">
                <a:effectLst/>
                <a:latin typeface="AmazonEmber" panose="020B0603020204020204" pitchFamily="34" charset="0"/>
              </a:rPr>
              <a:t>Step Functions console</a:t>
            </a:r>
            <a:endParaRPr lang="en-GB" sz="2000" b="0" i="0" dirty="0">
              <a:effectLst/>
              <a:latin typeface="AmazonEmber" panose="020B0603020204020204" pitchFamily="34" charset="0"/>
            </a:endParaRPr>
          </a:p>
          <a:p>
            <a:endParaRPr lang="en-GB" sz="2000" dirty="0"/>
          </a:p>
        </p:txBody>
      </p:sp>
      <p:sp>
        <p:nvSpPr>
          <p:cNvPr id="4" name="Slide Number Placeholder 3">
            <a:extLst>
              <a:ext uri="{FF2B5EF4-FFF2-40B4-BE49-F238E27FC236}">
                <a16:creationId xmlns:a16="http://schemas.microsoft.com/office/drawing/2014/main" id="{365898BE-034A-A7B3-471A-D15F6F631E26}"/>
              </a:ext>
            </a:extLst>
          </p:cNvPr>
          <p:cNvSpPr>
            <a:spLocks noGrp="1"/>
          </p:cNvSpPr>
          <p:nvPr>
            <p:ph type="sldNum" sz="quarter" idx="12"/>
          </p:nvPr>
        </p:nvSpPr>
        <p:spPr/>
        <p:txBody>
          <a:bodyPr/>
          <a:lstStyle/>
          <a:p>
            <a:fld id="{EB4B8DE2-A4E8-46E4-8BBF-D75455EFF32C}" type="slidenum">
              <a:rPr lang="en-US" smtClean="0"/>
              <a:pPr/>
              <a:t>83</a:t>
            </a:fld>
            <a:endParaRPr lang="en-US"/>
          </a:p>
        </p:txBody>
      </p:sp>
      <p:pic>
        <p:nvPicPr>
          <p:cNvPr id="13314" name="Picture 2">
            <a:extLst>
              <a:ext uri="{FF2B5EF4-FFF2-40B4-BE49-F238E27FC236}">
                <a16:creationId xmlns:a16="http://schemas.microsoft.com/office/drawing/2014/main" id="{A02686A7-1BBA-1871-41E7-97DD52435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3898" y="660400"/>
            <a:ext cx="483059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B6BCCF5-BD6F-3F80-F7C6-BEDC7DA11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109" y="2692323"/>
            <a:ext cx="4146167" cy="396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93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C125-554C-F970-08CC-03A7F2B44277}"/>
              </a:ext>
            </a:extLst>
          </p:cNvPr>
          <p:cNvSpPr>
            <a:spLocks noGrp="1"/>
          </p:cNvSpPr>
          <p:nvPr>
            <p:ph type="title"/>
          </p:nvPr>
        </p:nvSpPr>
        <p:spPr/>
        <p:txBody>
          <a:bodyPr/>
          <a:lstStyle/>
          <a:p>
            <a:r>
              <a:rPr lang="en-GB" dirty="0"/>
              <a:t>Versions and Aliases (</a:t>
            </a:r>
            <a:r>
              <a:rPr lang="en-GB" dirty="0">
                <a:solidFill>
                  <a:schemeClr val="accent1"/>
                </a:solidFill>
              </a:rPr>
              <a:t>New</a:t>
            </a:r>
            <a:r>
              <a:rPr lang="en-GB" dirty="0"/>
              <a:t>)</a:t>
            </a:r>
          </a:p>
        </p:txBody>
      </p:sp>
      <p:sp>
        <p:nvSpPr>
          <p:cNvPr id="3" name="Content Placeholder 2">
            <a:extLst>
              <a:ext uri="{FF2B5EF4-FFF2-40B4-BE49-F238E27FC236}">
                <a16:creationId xmlns:a16="http://schemas.microsoft.com/office/drawing/2014/main" id="{056D62BA-4B2C-1FA0-D20C-4DF4A24B2E39}"/>
              </a:ext>
            </a:extLst>
          </p:cNvPr>
          <p:cNvSpPr>
            <a:spLocks noGrp="1"/>
          </p:cNvSpPr>
          <p:nvPr>
            <p:ph idx="1"/>
          </p:nvPr>
        </p:nvSpPr>
        <p:spPr>
          <a:xfrm>
            <a:off x="609599" y="1714500"/>
            <a:ext cx="6297911" cy="2427442"/>
          </a:xfrm>
        </p:spPr>
        <p:txBody>
          <a:bodyPr/>
          <a:lstStyle/>
          <a:p>
            <a:r>
              <a:rPr lang="en-GB" sz="1800" b="0" i="0" dirty="0">
                <a:solidFill>
                  <a:schemeClr val="tx2"/>
                </a:solidFill>
                <a:effectLst/>
                <a:latin typeface="AmazonEmber" panose="020B0603020204020204" pitchFamily="34" charset="0"/>
              </a:rPr>
              <a:t>Using Step Functions Versions and Aliases you can maintain multiple versions of your workflows, track which version was used for each execution, and create aliases that route traffic between workflow versions.</a:t>
            </a:r>
          </a:p>
          <a:p>
            <a:r>
              <a:rPr lang="en-GB" sz="1800" b="0" i="0" dirty="0">
                <a:solidFill>
                  <a:schemeClr val="tx2"/>
                </a:solidFill>
                <a:effectLst/>
                <a:latin typeface="AmazonEmber" panose="020B0603020204020204" pitchFamily="34" charset="0"/>
              </a:rPr>
              <a:t>You can deploy your workflows gradually using industry standard techniques such as blue-green and canary style deployments with fast rollbacks to your Step Functions workflows, increasing deployment safety and reducing downtime and risk. </a:t>
            </a:r>
          </a:p>
          <a:p>
            <a:endParaRPr lang="en-GB" dirty="0"/>
          </a:p>
        </p:txBody>
      </p:sp>
      <p:sp>
        <p:nvSpPr>
          <p:cNvPr id="4" name="Slide Number Placeholder 3">
            <a:extLst>
              <a:ext uri="{FF2B5EF4-FFF2-40B4-BE49-F238E27FC236}">
                <a16:creationId xmlns:a16="http://schemas.microsoft.com/office/drawing/2014/main" id="{D4D73BA8-10B8-82B2-4F50-58F6CADBE709}"/>
              </a:ext>
            </a:extLst>
          </p:cNvPr>
          <p:cNvSpPr>
            <a:spLocks noGrp="1"/>
          </p:cNvSpPr>
          <p:nvPr>
            <p:ph type="sldNum" sz="quarter" idx="12"/>
          </p:nvPr>
        </p:nvSpPr>
        <p:spPr/>
        <p:txBody>
          <a:bodyPr/>
          <a:lstStyle/>
          <a:p>
            <a:fld id="{EB4B8DE2-A4E8-46E4-8BBF-D75455EFF32C}" type="slidenum">
              <a:rPr lang="en-US" smtClean="0"/>
              <a:pPr/>
              <a:t>84</a:t>
            </a:fld>
            <a:endParaRPr lang="en-US"/>
          </a:p>
        </p:txBody>
      </p:sp>
      <p:pic>
        <p:nvPicPr>
          <p:cNvPr id="14338" name="Picture 2">
            <a:extLst>
              <a:ext uri="{FF2B5EF4-FFF2-40B4-BE49-F238E27FC236}">
                <a16:creationId xmlns:a16="http://schemas.microsoft.com/office/drawing/2014/main" id="{11D5FD19-D86F-6D15-7252-4CE019B78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9097" y="949318"/>
            <a:ext cx="4351717" cy="258912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79BD3288-FEC6-CA2A-3D35-7453D4178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097" y="3795621"/>
            <a:ext cx="4351717" cy="242744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261F9756-7A41-C05F-DA39-A11764AD7D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2204" y="4141942"/>
            <a:ext cx="3242599" cy="208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1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601C-71F8-954F-9CAC-548FA7254ABE}"/>
              </a:ext>
            </a:extLst>
          </p:cNvPr>
          <p:cNvSpPr>
            <a:spLocks noGrp="1"/>
          </p:cNvSpPr>
          <p:nvPr>
            <p:ph type="title"/>
          </p:nvPr>
        </p:nvSpPr>
        <p:spPr/>
        <p:txBody>
          <a:bodyPr/>
          <a:lstStyle/>
          <a:p>
            <a:r>
              <a:rPr lang="en-US" dirty="0"/>
              <a:t>Observability</a:t>
            </a:r>
          </a:p>
        </p:txBody>
      </p:sp>
    </p:spTree>
    <p:extLst>
      <p:ext uri="{BB962C8B-B14F-4D97-AF65-F5344CB8AC3E}">
        <p14:creationId xmlns:p14="http://schemas.microsoft.com/office/powerpoint/2010/main" val="352351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Monitoring, Visibility, and Debug</a:t>
            </a:r>
          </a:p>
        </p:txBody>
      </p:sp>
      <p:sp>
        <p:nvSpPr>
          <p:cNvPr id="10" name="TextBox 9">
            <a:extLst>
              <a:ext uri="{FF2B5EF4-FFF2-40B4-BE49-F238E27FC236}">
                <a16:creationId xmlns:a16="http://schemas.microsoft.com/office/drawing/2014/main" id="{34135CC5-3D13-6D44-A276-0139A0A30947}"/>
              </a:ext>
            </a:extLst>
          </p:cNvPr>
          <p:cNvSpPr txBox="1"/>
          <p:nvPr/>
        </p:nvSpPr>
        <p:spPr>
          <a:xfrm>
            <a:off x="8430993" y="5057210"/>
            <a:ext cx="1918253" cy="297454"/>
          </a:xfrm>
          <a:prstGeom prst="rect">
            <a:avLst/>
          </a:prstGeom>
          <a:noFill/>
        </p:spPr>
        <p:txBody>
          <a:bodyPr wrap="square" rtlCol="0">
            <a:spAutoFit/>
          </a:bodyPr>
          <a:lstStyle/>
          <a:p>
            <a:pPr algn="ctr"/>
            <a:r>
              <a:rPr lang="en-US" sz="1333" dirty="0">
                <a:solidFill>
                  <a:schemeClr val="tx2"/>
                </a:solidFill>
              </a:rPr>
              <a:t>AWS X-Ray</a:t>
            </a:r>
          </a:p>
        </p:txBody>
      </p:sp>
      <p:pic>
        <p:nvPicPr>
          <p:cNvPr id="11" name="Graphic 10">
            <a:extLst>
              <a:ext uri="{FF2B5EF4-FFF2-40B4-BE49-F238E27FC236}">
                <a16:creationId xmlns:a16="http://schemas.microsoft.com/office/drawing/2014/main" id="{8B04034B-9160-C34F-9F98-B93544F685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354" y="4265623"/>
            <a:ext cx="756732" cy="756732"/>
          </a:xfrm>
          <a:prstGeom prst="rect">
            <a:avLst/>
          </a:prstGeom>
        </p:spPr>
      </p:pic>
      <p:sp>
        <p:nvSpPr>
          <p:cNvPr id="8" name="Text Placeholder 4">
            <a:extLst>
              <a:ext uri="{FF2B5EF4-FFF2-40B4-BE49-F238E27FC236}">
                <a16:creationId xmlns:a16="http://schemas.microsoft.com/office/drawing/2014/main" id="{00B21808-FE62-084F-A655-42D8EBAC4AD8}"/>
              </a:ext>
            </a:extLst>
          </p:cNvPr>
          <p:cNvSpPr txBox="1">
            <a:spLocks/>
          </p:cNvSpPr>
          <p:nvPr/>
        </p:nvSpPr>
        <p:spPr>
          <a:xfrm>
            <a:off x="846070" y="1954532"/>
            <a:ext cx="2915493" cy="951093"/>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667" b="1" dirty="0">
                <a:latin typeface="+mj-lt"/>
              </a:rPr>
              <a:t>Metrics</a:t>
            </a:r>
          </a:p>
          <a:p>
            <a:r>
              <a:rPr lang="en-US" sz="2000" dirty="0"/>
              <a:t>Executions, activities, service integrations, and more</a:t>
            </a:r>
            <a:endParaRPr lang="en-US" sz="2000" dirty="0">
              <a:latin typeface="+mj-lt"/>
            </a:endParaRPr>
          </a:p>
        </p:txBody>
      </p:sp>
      <p:sp>
        <p:nvSpPr>
          <p:cNvPr id="12" name="TextBox 11">
            <a:extLst>
              <a:ext uri="{FF2B5EF4-FFF2-40B4-BE49-F238E27FC236}">
                <a16:creationId xmlns:a16="http://schemas.microsoft.com/office/drawing/2014/main" id="{810220E9-5523-3C4A-8C7F-87AECC412983}"/>
              </a:ext>
            </a:extLst>
          </p:cNvPr>
          <p:cNvSpPr txBox="1"/>
          <p:nvPr/>
        </p:nvSpPr>
        <p:spPr>
          <a:xfrm>
            <a:off x="4747731" y="5103377"/>
            <a:ext cx="1918253" cy="502573"/>
          </a:xfrm>
          <a:prstGeom prst="rect">
            <a:avLst/>
          </a:prstGeom>
          <a:noFill/>
        </p:spPr>
        <p:txBody>
          <a:bodyPr wrap="square" rtlCol="0">
            <a:spAutoFit/>
          </a:bodyPr>
          <a:lstStyle/>
          <a:p>
            <a:pPr algn="ctr"/>
            <a:r>
              <a:rPr lang="en-US" sz="1333" dirty="0">
                <a:solidFill>
                  <a:schemeClr val="tx2"/>
                </a:solidFill>
              </a:rPr>
              <a:t>Amazon CloudWatch</a:t>
            </a:r>
          </a:p>
          <a:p>
            <a:pPr algn="ctr"/>
            <a:r>
              <a:rPr lang="en-US" sz="1333" dirty="0">
                <a:solidFill>
                  <a:schemeClr val="tx2"/>
                </a:solidFill>
              </a:rPr>
              <a:t>Logs</a:t>
            </a:r>
          </a:p>
        </p:txBody>
      </p:sp>
      <p:pic>
        <p:nvPicPr>
          <p:cNvPr id="13" name="Graphic 12">
            <a:extLst>
              <a:ext uri="{FF2B5EF4-FFF2-40B4-BE49-F238E27FC236}">
                <a16:creationId xmlns:a16="http://schemas.microsoft.com/office/drawing/2014/main" id="{2BF29013-A84F-3147-8ADA-D932BC286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3843" y="4280478"/>
            <a:ext cx="756732" cy="756732"/>
          </a:xfrm>
          <a:prstGeom prst="rect">
            <a:avLst/>
          </a:prstGeom>
        </p:spPr>
      </p:pic>
      <p:sp>
        <p:nvSpPr>
          <p:cNvPr id="15" name="TextBox 14">
            <a:extLst>
              <a:ext uri="{FF2B5EF4-FFF2-40B4-BE49-F238E27FC236}">
                <a16:creationId xmlns:a16="http://schemas.microsoft.com/office/drawing/2014/main" id="{F21AF826-F013-B143-8E21-1ABB5AE51A60}"/>
              </a:ext>
            </a:extLst>
          </p:cNvPr>
          <p:cNvSpPr txBox="1"/>
          <p:nvPr/>
        </p:nvSpPr>
        <p:spPr>
          <a:xfrm>
            <a:off x="1106285" y="5082365"/>
            <a:ext cx="1918253" cy="502573"/>
          </a:xfrm>
          <a:prstGeom prst="rect">
            <a:avLst/>
          </a:prstGeom>
          <a:noFill/>
        </p:spPr>
        <p:txBody>
          <a:bodyPr wrap="square" rtlCol="0">
            <a:spAutoFit/>
          </a:bodyPr>
          <a:lstStyle/>
          <a:p>
            <a:pPr algn="ctr"/>
            <a:r>
              <a:rPr lang="en-US" sz="1333" dirty="0">
                <a:solidFill>
                  <a:schemeClr val="tx2"/>
                </a:solidFill>
              </a:rPr>
              <a:t>Amazon CloudWatch</a:t>
            </a:r>
          </a:p>
          <a:p>
            <a:pPr algn="ctr"/>
            <a:r>
              <a:rPr lang="en-US" sz="1333" dirty="0">
                <a:solidFill>
                  <a:schemeClr val="tx2"/>
                </a:solidFill>
              </a:rPr>
              <a:t>Metrics</a:t>
            </a:r>
          </a:p>
        </p:txBody>
      </p:sp>
      <p:pic>
        <p:nvPicPr>
          <p:cNvPr id="16" name="Graphic 15">
            <a:extLst>
              <a:ext uri="{FF2B5EF4-FFF2-40B4-BE49-F238E27FC236}">
                <a16:creationId xmlns:a16="http://schemas.microsoft.com/office/drawing/2014/main" id="{A9701BE8-6EF6-A94C-B592-FCA1481AA2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6333" y="4280479"/>
            <a:ext cx="756731" cy="756731"/>
          </a:xfrm>
          <a:prstGeom prst="rect">
            <a:avLst/>
          </a:prstGeom>
        </p:spPr>
      </p:pic>
      <p:sp>
        <p:nvSpPr>
          <p:cNvPr id="18" name="Text Placeholder 4">
            <a:extLst>
              <a:ext uri="{FF2B5EF4-FFF2-40B4-BE49-F238E27FC236}">
                <a16:creationId xmlns:a16="http://schemas.microsoft.com/office/drawing/2014/main" id="{B68EADF2-F290-8E4E-9AEF-1EC83721EDE8}"/>
              </a:ext>
            </a:extLst>
          </p:cNvPr>
          <p:cNvSpPr txBox="1">
            <a:spLocks/>
          </p:cNvSpPr>
          <p:nvPr/>
        </p:nvSpPr>
        <p:spPr>
          <a:xfrm>
            <a:off x="4214814" y="1878547"/>
            <a:ext cx="3361286" cy="2656909"/>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667" b="1" dirty="0">
                <a:latin typeface="+mj-lt"/>
              </a:rPr>
              <a:t>Logs</a:t>
            </a:r>
          </a:p>
          <a:p>
            <a:r>
              <a:rPr lang="en-US" sz="2000" dirty="0">
                <a:latin typeface="+mn-lt"/>
              </a:rPr>
              <a:t>Configurable for Standard Workflows</a:t>
            </a:r>
          </a:p>
          <a:p>
            <a:r>
              <a:rPr lang="en-US" sz="2000" dirty="0">
                <a:latin typeface="+mn-lt"/>
              </a:rPr>
              <a:t>Express workflows emit by default</a:t>
            </a:r>
          </a:p>
        </p:txBody>
      </p:sp>
      <p:sp>
        <p:nvSpPr>
          <p:cNvPr id="19" name="Text Placeholder 4">
            <a:extLst>
              <a:ext uri="{FF2B5EF4-FFF2-40B4-BE49-F238E27FC236}">
                <a16:creationId xmlns:a16="http://schemas.microsoft.com/office/drawing/2014/main" id="{648E3DD5-40ED-C747-BB14-7B4E04DAD735}"/>
              </a:ext>
            </a:extLst>
          </p:cNvPr>
          <p:cNvSpPr txBox="1">
            <a:spLocks/>
          </p:cNvSpPr>
          <p:nvPr/>
        </p:nvSpPr>
        <p:spPr>
          <a:xfrm>
            <a:off x="8029351" y="1878547"/>
            <a:ext cx="3361286" cy="2656909"/>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667" b="1" dirty="0">
                <a:latin typeface="+mj-lt"/>
              </a:rPr>
              <a:t>Tracing</a:t>
            </a:r>
          </a:p>
          <a:p>
            <a:r>
              <a:rPr lang="en-US" sz="2000" dirty="0">
                <a:latin typeface="+mn-lt"/>
              </a:rPr>
              <a:t>Active Tracing</a:t>
            </a:r>
          </a:p>
          <a:p>
            <a:r>
              <a:rPr lang="en-US" sz="2000" dirty="0">
                <a:latin typeface="+mn-lt"/>
              </a:rPr>
              <a:t>Configurable sampling rate</a:t>
            </a:r>
          </a:p>
        </p:txBody>
      </p:sp>
    </p:spTree>
    <p:extLst>
      <p:ext uri="{BB962C8B-B14F-4D97-AF65-F5344CB8AC3E}">
        <p14:creationId xmlns:p14="http://schemas.microsoft.com/office/powerpoint/2010/main" val="406639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1F53-67A8-5748-BC4A-3AC981213AB2}"/>
              </a:ext>
            </a:extLst>
          </p:cNvPr>
          <p:cNvSpPr>
            <a:spLocks noGrp="1"/>
          </p:cNvSpPr>
          <p:nvPr>
            <p:ph type="title"/>
          </p:nvPr>
        </p:nvSpPr>
        <p:spPr>
          <a:xfrm>
            <a:off x="609600" y="594808"/>
            <a:ext cx="5893676" cy="535531"/>
          </a:xfrm>
        </p:spPr>
        <p:txBody>
          <a:bodyPr/>
          <a:lstStyle/>
          <a:p>
            <a:r>
              <a:rPr lang="en-US" dirty="0"/>
              <a:t>Metrics</a:t>
            </a:r>
          </a:p>
        </p:txBody>
      </p:sp>
      <p:sp>
        <p:nvSpPr>
          <p:cNvPr id="3" name="Content Placeholder 2">
            <a:extLst>
              <a:ext uri="{FF2B5EF4-FFF2-40B4-BE49-F238E27FC236}">
                <a16:creationId xmlns:a16="http://schemas.microsoft.com/office/drawing/2014/main" id="{16FCE6C7-33D4-4D49-B998-E6C746F0F341}"/>
              </a:ext>
            </a:extLst>
          </p:cNvPr>
          <p:cNvSpPr>
            <a:spLocks noGrp="1"/>
          </p:cNvSpPr>
          <p:nvPr>
            <p:ph sz="half" idx="1"/>
          </p:nvPr>
        </p:nvSpPr>
        <p:spPr>
          <a:xfrm>
            <a:off x="609600" y="1365705"/>
            <a:ext cx="5157788" cy="4062651"/>
          </a:xfrm>
        </p:spPr>
        <p:txBody>
          <a:bodyPr/>
          <a:lstStyle/>
          <a:p>
            <a:pPr marL="457200" indent="-457200">
              <a:buFont typeface="Arial" panose="020B0604020202020204" pitchFamily="34" charset="0"/>
              <a:buChar char="•"/>
            </a:pPr>
            <a:r>
              <a:rPr lang="en-US" sz="2000" dirty="0"/>
              <a:t>Helps to maintain the reliability, availability, and performance of workflows</a:t>
            </a:r>
          </a:p>
          <a:p>
            <a:pPr marL="457200" indent="-457200">
              <a:buFont typeface="Arial" panose="020B0604020202020204" pitchFamily="34" charset="0"/>
              <a:buChar char="•"/>
            </a:pPr>
            <a:r>
              <a:rPr lang="en-US" sz="2000" dirty="0"/>
              <a:t>Metrics such as Execution duration, success/failure rates, throttles, etc. are available out of the box</a:t>
            </a:r>
          </a:p>
          <a:p>
            <a:pPr marL="457200" indent="-457200">
              <a:buFont typeface="Arial" panose="020B0604020202020204" pitchFamily="34" charset="0"/>
              <a:buChar char="•"/>
            </a:pPr>
            <a:r>
              <a:rPr lang="en-US" sz="2000" dirty="0"/>
              <a:t>Metrics can be found under States Namespace in CloudWatch.</a:t>
            </a:r>
          </a:p>
          <a:p>
            <a:pPr marL="457200" indent="-457200">
              <a:buFont typeface="Arial" panose="020B0604020202020204" pitchFamily="34" charset="0"/>
              <a:buChar char="•"/>
            </a:pPr>
            <a:r>
              <a:rPr lang="en-US" sz="2000" dirty="0"/>
              <a:t>Dashboards can be created to provide summarized view of Executions</a:t>
            </a:r>
          </a:p>
          <a:p>
            <a:pPr marL="457200" indent="-457200">
              <a:buFont typeface="Arial" panose="020B0604020202020204" pitchFamily="34" charset="0"/>
              <a:buChar char="•"/>
            </a:pPr>
            <a:r>
              <a:rPr lang="en-US" sz="2000" dirty="0">
                <a:hlinkClick r:id="rId3"/>
              </a:rPr>
              <a:t>Additional details - Metrics</a:t>
            </a:r>
            <a:endParaRPr lang="en-US" sz="2000" dirty="0"/>
          </a:p>
        </p:txBody>
      </p:sp>
      <p:sp>
        <p:nvSpPr>
          <p:cNvPr id="4" name="Slide Number Placeholder 3">
            <a:extLst>
              <a:ext uri="{FF2B5EF4-FFF2-40B4-BE49-F238E27FC236}">
                <a16:creationId xmlns:a16="http://schemas.microsoft.com/office/drawing/2014/main" id="{6E9D6AFD-41E0-2B4C-AB7C-FE542F439C61}"/>
              </a:ext>
            </a:extLst>
          </p:cNvPr>
          <p:cNvSpPr>
            <a:spLocks noGrp="1"/>
          </p:cNvSpPr>
          <p:nvPr>
            <p:ph type="sldNum" sz="quarter" idx="12"/>
          </p:nvPr>
        </p:nvSpPr>
        <p:spPr/>
        <p:txBody>
          <a:bodyPr/>
          <a:lstStyle/>
          <a:p>
            <a:fld id="{7834CDD4-D76F-4459-B025-0310E913C243}" type="slidenum">
              <a:rPr lang="en-US" smtClean="0"/>
              <a:pPr/>
              <a:t>87</a:t>
            </a:fld>
            <a:endParaRPr lang="en-US" dirty="0"/>
          </a:p>
        </p:txBody>
      </p:sp>
      <p:pic>
        <p:nvPicPr>
          <p:cNvPr id="7" name="Content Placeholder 6">
            <a:extLst>
              <a:ext uri="{FF2B5EF4-FFF2-40B4-BE49-F238E27FC236}">
                <a16:creationId xmlns:a16="http://schemas.microsoft.com/office/drawing/2014/main" id="{29B879EA-69AB-4320-8D2B-CE80457AB731}"/>
              </a:ext>
            </a:extLst>
          </p:cNvPr>
          <p:cNvPicPr>
            <a:picLocks noGrp="1" noChangeAspect="1"/>
          </p:cNvPicPr>
          <p:nvPr>
            <p:ph sz="half" idx="2"/>
          </p:nvPr>
        </p:nvPicPr>
        <p:blipFill>
          <a:blip r:embed="rId4"/>
          <a:stretch>
            <a:fillRect/>
          </a:stretch>
        </p:blipFill>
        <p:spPr>
          <a:xfrm>
            <a:off x="6006000" y="423399"/>
            <a:ext cx="5248275" cy="1595792"/>
          </a:xfrm>
          <a:prstGeom prst="rect">
            <a:avLst/>
          </a:prstGeom>
        </p:spPr>
      </p:pic>
      <p:pic>
        <p:nvPicPr>
          <p:cNvPr id="8" name="Picture 7">
            <a:extLst>
              <a:ext uri="{FF2B5EF4-FFF2-40B4-BE49-F238E27FC236}">
                <a16:creationId xmlns:a16="http://schemas.microsoft.com/office/drawing/2014/main" id="{35DAE0AB-4D67-4BFD-A498-05AC56A90F8B}"/>
              </a:ext>
            </a:extLst>
          </p:cNvPr>
          <p:cNvPicPr>
            <a:picLocks noChangeAspect="1"/>
          </p:cNvPicPr>
          <p:nvPr/>
        </p:nvPicPr>
        <p:blipFill>
          <a:blip r:embed="rId5"/>
          <a:stretch>
            <a:fillRect/>
          </a:stretch>
        </p:blipFill>
        <p:spPr>
          <a:xfrm>
            <a:off x="5846973" y="2411515"/>
            <a:ext cx="5893675" cy="1828894"/>
          </a:xfrm>
          <a:prstGeom prst="rect">
            <a:avLst/>
          </a:prstGeom>
        </p:spPr>
      </p:pic>
      <p:pic>
        <p:nvPicPr>
          <p:cNvPr id="10" name="Picture 9">
            <a:extLst>
              <a:ext uri="{FF2B5EF4-FFF2-40B4-BE49-F238E27FC236}">
                <a16:creationId xmlns:a16="http://schemas.microsoft.com/office/drawing/2014/main" id="{699CBA21-CF01-47DF-9EAA-E3300F2FCE61}"/>
              </a:ext>
            </a:extLst>
          </p:cNvPr>
          <p:cNvPicPr>
            <a:picLocks noChangeAspect="1"/>
          </p:cNvPicPr>
          <p:nvPr/>
        </p:nvPicPr>
        <p:blipFill>
          <a:blip r:embed="rId6"/>
          <a:stretch>
            <a:fillRect/>
          </a:stretch>
        </p:blipFill>
        <p:spPr>
          <a:xfrm>
            <a:off x="5009322" y="4967725"/>
            <a:ext cx="7075841" cy="1295467"/>
          </a:xfrm>
          <a:prstGeom prst="rect">
            <a:avLst/>
          </a:prstGeom>
        </p:spPr>
      </p:pic>
    </p:spTree>
    <p:extLst>
      <p:ext uri="{BB962C8B-B14F-4D97-AF65-F5344CB8AC3E}">
        <p14:creationId xmlns:p14="http://schemas.microsoft.com/office/powerpoint/2010/main" val="266445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22" y="780358"/>
            <a:ext cx="2499387" cy="535531"/>
          </a:xfrm>
        </p:spPr>
        <p:txBody>
          <a:bodyPr>
            <a:normAutofit/>
          </a:bodyPr>
          <a:lstStyle/>
          <a:p>
            <a:r>
              <a:rPr lang="en-US" dirty="0"/>
              <a:t>Logs</a:t>
            </a:r>
          </a:p>
        </p:txBody>
      </p:sp>
      <p:sp>
        <p:nvSpPr>
          <p:cNvPr id="5" name="Text Placeholder 4">
            <a:extLst>
              <a:ext uri="{FF2B5EF4-FFF2-40B4-BE49-F238E27FC236}">
                <a16:creationId xmlns:a16="http://schemas.microsoft.com/office/drawing/2014/main" id="{52CF8932-DEE6-9A41-95AA-0D7B39EBC210}"/>
              </a:ext>
            </a:extLst>
          </p:cNvPr>
          <p:cNvSpPr>
            <a:spLocks noGrp="1"/>
          </p:cNvSpPr>
          <p:nvPr>
            <p:ph type="body" sz="quarter" idx="4294967295"/>
          </p:nvPr>
        </p:nvSpPr>
        <p:spPr>
          <a:xfrm>
            <a:off x="136445" y="1674673"/>
            <a:ext cx="4964943" cy="3508653"/>
          </a:xfrm>
        </p:spPr>
        <p:txBody>
          <a:bodyPr/>
          <a:lstStyle/>
          <a:p>
            <a:pPr marL="457200" indent="-457200">
              <a:spcAft>
                <a:spcPts val="1800"/>
              </a:spcAft>
            </a:pPr>
            <a:r>
              <a:rPr lang="en-US" sz="2000" dirty="0"/>
              <a:t>Standard Workflows – Configurable</a:t>
            </a:r>
          </a:p>
          <a:p>
            <a:pPr marL="457200" indent="-457200">
              <a:spcAft>
                <a:spcPts val="1800"/>
              </a:spcAft>
            </a:pPr>
            <a:r>
              <a:rPr lang="en-US" sz="2000" dirty="0"/>
              <a:t>Express Workflows – Enabled by Default</a:t>
            </a:r>
          </a:p>
          <a:p>
            <a:pPr marL="457200" indent="-457200">
              <a:spcAft>
                <a:spcPts val="1800"/>
              </a:spcAft>
            </a:pPr>
            <a:r>
              <a:rPr lang="en-US" sz="2000" dirty="0"/>
              <a:t>Logs truncated at 248KB</a:t>
            </a:r>
          </a:p>
          <a:p>
            <a:pPr marL="457200" indent="-457200">
              <a:spcAft>
                <a:spcPts val="1800"/>
              </a:spcAft>
            </a:pPr>
            <a:r>
              <a:rPr lang="en-US" sz="2000" dirty="0"/>
              <a:t>Log levels can be set to OFF, ALL, ERROR or FATAL</a:t>
            </a:r>
          </a:p>
          <a:p>
            <a:pPr marL="457200" indent="-457200">
              <a:spcAft>
                <a:spcPts val="1800"/>
              </a:spcAft>
            </a:pPr>
            <a:r>
              <a:rPr lang="en-US" sz="2000" dirty="0"/>
              <a:t>Logs Insights can be used to aggregate and analyze data using CloudWatch Logs Insights query</a:t>
            </a:r>
          </a:p>
        </p:txBody>
      </p:sp>
      <p:pic>
        <p:nvPicPr>
          <p:cNvPr id="6" name="Picture 5">
            <a:extLst>
              <a:ext uri="{FF2B5EF4-FFF2-40B4-BE49-F238E27FC236}">
                <a16:creationId xmlns:a16="http://schemas.microsoft.com/office/drawing/2014/main" id="{4AB85B59-A342-4430-83BE-CEE65651A530}"/>
              </a:ext>
            </a:extLst>
          </p:cNvPr>
          <p:cNvPicPr>
            <a:picLocks noChangeAspect="1"/>
          </p:cNvPicPr>
          <p:nvPr/>
        </p:nvPicPr>
        <p:blipFill>
          <a:blip r:embed="rId3"/>
          <a:stretch>
            <a:fillRect/>
          </a:stretch>
        </p:blipFill>
        <p:spPr>
          <a:xfrm>
            <a:off x="4809364" y="351325"/>
            <a:ext cx="7445481" cy="2197213"/>
          </a:xfrm>
          <a:prstGeom prst="rect">
            <a:avLst/>
          </a:prstGeom>
        </p:spPr>
      </p:pic>
      <p:pic>
        <p:nvPicPr>
          <p:cNvPr id="7" name="Picture 6">
            <a:extLst>
              <a:ext uri="{FF2B5EF4-FFF2-40B4-BE49-F238E27FC236}">
                <a16:creationId xmlns:a16="http://schemas.microsoft.com/office/drawing/2014/main" id="{A3C49DCA-7496-4923-8252-A5338E6C2D84}"/>
              </a:ext>
            </a:extLst>
          </p:cNvPr>
          <p:cNvPicPr>
            <a:picLocks noChangeAspect="1"/>
          </p:cNvPicPr>
          <p:nvPr/>
        </p:nvPicPr>
        <p:blipFill>
          <a:blip r:embed="rId4"/>
          <a:stretch>
            <a:fillRect/>
          </a:stretch>
        </p:blipFill>
        <p:spPr>
          <a:xfrm>
            <a:off x="4809364" y="2615752"/>
            <a:ext cx="7219827" cy="1339919"/>
          </a:xfrm>
          <a:prstGeom prst="rect">
            <a:avLst/>
          </a:prstGeom>
        </p:spPr>
      </p:pic>
      <p:pic>
        <p:nvPicPr>
          <p:cNvPr id="8" name="Picture 7">
            <a:extLst>
              <a:ext uri="{FF2B5EF4-FFF2-40B4-BE49-F238E27FC236}">
                <a16:creationId xmlns:a16="http://schemas.microsoft.com/office/drawing/2014/main" id="{A88748CF-DCE9-4F85-A701-8324F22FE9F2}"/>
              </a:ext>
            </a:extLst>
          </p:cNvPr>
          <p:cNvPicPr>
            <a:picLocks noChangeAspect="1"/>
          </p:cNvPicPr>
          <p:nvPr/>
        </p:nvPicPr>
        <p:blipFill>
          <a:blip r:embed="rId5"/>
          <a:stretch>
            <a:fillRect/>
          </a:stretch>
        </p:blipFill>
        <p:spPr>
          <a:xfrm>
            <a:off x="5263763" y="4022886"/>
            <a:ext cx="6860843" cy="2578233"/>
          </a:xfrm>
          <a:prstGeom prst="rect">
            <a:avLst/>
          </a:prstGeom>
        </p:spPr>
      </p:pic>
    </p:spTree>
    <p:extLst>
      <p:ext uri="{BB962C8B-B14F-4D97-AF65-F5344CB8AC3E}">
        <p14:creationId xmlns:p14="http://schemas.microsoft.com/office/powerpoint/2010/main" val="258208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X-Ray</a:t>
            </a:r>
          </a:p>
        </p:txBody>
      </p:sp>
      <p:sp>
        <p:nvSpPr>
          <p:cNvPr id="5" name="Text Placeholder 4">
            <a:extLst>
              <a:ext uri="{FF2B5EF4-FFF2-40B4-BE49-F238E27FC236}">
                <a16:creationId xmlns:a16="http://schemas.microsoft.com/office/drawing/2014/main" id="{52CF8932-DEE6-9A41-95AA-0D7B39EBC210}"/>
              </a:ext>
            </a:extLst>
          </p:cNvPr>
          <p:cNvSpPr>
            <a:spLocks noGrp="1"/>
          </p:cNvSpPr>
          <p:nvPr>
            <p:ph type="body" sz="quarter" idx="4294967295"/>
          </p:nvPr>
        </p:nvSpPr>
        <p:spPr>
          <a:xfrm>
            <a:off x="609600" y="1449932"/>
            <a:ext cx="6737350" cy="4724400"/>
          </a:xfrm>
        </p:spPr>
        <p:txBody>
          <a:bodyPr/>
          <a:lstStyle/>
          <a:p>
            <a:pPr marL="0" indent="0">
              <a:buNone/>
            </a:pPr>
            <a:r>
              <a:rPr lang="en-US" sz="2000" b="1" dirty="0">
                <a:latin typeface="+mj-lt"/>
              </a:rPr>
              <a:t>Tracing</a:t>
            </a:r>
          </a:p>
          <a:p>
            <a:pPr marL="380985" indent="-380985"/>
            <a:r>
              <a:rPr lang="en-US" sz="2000" dirty="0"/>
              <a:t>Active Tracing </a:t>
            </a:r>
          </a:p>
          <a:p>
            <a:pPr marL="380985" indent="-380985"/>
            <a:r>
              <a:rPr lang="en-US" sz="2000" dirty="0"/>
              <a:t>Service Map View</a:t>
            </a:r>
          </a:p>
          <a:p>
            <a:pPr marL="380985" indent="-380985"/>
            <a:r>
              <a:rPr lang="en-US" sz="2000" dirty="0"/>
              <a:t>Trace Map and Trace Timeline views</a:t>
            </a:r>
          </a:p>
          <a:p>
            <a:pPr marL="380985" indent="-380985"/>
            <a:r>
              <a:rPr lang="en-US" sz="2000" dirty="0"/>
              <a:t>Configurable sampling rate</a:t>
            </a:r>
          </a:p>
          <a:p>
            <a:pPr marL="380985" indent="-380985"/>
            <a:endParaRPr lang="en-US" sz="2000" dirty="0"/>
          </a:p>
          <a:p>
            <a:pPr marL="0" indent="0">
              <a:buNone/>
            </a:pPr>
            <a:r>
              <a:rPr lang="en-US" sz="2000" b="1" dirty="0"/>
              <a:t>Use-Case</a:t>
            </a:r>
          </a:p>
          <a:p>
            <a:pPr marL="380985" indent="-380985"/>
            <a:r>
              <a:rPr lang="en-US" sz="2000" dirty="0"/>
              <a:t>Profile your state machine executions</a:t>
            </a:r>
          </a:p>
          <a:p>
            <a:pPr marL="380985" indent="-380985"/>
            <a:r>
              <a:rPr lang="en-US" sz="2000" dirty="0"/>
              <a:t>Analyze impact of outages</a:t>
            </a:r>
          </a:p>
          <a:p>
            <a:pPr marL="380985" indent="-380985"/>
            <a:r>
              <a:rPr lang="en-US" sz="2000" dirty="0"/>
              <a:t>Optimize performance</a:t>
            </a:r>
          </a:p>
          <a:p>
            <a:pPr marL="380985" indent="-380985"/>
            <a:endParaRPr lang="en-US" sz="2333" dirty="0"/>
          </a:p>
        </p:txBody>
      </p:sp>
      <p:pic>
        <p:nvPicPr>
          <p:cNvPr id="3" name="Picture 2">
            <a:extLst>
              <a:ext uri="{FF2B5EF4-FFF2-40B4-BE49-F238E27FC236}">
                <a16:creationId xmlns:a16="http://schemas.microsoft.com/office/drawing/2014/main" id="{621D8011-EE98-C648-88ED-DB2A02A8D8C0}"/>
              </a:ext>
            </a:extLst>
          </p:cNvPr>
          <p:cNvPicPr>
            <a:picLocks noChangeAspect="1"/>
          </p:cNvPicPr>
          <p:nvPr/>
        </p:nvPicPr>
        <p:blipFill>
          <a:blip r:embed="rId3"/>
          <a:stretch>
            <a:fillRect/>
          </a:stretch>
        </p:blipFill>
        <p:spPr>
          <a:xfrm>
            <a:off x="5574543" y="1590842"/>
            <a:ext cx="6141208" cy="3676316"/>
          </a:xfrm>
          <a:prstGeom prst="rect">
            <a:avLst/>
          </a:prstGeom>
        </p:spPr>
      </p:pic>
    </p:spTree>
    <p:extLst>
      <p:ext uri="{BB962C8B-B14F-4D97-AF65-F5344CB8AC3E}">
        <p14:creationId xmlns:p14="http://schemas.microsoft.com/office/powerpoint/2010/main" val="156066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21920" tIns="60960" rIns="121920" bIns="60960" rtlCol="0" anchor="t" anchorCtr="0">
            <a:noAutofit/>
          </a:bodyPr>
          <a:lstStyle/>
          <a:p>
            <a:r>
              <a:rPr lang="en-US" dirty="0">
                <a:latin typeface="+mn-lt"/>
              </a:rPr>
              <a:t>Coordination by database</a:t>
            </a:r>
          </a:p>
        </p:txBody>
      </p:sp>
      <p:grpSp>
        <p:nvGrpSpPr>
          <p:cNvPr id="3" name="Group 2">
            <a:extLst>
              <a:ext uri="{FF2B5EF4-FFF2-40B4-BE49-F238E27FC236}">
                <a16:creationId xmlns:a16="http://schemas.microsoft.com/office/drawing/2014/main" id="{739AE143-61EF-108F-A6FF-13640A6DB1CD}"/>
              </a:ext>
            </a:extLst>
          </p:cNvPr>
          <p:cNvGrpSpPr/>
          <p:nvPr/>
        </p:nvGrpSpPr>
        <p:grpSpPr>
          <a:xfrm>
            <a:off x="882889" y="914401"/>
            <a:ext cx="10187362" cy="5816574"/>
            <a:chOff x="332761" y="777001"/>
            <a:chExt cx="10701437" cy="6110090"/>
          </a:xfrm>
        </p:grpSpPr>
        <p:sp>
          <p:nvSpPr>
            <p:cNvPr id="15" name="Teardrop 14"/>
            <p:cNvSpPr/>
            <p:nvPr/>
          </p:nvSpPr>
          <p:spPr>
            <a:xfrm>
              <a:off x="332761" y="1382331"/>
              <a:ext cx="4571412" cy="3382148"/>
            </a:xfrm>
            <a:prstGeom prst="teardrop">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3" name="Teardrop 22"/>
            <p:cNvSpPr/>
            <p:nvPr/>
          </p:nvSpPr>
          <p:spPr>
            <a:xfrm>
              <a:off x="5009918" y="5762702"/>
              <a:ext cx="1590778" cy="1124389"/>
            </a:xfrm>
            <a:prstGeom prst="teardrop">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8" name="Teardrop 7"/>
            <p:cNvSpPr/>
            <p:nvPr/>
          </p:nvSpPr>
          <p:spPr>
            <a:xfrm>
              <a:off x="9247006" y="1576944"/>
              <a:ext cx="1787192" cy="1702084"/>
            </a:xfrm>
            <a:prstGeom prst="teardrop">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4" name="Teardrop 3"/>
            <p:cNvSpPr/>
            <p:nvPr/>
          </p:nvSpPr>
          <p:spPr>
            <a:xfrm>
              <a:off x="7330429" y="777001"/>
              <a:ext cx="1004835" cy="956985"/>
            </a:xfrm>
            <a:prstGeom prst="teardrop">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8" name="Teardrop 17"/>
            <p:cNvSpPr/>
            <p:nvPr/>
          </p:nvSpPr>
          <p:spPr>
            <a:xfrm>
              <a:off x="3978289" y="4431148"/>
              <a:ext cx="1004835" cy="956985"/>
            </a:xfrm>
            <a:prstGeom prst="teardrop">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1" name="Teardrop 20"/>
            <p:cNvSpPr/>
            <p:nvPr/>
          </p:nvSpPr>
          <p:spPr>
            <a:xfrm>
              <a:off x="8571948" y="5591794"/>
              <a:ext cx="1004835" cy="956985"/>
            </a:xfrm>
            <a:prstGeom prst="teardrop">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5" name="Teardrop 24"/>
            <p:cNvSpPr/>
            <p:nvPr/>
          </p:nvSpPr>
          <p:spPr>
            <a:xfrm>
              <a:off x="9600760" y="3831476"/>
              <a:ext cx="1004835" cy="956985"/>
            </a:xfrm>
            <a:prstGeom prst="teardrop">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1" name="Right Arrow 10"/>
            <p:cNvSpPr/>
            <p:nvPr/>
          </p:nvSpPr>
          <p:spPr>
            <a:xfrm rot="1542690">
              <a:off x="5092483" y="2750748"/>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7" name="Right Arrow 26"/>
            <p:cNvSpPr/>
            <p:nvPr/>
          </p:nvSpPr>
          <p:spPr>
            <a:xfrm rot="6327344">
              <a:off x="6995421" y="2016732"/>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8" name="Right Arrow 27"/>
            <p:cNvSpPr/>
            <p:nvPr/>
          </p:nvSpPr>
          <p:spPr>
            <a:xfrm rot="8939690">
              <a:off x="8255166" y="2864489"/>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9" name="Right Arrow 28"/>
            <p:cNvSpPr/>
            <p:nvPr/>
          </p:nvSpPr>
          <p:spPr>
            <a:xfrm rot="11074969">
              <a:off x="8391083" y="3925868"/>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0" name="Right Arrow 29"/>
            <p:cNvSpPr/>
            <p:nvPr/>
          </p:nvSpPr>
          <p:spPr>
            <a:xfrm rot="13356185">
              <a:off x="7823830" y="4899852"/>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1" name="Right Arrow 30"/>
            <p:cNvSpPr/>
            <p:nvPr/>
          </p:nvSpPr>
          <p:spPr>
            <a:xfrm rot="17195360">
              <a:off x="5853721" y="4826357"/>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8" name="Right Arrow 37"/>
            <p:cNvSpPr/>
            <p:nvPr/>
          </p:nvSpPr>
          <p:spPr>
            <a:xfrm rot="19689200">
              <a:off x="5077155" y="3912325"/>
              <a:ext cx="977775" cy="6127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pic>
          <p:nvPicPr>
            <p:cNvPr id="32" name="Picture 31"/>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4396952" y="1484040"/>
              <a:ext cx="376758" cy="394565"/>
            </a:xfrm>
            <a:prstGeom prst="rect">
              <a:avLst/>
            </a:prstGeom>
          </p:spPr>
        </p:pic>
        <p:pic>
          <p:nvPicPr>
            <p:cNvPr id="33" name="Picture 32"/>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4559829" y="4515073"/>
              <a:ext cx="376758" cy="394565"/>
            </a:xfrm>
            <a:prstGeom prst="rect">
              <a:avLst/>
            </a:prstGeom>
          </p:spPr>
        </p:pic>
        <p:pic>
          <p:nvPicPr>
            <p:cNvPr id="34" name="Picture 33"/>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10192443" y="3916382"/>
              <a:ext cx="376758" cy="39456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7922714" y="860927"/>
              <a:ext cx="376758" cy="394565"/>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10573143" y="1733986"/>
              <a:ext cx="376758" cy="394565"/>
            </a:xfrm>
            <a:prstGeom prst="rect">
              <a:avLst/>
            </a:prstGeom>
          </p:spPr>
        </p:pic>
        <p:pic>
          <p:nvPicPr>
            <p:cNvPr id="39" name="Picture 38"/>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6143003" y="5891148"/>
              <a:ext cx="376758" cy="394565"/>
            </a:xfrm>
            <a:prstGeom prst="rect">
              <a:avLst/>
            </a:prstGeom>
          </p:spPr>
        </p:pic>
        <p:pic>
          <p:nvPicPr>
            <p:cNvPr id="40" name="Picture 39"/>
            <p:cNvPicPr>
              <a:picLocks noChangeAspect="1"/>
            </p:cNvPicPr>
            <p:nvPr/>
          </p:nvPicPr>
          <p:blipFill rotWithShape="1">
            <a:blip r:embed="rId3">
              <a:extLst>
                <a:ext uri="{28A0092B-C50C-407E-A947-70E740481C1C}">
                  <a14:useLocalDpi xmlns:a14="http://schemas.microsoft.com/office/drawing/2010/main"/>
                </a:ext>
              </a:extLst>
            </a:blip>
            <a:srcRect l="24776" t="21749" r="22984" b="23541"/>
            <a:stretch/>
          </p:blipFill>
          <p:spPr>
            <a:xfrm>
              <a:off x="9132537" y="5693866"/>
              <a:ext cx="376758" cy="394565"/>
            </a:xfrm>
            <a:prstGeom prst="rect">
              <a:avLst/>
            </a:prstGeom>
          </p:spPr>
        </p:pic>
        <p:pic>
          <p:nvPicPr>
            <p:cNvPr id="26" name="Graphic 25">
              <a:extLst>
                <a:ext uri="{FF2B5EF4-FFF2-40B4-BE49-F238E27FC236}">
                  <a16:creationId xmlns:a16="http://schemas.microsoft.com/office/drawing/2014/main" id="{70E7B311-0C59-F741-8E84-17C00592AF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5870" y="3221013"/>
              <a:ext cx="1220925" cy="1220925"/>
            </a:xfrm>
            <a:prstGeom prst="rect">
              <a:avLst/>
            </a:prstGeom>
          </p:spPr>
        </p:pic>
      </p:grpSp>
    </p:spTree>
    <p:extLst>
      <p:ext uri="{BB962C8B-B14F-4D97-AF65-F5344CB8AC3E}">
        <p14:creationId xmlns:p14="http://schemas.microsoft.com/office/powerpoint/2010/main" val="1049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146" y="671384"/>
            <a:ext cx="6060040" cy="978729"/>
          </a:xfrm>
        </p:spPr>
        <p:txBody>
          <a:bodyPr/>
          <a:lstStyle/>
          <a:p>
            <a:r>
              <a:rPr lang="en-US" dirty="0"/>
              <a:t>AWS Step Function - Console Debugging</a:t>
            </a:r>
          </a:p>
        </p:txBody>
      </p:sp>
      <p:sp>
        <p:nvSpPr>
          <p:cNvPr id="13" name="Rectangle 5">
            <a:extLst>
              <a:ext uri="{FF2B5EF4-FFF2-40B4-BE49-F238E27FC236}">
                <a16:creationId xmlns:a16="http://schemas.microsoft.com/office/drawing/2014/main" id="{03472894-A5EC-486F-9241-59A6C32BF580}"/>
              </a:ext>
            </a:extLst>
          </p:cNvPr>
          <p:cNvSpPr>
            <a:spLocks noChangeArrowheads="1"/>
          </p:cNvSpPr>
          <p:nvPr/>
        </p:nvSpPr>
        <p:spPr bwMode="auto">
          <a:xfrm>
            <a:off x="0" y="120878"/>
            <a:ext cx="2119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5">
            <a:extLst>
              <a:ext uri="{FF2B5EF4-FFF2-40B4-BE49-F238E27FC236}">
                <a16:creationId xmlns:a16="http://schemas.microsoft.com/office/drawing/2014/main" id="{D2234138-EE55-4646-80C2-3B81444C1EF4}"/>
              </a:ext>
            </a:extLst>
          </p:cNvPr>
          <p:cNvSpPr>
            <a:spLocks noChangeArrowheads="1"/>
          </p:cNvSpPr>
          <p:nvPr/>
        </p:nvSpPr>
        <p:spPr bwMode="auto">
          <a:xfrm>
            <a:off x="5615113" y="-46359"/>
            <a:ext cx="2119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4CC26B-F052-4A09-AB88-EDACCB98FA23}"/>
              </a:ext>
            </a:extLst>
          </p:cNvPr>
          <p:cNvPicPr>
            <a:picLocks noChangeAspect="1"/>
          </p:cNvPicPr>
          <p:nvPr/>
        </p:nvPicPr>
        <p:blipFill>
          <a:blip r:embed="rId3"/>
          <a:stretch>
            <a:fillRect/>
          </a:stretch>
        </p:blipFill>
        <p:spPr>
          <a:xfrm>
            <a:off x="6559825" y="324219"/>
            <a:ext cx="5443267" cy="1765391"/>
          </a:xfrm>
          <a:prstGeom prst="rect">
            <a:avLst/>
          </a:prstGeom>
        </p:spPr>
      </p:pic>
      <p:pic>
        <p:nvPicPr>
          <p:cNvPr id="10" name="Picture 9">
            <a:extLst>
              <a:ext uri="{FF2B5EF4-FFF2-40B4-BE49-F238E27FC236}">
                <a16:creationId xmlns:a16="http://schemas.microsoft.com/office/drawing/2014/main" id="{13AD79C8-9415-40AD-B791-AC15FB61C432}"/>
              </a:ext>
            </a:extLst>
          </p:cNvPr>
          <p:cNvPicPr>
            <a:picLocks noChangeAspect="1"/>
          </p:cNvPicPr>
          <p:nvPr/>
        </p:nvPicPr>
        <p:blipFill>
          <a:blip r:embed="rId4"/>
          <a:stretch>
            <a:fillRect/>
          </a:stretch>
        </p:blipFill>
        <p:spPr>
          <a:xfrm>
            <a:off x="6559826" y="2147098"/>
            <a:ext cx="5404058" cy="4476339"/>
          </a:xfrm>
          <a:prstGeom prst="rect">
            <a:avLst/>
          </a:prstGeom>
        </p:spPr>
      </p:pic>
      <p:pic>
        <p:nvPicPr>
          <p:cNvPr id="11" name="Picture 10">
            <a:extLst>
              <a:ext uri="{FF2B5EF4-FFF2-40B4-BE49-F238E27FC236}">
                <a16:creationId xmlns:a16="http://schemas.microsoft.com/office/drawing/2014/main" id="{FEA344D9-1E5F-4632-870C-7541917B7632}"/>
              </a:ext>
            </a:extLst>
          </p:cNvPr>
          <p:cNvPicPr>
            <a:picLocks noChangeAspect="1"/>
          </p:cNvPicPr>
          <p:nvPr/>
        </p:nvPicPr>
        <p:blipFill>
          <a:blip r:embed="rId5"/>
          <a:stretch>
            <a:fillRect/>
          </a:stretch>
        </p:blipFill>
        <p:spPr>
          <a:xfrm>
            <a:off x="120586" y="4451154"/>
            <a:ext cx="6334600" cy="1773318"/>
          </a:xfrm>
          <a:prstGeom prst="rect">
            <a:avLst/>
          </a:prstGeom>
        </p:spPr>
      </p:pic>
      <p:sp>
        <p:nvSpPr>
          <p:cNvPr id="23" name="Text Placeholder 4">
            <a:extLst>
              <a:ext uri="{FF2B5EF4-FFF2-40B4-BE49-F238E27FC236}">
                <a16:creationId xmlns:a16="http://schemas.microsoft.com/office/drawing/2014/main" id="{E2512832-95B8-4284-9621-6DEBF76B8774}"/>
              </a:ext>
            </a:extLst>
          </p:cNvPr>
          <p:cNvSpPr txBox="1">
            <a:spLocks/>
          </p:cNvSpPr>
          <p:nvPr/>
        </p:nvSpPr>
        <p:spPr>
          <a:xfrm>
            <a:off x="188908" y="1858031"/>
            <a:ext cx="6266278" cy="205280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indent="-380985"/>
            <a:r>
              <a:rPr lang="en-US" sz="2333" dirty="0"/>
              <a:t>Enhanced Execution Summary</a:t>
            </a:r>
          </a:p>
          <a:p>
            <a:pPr marL="380985" indent="-380985"/>
            <a:r>
              <a:rPr lang="en-US" sz="2400" dirty="0"/>
              <a:t>Visual representation of the workflow execution </a:t>
            </a:r>
          </a:p>
          <a:p>
            <a:pPr marL="380985" indent="-380985"/>
            <a:r>
              <a:rPr lang="en-US" sz="2400" dirty="0"/>
              <a:t>Events Display for the selected state, with their corresponding timestamp.</a:t>
            </a:r>
            <a:endParaRPr lang="en-US" sz="2333" dirty="0"/>
          </a:p>
        </p:txBody>
      </p:sp>
    </p:spTree>
    <p:extLst>
      <p:ext uri="{BB962C8B-B14F-4D97-AF65-F5344CB8AC3E}">
        <p14:creationId xmlns:p14="http://schemas.microsoft.com/office/powerpoint/2010/main" val="212860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23797"/>
            <a:ext cx="10972800" cy="535531"/>
          </a:xfrm>
        </p:spPr>
        <p:txBody>
          <a:bodyPr/>
          <a:lstStyle/>
          <a:p>
            <a:r>
              <a:rPr lang="en-US" dirty="0" err="1">
                <a:solidFill>
                  <a:schemeClr val="tx1"/>
                </a:solidFill>
              </a:rPr>
              <a:t>EventBridge</a:t>
            </a:r>
            <a:r>
              <a:rPr lang="en-US" dirty="0">
                <a:solidFill>
                  <a:schemeClr val="tx1"/>
                </a:solidFill>
              </a:rPr>
              <a:t> events</a:t>
            </a:r>
          </a:p>
        </p:txBody>
      </p:sp>
      <p:sp>
        <p:nvSpPr>
          <p:cNvPr id="16" name="Rectangle 15"/>
          <p:cNvSpPr/>
          <p:nvPr/>
        </p:nvSpPr>
        <p:spPr>
          <a:xfrm>
            <a:off x="4548189" y="1428504"/>
            <a:ext cx="2673944" cy="437321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solidFill>
                <a:schemeClr val="tx1"/>
              </a:solidFill>
            </a:endParaRPr>
          </a:p>
        </p:txBody>
      </p:sp>
      <p:sp>
        <p:nvSpPr>
          <p:cNvPr id="17" name="Rectangle 16">
            <a:extLst>
              <a:ext uri="{FF2B5EF4-FFF2-40B4-BE49-F238E27FC236}">
                <a16:creationId xmlns:a16="http://schemas.microsoft.com/office/drawing/2014/main" id="{0B934215-992D-5640-A14C-1D7F2D1684F4}"/>
              </a:ext>
            </a:extLst>
          </p:cNvPr>
          <p:cNvSpPr/>
          <p:nvPr/>
        </p:nvSpPr>
        <p:spPr>
          <a:xfrm>
            <a:off x="4548188" y="1428503"/>
            <a:ext cx="2668067" cy="4373218"/>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endParaRPr lang="en-US" sz="1600" dirty="0">
              <a:solidFill>
                <a:schemeClr val="tx1"/>
              </a:solidFill>
            </a:endParaRPr>
          </a:p>
        </p:txBody>
      </p:sp>
      <p:pic>
        <p:nvPicPr>
          <p:cNvPr id="18" name="Graphic 54">
            <a:extLst>
              <a:ext uri="{FF2B5EF4-FFF2-40B4-BE49-F238E27FC236}">
                <a16:creationId xmlns:a16="http://schemas.microsoft.com/office/drawing/2014/main" id="{210E7267-8C8B-0342-BC4A-E23AFA34F2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4242" y="1423039"/>
            <a:ext cx="339560" cy="339560"/>
          </a:xfrm>
          <a:prstGeom prst="rect">
            <a:avLst/>
          </a:prstGeom>
        </p:spPr>
      </p:pic>
      <p:pic>
        <p:nvPicPr>
          <p:cNvPr id="19" name="Picture 18">
            <a:extLst>
              <a:ext uri="{FF2B5EF4-FFF2-40B4-BE49-F238E27FC236}">
                <a16:creationId xmlns:a16="http://schemas.microsoft.com/office/drawing/2014/main" id="{AF896EC4-7C43-094C-8307-E9D17F1C52E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35024" y="1592820"/>
            <a:ext cx="2283598" cy="3845668"/>
          </a:xfrm>
          <a:prstGeom prst="rect">
            <a:avLst/>
          </a:prstGeom>
        </p:spPr>
      </p:pic>
      <p:cxnSp>
        <p:nvCxnSpPr>
          <p:cNvPr id="12" name="Curved Connector 11">
            <a:extLst>
              <a:ext uri="{FF2B5EF4-FFF2-40B4-BE49-F238E27FC236}">
                <a16:creationId xmlns:a16="http://schemas.microsoft.com/office/drawing/2014/main" id="{A6AD177C-2979-0C42-B8BD-21BA9FB5985F}"/>
              </a:ext>
            </a:extLst>
          </p:cNvPr>
          <p:cNvCxnSpPr>
            <a:cxnSpLocks/>
          </p:cNvCxnSpPr>
          <p:nvPr/>
        </p:nvCxnSpPr>
        <p:spPr>
          <a:xfrm>
            <a:off x="6365116" y="2198113"/>
            <a:ext cx="3998861" cy="866628"/>
          </a:xfrm>
          <a:prstGeom prst="curvedConnector3">
            <a:avLst>
              <a:gd name="adj1" fmla="val 50000"/>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A6AD177C-2979-0C42-B8BD-21BA9FB5985F}"/>
              </a:ext>
            </a:extLst>
          </p:cNvPr>
          <p:cNvCxnSpPr/>
          <p:nvPr/>
        </p:nvCxnSpPr>
        <p:spPr>
          <a:xfrm flipV="1">
            <a:off x="6287245" y="3724971"/>
            <a:ext cx="4076732" cy="1177265"/>
          </a:xfrm>
          <a:prstGeom prst="curvedConnector3">
            <a:avLst>
              <a:gd name="adj1" fmla="val 50000"/>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8516526" y="1891781"/>
            <a:ext cx="1763224" cy="338554"/>
          </a:xfrm>
          <a:prstGeom prst="rect">
            <a:avLst/>
          </a:prstGeom>
          <a:noFill/>
        </p:spPr>
        <p:txBody>
          <a:bodyPr wrap="square" rtlCol="0">
            <a:spAutoFit/>
          </a:bodyPr>
          <a:lstStyle>
            <a:defPPr>
              <a:defRPr lang="en-US"/>
            </a:defPPr>
            <a:lvl1pPr algn="ctr">
              <a:defRPr sz="1200">
                <a:solidFill>
                  <a:schemeClr val="bg1"/>
                </a:solidFill>
              </a:defRPr>
            </a:lvl1pPr>
          </a:lstStyle>
          <a:p>
            <a:r>
              <a:rPr lang="en-US" sz="1600" dirty="0">
                <a:solidFill>
                  <a:schemeClr val="tx1"/>
                </a:solidFill>
              </a:rPr>
              <a:t>RUNNING</a:t>
            </a:r>
          </a:p>
        </p:txBody>
      </p:sp>
      <p:sp>
        <p:nvSpPr>
          <p:cNvPr id="22" name="TextBox 21">
            <a:extLst>
              <a:ext uri="{FF2B5EF4-FFF2-40B4-BE49-F238E27FC236}">
                <a16:creationId xmlns:a16="http://schemas.microsoft.com/office/drawing/2014/main" id="{48B11175-8F26-E049-8FCE-A7F653ADEDC5}"/>
              </a:ext>
            </a:extLst>
          </p:cNvPr>
          <p:cNvSpPr txBox="1"/>
          <p:nvPr/>
        </p:nvSpPr>
        <p:spPr>
          <a:xfrm>
            <a:off x="9443637" y="4023642"/>
            <a:ext cx="3069205" cy="379656"/>
          </a:xfrm>
          <a:prstGeom prst="rect">
            <a:avLst/>
          </a:prstGeom>
          <a:noFill/>
        </p:spPr>
        <p:txBody>
          <a:bodyPr wrap="square" rtlCol="0">
            <a:spAutoFit/>
          </a:bodyPr>
          <a:lstStyle/>
          <a:p>
            <a:pPr algn="ctr"/>
            <a:r>
              <a:rPr lang="en-US" sz="1867" dirty="0"/>
              <a:t>Amazon EventBridge</a:t>
            </a:r>
          </a:p>
        </p:txBody>
      </p:sp>
      <p:pic>
        <p:nvPicPr>
          <p:cNvPr id="23" name="Graphic 33">
            <a:extLst>
              <a:ext uri="{FF2B5EF4-FFF2-40B4-BE49-F238E27FC236}">
                <a16:creationId xmlns:a16="http://schemas.microsoft.com/office/drawing/2014/main" id="{E8A76DD7-2470-9240-BE0E-8F1412C59C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6565" y="2898379"/>
            <a:ext cx="948267" cy="948267"/>
          </a:xfrm>
          <a:prstGeom prst="rect">
            <a:avLst/>
          </a:prstGeom>
        </p:spPr>
      </p:pic>
      <p:pic>
        <p:nvPicPr>
          <p:cNvPr id="28" name="Graphic 44">
            <a:extLst>
              <a:ext uri="{FF2B5EF4-FFF2-40B4-BE49-F238E27FC236}">
                <a16:creationId xmlns:a16="http://schemas.microsoft.com/office/drawing/2014/main" id="{879E2800-06F9-404B-85D9-C3F9A398BE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4871" y="1259328"/>
            <a:ext cx="626533" cy="626533"/>
          </a:xfrm>
          <a:prstGeom prst="rect">
            <a:avLst/>
          </a:prstGeom>
        </p:spPr>
      </p:pic>
      <p:sp>
        <p:nvSpPr>
          <p:cNvPr id="41" name="TextBox 40"/>
          <p:cNvSpPr txBox="1"/>
          <p:nvPr/>
        </p:nvSpPr>
        <p:spPr>
          <a:xfrm>
            <a:off x="6688800" y="5469803"/>
            <a:ext cx="5671192" cy="338554"/>
          </a:xfrm>
          <a:prstGeom prst="rect">
            <a:avLst/>
          </a:prstGeom>
          <a:noFill/>
        </p:spPr>
        <p:txBody>
          <a:bodyPr wrap="square" rtlCol="0">
            <a:spAutoFit/>
          </a:bodyPr>
          <a:lstStyle/>
          <a:p>
            <a:pPr algn="ctr"/>
            <a:r>
              <a:rPr lang="en-US" sz="1600" dirty="0"/>
              <a:t>SUCCEEDED | FAILED | TIMED_OUT | ABORTED</a:t>
            </a:r>
          </a:p>
        </p:txBody>
      </p:sp>
      <p:pic>
        <p:nvPicPr>
          <p:cNvPr id="43" name="Graphic 44">
            <a:extLst>
              <a:ext uri="{FF2B5EF4-FFF2-40B4-BE49-F238E27FC236}">
                <a16:creationId xmlns:a16="http://schemas.microsoft.com/office/drawing/2014/main" id="{879E2800-06F9-404B-85D9-C3F9A398BE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4871" y="4765965"/>
            <a:ext cx="626533" cy="626533"/>
          </a:xfrm>
          <a:prstGeom prst="rect">
            <a:avLst/>
          </a:prstGeom>
        </p:spPr>
      </p:pic>
      <p:sp>
        <p:nvSpPr>
          <p:cNvPr id="4" name="TextBox 3">
            <a:extLst>
              <a:ext uri="{FF2B5EF4-FFF2-40B4-BE49-F238E27FC236}">
                <a16:creationId xmlns:a16="http://schemas.microsoft.com/office/drawing/2014/main" id="{31170FB2-30DF-1271-2E31-F23D17987673}"/>
              </a:ext>
            </a:extLst>
          </p:cNvPr>
          <p:cNvSpPr txBox="1"/>
          <p:nvPr/>
        </p:nvSpPr>
        <p:spPr>
          <a:xfrm>
            <a:off x="467468" y="1684164"/>
            <a:ext cx="3879141" cy="3693319"/>
          </a:xfrm>
          <a:prstGeom prst="rect">
            <a:avLst/>
          </a:prstGeom>
          <a:noFill/>
        </p:spPr>
        <p:txBody>
          <a:bodyPr wrap="square">
            <a:spAutoFit/>
          </a:bodyPr>
          <a:lstStyle/>
          <a:p>
            <a:r>
              <a:rPr lang="en-GB" b="0" i="0" dirty="0">
                <a:effectLst/>
                <a:latin typeface="Amazon Ember" panose="020B0603020204020204" pitchFamily="34" charset="0"/>
              </a:rPr>
              <a:t>You can configure </a:t>
            </a:r>
            <a:r>
              <a:rPr lang="en-GB" b="0" i="0" dirty="0" err="1">
                <a:effectLst/>
                <a:latin typeface="Amazon Ember" panose="020B0603020204020204" pitchFamily="34" charset="0"/>
              </a:rPr>
              <a:t>EventBridge</a:t>
            </a:r>
            <a:r>
              <a:rPr lang="en-GB" b="0" i="0" dirty="0">
                <a:effectLst/>
                <a:latin typeface="Amazon Ember" panose="020B0603020204020204" pitchFamily="34" charset="0"/>
              </a:rPr>
              <a:t> rules to react to events that are emitted when the execution status of a Step Functions state machine changes. This enables you to monitor your workflows without having to constantly poll using the </a:t>
            </a:r>
            <a:r>
              <a:rPr lang="en-GB" b="0" i="0" u="none" strike="noStrike" dirty="0" err="1">
                <a:effectLst/>
                <a:latin typeface="Amazon Ember" panose="020B0603020204020204" pitchFamily="34" charset="0"/>
              </a:rPr>
              <a:t>DescribeExecutio</a:t>
            </a:r>
            <a:r>
              <a:rPr lang="en-GB" dirty="0" err="1">
                <a:latin typeface="Amazon Ember" panose="020B0603020204020204" pitchFamily="34" charset="0"/>
              </a:rPr>
              <a:t>n</a:t>
            </a:r>
            <a:r>
              <a:rPr lang="en-GB" dirty="0">
                <a:latin typeface="Amazon Ember" panose="020B0603020204020204" pitchFamily="34" charset="0"/>
              </a:rPr>
              <a:t> </a:t>
            </a:r>
            <a:r>
              <a:rPr lang="en-GB" b="0" i="0" dirty="0">
                <a:effectLst/>
                <a:latin typeface="Amazon Ember" panose="020B0603020204020204" pitchFamily="34" charset="0"/>
              </a:rPr>
              <a:t>API.</a:t>
            </a:r>
          </a:p>
          <a:p>
            <a:endParaRPr lang="en-GB" dirty="0">
              <a:latin typeface="Amazon Ember" panose="020B0603020204020204" pitchFamily="34" charset="0"/>
            </a:endParaRPr>
          </a:p>
          <a:p>
            <a:r>
              <a:rPr lang="en-GB" b="0" i="0" dirty="0">
                <a:effectLst/>
                <a:latin typeface="Amazon Ember" panose="020B0603020204020204" pitchFamily="34" charset="0"/>
              </a:rPr>
              <a:t>Express Workflows do not emit events to </a:t>
            </a:r>
            <a:r>
              <a:rPr lang="en-GB" b="0" i="0" dirty="0" err="1">
                <a:effectLst/>
                <a:latin typeface="Amazon Ember" panose="020B0603020204020204" pitchFamily="34" charset="0"/>
              </a:rPr>
              <a:t>EventBridge</a:t>
            </a:r>
            <a:r>
              <a:rPr lang="en-GB" b="0" i="0" dirty="0">
                <a:effectLst/>
                <a:latin typeface="Amazon Ember" panose="020B0603020204020204" pitchFamily="34" charset="0"/>
              </a:rPr>
              <a:t>. Use CloudWatch Logs instead.</a:t>
            </a:r>
          </a:p>
          <a:p>
            <a:endParaRPr lang="en-GB" dirty="0"/>
          </a:p>
        </p:txBody>
      </p:sp>
    </p:spTree>
    <p:extLst>
      <p:ext uri="{BB962C8B-B14F-4D97-AF65-F5344CB8AC3E}">
        <p14:creationId xmlns:p14="http://schemas.microsoft.com/office/powerpoint/2010/main" val="389398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601C-71F8-954F-9CAC-548FA7254ABE}"/>
              </a:ext>
            </a:extLst>
          </p:cNvPr>
          <p:cNvSpPr>
            <a:spLocks noGrp="1"/>
          </p:cNvSpPr>
          <p:nvPr>
            <p:ph type="title"/>
          </p:nvPr>
        </p:nvSpPr>
        <p:spPr/>
        <p:txBody>
          <a:bodyPr/>
          <a:lstStyle/>
          <a:p>
            <a:r>
              <a:rPr lang="en-US" dirty="0"/>
              <a:t>Best practices</a:t>
            </a:r>
          </a:p>
        </p:txBody>
      </p:sp>
    </p:spTree>
    <p:extLst>
      <p:ext uri="{BB962C8B-B14F-4D97-AF65-F5344CB8AC3E}">
        <p14:creationId xmlns:p14="http://schemas.microsoft.com/office/powerpoint/2010/main" val="146103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63B4-D2FD-1D4F-9106-04665B4E9F18}"/>
              </a:ext>
            </a:extLst>
          </p:cNvPr>
          <p:cNvSpPr>
            <a:spLocks noGrp="1"/>
          </p:cNvSpPr>
          <p:nvPr>
            <p:ph type="title"/>
          </p:nvPr>
        </p:nvSpPr>
        <p:spPr/>
        <p:txBody>
          <a:bodyPr/>
          <a:lstStyle/>
          <a:p>
            <a:r>
              <a:rPr lang="en-US" dirty="0">
                <a:solidFill>
                  <a:schemeClr val="tx1"/>
                </a:solidFill>
              </a:rPr>
              <a:t>Best practices</a:t>
            </a:r>
          </a:p>
        </p:txBody>
      </p:sp>
      <p:sp>
        <p:nvSpPr>
          <p:cNvPr id="3" name="Content Placeholder 2">
            <a:extLst>
              <a:ext uri="{FF2B5EF4-FFF2-40B4-BE49-F238E27FC236}">
                <a16:creationId xmlns:a16="http://schemas.microsoft.com/office/drawing/2014/main" id="{A46DC6F4-DD36-4A48-8989-CCFB22EF7AD7}"/>
              </a:ext>
            </a:extLst>
          </p:cNvPr>
          <p:cNvSpPr>
            <a:spLocks noGrp="1"/>
          </p:cNvSpPr>
          <p:nvPr>
            <p:ph idx="1"/>
          </p:nvPr>
        </p:nvSpPr>
        <p:spPr>
          <a:xfrm>
            <a:off x="609600" y="1714500"/>
            <a:ext cx="10972800" cy="4810548"/>
          </a:xfrm>
        </p:spPr>
        <p:txBody>
          <a:bodyPr/>
          <a:lstStyle/>
          <a:p>
            <a:pPr marL="380985" indent="-380985">
              <a:buFont typeface="Arial" panose="020B0604020202020204" pitchFamily="34" charset="0"/>
              <a:buChar char="•"/>
            </a:pPr>
            <a:r>
              <a:rPr lang="en-US" dirty="0">
                <a:solidFill>
                  <a:schemeClr val="tx1"/>
                </a:solidFill>
              </a:rPr>
              <a:t>Use timeouts to avoid stuck executions</a:t>
            </a:r>
          </a:p>
          <a:p>
            <a:pPr marL="380985" indent="-380985">
              <a:buFont typeface="Arial" panose="020B0604020202020204" pitchFamily="34" charset="0"/>
              <a:buChar char="•"/>
            </a:pPr>
            <a:r>
              <a:rPr lang="en-US" dirty="0">
                <a:solidFill>
                  <a:schemeClr val="tx1"/>
                </a:solidFill>
              </a:rPr>
              <a:t>Use S3 when need to pass large payloads</a:t>
            </a:r>
          </a:p>
          <a:p>
            <a:pPr marL="380985" indent="-380985">
              <a:buFont typeface="Arial" panose="020B0604020202020204" pitchFamily="34" charset="0"/>
              <a:buChar char="•"/>
            </a:pPr>
            <a:r>
              <a:rPr lang="en-US" dirty="0">
                <a:solidFill>
                  <a:schemeClr val="tx1"/>
                </a:solidFill>
              </a:rPr>
              <a:t>Avoid reaching history quota</a:t>
            </a:r>
          </a:p>
          <a:p>
            <a:pPr marL="380985" indent="-380985">
              <a:buFont typeface="Arial" panose="020B0604020202020204" pitchFamily="34" charset="0"/>
              <a:buChar char="•"/>
            </a:pPr>
            <a:r>
              <a:rPr lang="en-US" dirty="0">
                <a:solidFill>
                  <a:schemeClr val="tx1"/>
                </a:solidFill>
              </a:rPr>
              <a:t>Handle Lambda service exceptions</a:t>
            </a:r>
          </a:p>
          <a:p>
            <a:pPr marL="380985" indent="-380985">
              <a:buFont typeface="Arial" panose="020B0604020202020204" pitchFamily="34" charset="0"/>
              <a:buChar char="•"/>
            </a:pPr>
            <a:r>
              <a:rPr lang="en-GB" b="0" i="0" dirty="0">
                <a:effectLst/>
                <a:latin typeface="Amazon Ember" panose="020B0603020204020204" pitchFamily="34" charset="0"/>
              </a:rPr>
              <a:t>Avoid latency when polling for activity tasks</a:t>
            </a:r>
            <a:endParaRPr lang="en-US" dirty="0"/>
          </a:p>
          <a:p>
            <a:pPr marL="380985" indent="-380985">
              <a:buFont typeface="Arial" panose="020B0604020202020204" pitchFamily="34" charset="0"/>
              <a:buChar char="•"/>
            </a:pPr>
            <a:r>
              <a:rPr lang="en-US" dirty="0">
                <a:solidFill>
                  <a:schemeClr val="tx1"/>
                </a:solidFill>
              </a:rPr>
              <a:t>Choose the right workflow type</a:t>
            </a:r>
          </a:p>
          <a:p>
            <a:pPr marL="380985" indent="-380985">
              <a:buFont typeface="Arial" panose="020B0604020202020204" pitchFamily="34" charset="0"/>
              <a:buChar char="•"/>
            </a:pPr>
            <a:r>
              <a:rPr lang="en-GB" b="0" i="0" dirty="0">
                <a:effectLst/>
                <a:latin typeface="Amazon Ember" panose="020B0603020204020204" pitchFamily="34" charset="0"/>
              </a:rPr>
              <a:t>Amazon CloudWatch Logs resource policy size restrictions</a:t>
            </a:r>
            <a:endParaRPr lang="en-US" dirty="0"/>
          </a:p>
          <a:p>
            <a:endParaRPr lang="en-US" dirty="0">
              <a:solidFill>
                <a:schemeClr val="tx1"/>
              </a:solidFill>
            </a:endParaRPr>
          </a:p>
        </p:txBody>
      </p:sp>
    </p:spTree>
    <p:extLst>
      <p:ext uri="{BB962C8B-B14F-4D97-AF65-F5344CB8AC3E}">
        <p14:creationId xmlns:p14="http://schemas.microsoft.com/office/powerpoint/2010/main" val="239409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BFF6-306F-B54C-4750-3052440E9D65}"/>
              </a:ext>
            </a:extLst>
          </p:cNvPr>
          <p:cNvSpPr>
            <a:spLocks noGrp="1"/>
          </p:cNvSpPr>
          <p:nvPr>
            <p:ph type="title"/>
          </p:nvPr>
        </p:nvSpPr>
        <p:spPr>
          <a:xfrm>
            <a:off x="609600" y="925286"/>
            <a:ext cx="10972800" cy="535531"/>
          </a:xfrm>
        </p:spPr>
        <p:txBody>
          <a:bodyPr/>
          <a:lstStyle/>
          <a:p>
            <a:r>
              <a:rPr lang="en-US" dirty="0"/>
              <a:t>Cost Optimization Tips</a:t>
            </a:r>
            <a:endParaRPr lang="en-GB" dirty="0"/>
          </a:p>
        </p:txBody>
      </p:sp>
      <p:sp>
        <p:nvSpPr>
          <p:cNvPr id="3" name="Slide Number Placeholder 2">
            <a:extLst>
              <a:ext uri="{FF2B5EF4-FFF2-40B4-BE49-F238E27FC236}">
                <a16:creationId xmlns:a16="http://schemas.microsoft.com/office/drawing/2014/main" id="{4C0FC81D-B790-470A-08DC-A1B7B1F98963}"/>
              </a:ext>
            </a:extLst>
          </p:cNvPr>
          <p:cNvSpPr>
            <a:spLocks noGrp="1"/>
          </p:cNvSpPr>
          <p:nvPr>
            <p:ph type="sldNum" sz="quarter" idx="12"/>
          </p:nvPr>
        </p:nvSpPr>
        <p:spPr/>
        <p:txBody>
          <a:bodyPr/>
          <a:lstStyle/>
          <a:p>
            <a:fld id="{EB4B8DE2-A4E8-46E4-8BBF-D75455EFF32C}" type="slidenum">
              <a:rPr lang="en-US" smtClean="0"/>
              <a:pPr/>
              <a:t>94</a:t>
            </a:fld>
            <a:endParaRPr lang="en-US"/>
          </a:p>
        </p:txBody>
      </p:sp>
      <p:sp>
        <p:nvSpPr>
          <p:cNvPr id="28" name="TextBox 27">
            <a:extLst>
              <a:ext uri="{FF2B5EF4-FFF2-40B4-BE49-F238E27FC236}">
                <a16:creationId xmlns:a16="http://schemas.microsoft.com/office/drawing/2014/main" id="{07EC6D28-57BF-C1CE-E6F2-E0FCC2643E09}"/>
              </a:ext>
            </a:extLst>
          </p:cNvPr>
          <p:cNvSpPr txBox="1"/>
          <p:nvPr/>
        </p:nvSpPr>
        <p:spPr>
          <a:xfrm>
            <a:off x="609600" y="1857517"/>
            <a:ext cx="10748963" cy="4431983"/>
          </a:xfrm>
          <a:prstGeom prst="rect">
            <a:avLst/>
          </a:prstGeom>
          <a:noFill/>
        </p:spPr>
        <p:txBody>
          <a:bodyPr wrap="square" lIns="0" rIns="0" rtlCol="0">
            <a:spAutoFit/>
          </a:bodyPr>
          <a:lstStyle/>
          <a:p>
            <a:pPr marL="342900" indent="-342900">
              <a:buFont typeface="Arial" panose="020B0604020202020204" pitchFamily="34" charset="0"/>
              <a:buChar char="•"/>
            </a:pPr>
            <a:r>
              <a:rPr lang="en-GB" sz="2400" b="1" i="0" dirty="0">
                <a:effectLst/>
              </a:rPr>
              <a:t>Convert Standard workflows into Express workflows</a:t>
            </a:r>
          </a:p>
          <a:p>
            <a:pPr marL="342900" indent="-342900" algn="l">
              <a:buFont typeface="Arial" panose="020B0604020202020204" pitchFamily="34" charset="0"/>
              <a:buChar char="•"/>
            </a:pPr>
            <a:endParaRPr lang="en-GB" sz="2400" b="1" i="0" dirty="0">
              <a:effectLst/>
            </a:endParaRPr>
          </a:p>
          <a:p>
            <a:pPr marL="342900" indent="-342900" algn="l">
              <a:buFont typeface="Arial" panose="020B0604020202020204" pitchFamily="34" charset="0"/>
              <a:buChar char="•"/>
            </a:pPr>
            <a:r>
              <a:rPr lang="en-GB" sz="2400" b="1" i="0" dirty="0">
                <a:effectLst/>
              </a:rPr>
              <a:t>Nesting Express workflows inside Standard workflows</a:t>
            </a:r>
            <a:endParaRPr lang="en-GB" b="0" i="0" dirty="0">
              <a:effectLst/>
              <a:latin typeface="Amazon Ember" panose="020B0603020204020204" pitchFamily="34" charset="0"/>
            </a:endParaRPr>
          </a:p>
          <a:p>
            <a:pPr marL="285750" indent="-285750">
              <a:buFont typeface="Arial" panose="020B0604020202020204" pitchFamily="34" charset="0"/>
              <a:buChar char="•"/>
            </a:pPr>
            <a:endParaRPr lang="en-GB" dirty="0">
              <a:latin typeface="Amazon Ember" panose="020B0603020204020204" pitchFamily="34" charset="0"/>
            </a:endParaRPr>
          </a:p>
          <a:p>
            <a:pPr marL="342900" indent="-342900">
              <a:buFont typeface="Arial" panose="020B0604020202020204" pitchFamily="34" charset="0"/>
              <a:buChar char="•"/>
            </a:pPr>
            <a:r>
              <a:rPr lang="en-US" sz="2400" b="1" dirty="0"/>
              <a:t>Leverage Intrinsic Function</a:t>
            </a:r>
            <a:r>
              <a:rPr lang="en-US" b="1" dirty="0"/>
              <a:t> </a:t>
            </a:r>
            <a:r>
              <a:rPr lang="en-US" dirty="0"/>
              <a:t>(e.g. use the </a:t>
            </a:r>
            <a:r>
              <a:rPr lang="en-GB" dirty="0" err="1">
                <a:effectLst/>
                <a:latin typeface="+mn-lt"/>
              </a:rPr>
              <a:t>States.UUID</a:t>
            </a:r>
            <a:r>
              <a:rPr lang="en-GB" dirty="0">
                <a:effectLst/>
                <a:latin typeface="+mn-lt"/>
              </a:rPr>
              <a:t>() instead of Lambda functions)</a:t>
            </a:r>
          </a:p>
          <a:p>
            <a:pPr marL="342900" indent="-342900">
              <a:buFont typeface="Arial" panose="020B0604020202020204" pitchFamily="34" charset="0"/>
              <a:buChar char="•"/>
            </a:pPr>
            <a:endParaRPr lang="en-US" sz="2400" b="1" dirty="0"/>
          </a:p>
          <a:p>
            <a:pPr marL="342900" indent="-342900" algn="l">
              <a:buFont typeface="Arial" panose="020B0604020202020204" pitchFamily="34" charset="0"/>
              <a:buChar char="•"/>
            </a:pPr>
            <a:r>
              <a:rPr lang="en-US" sz="2400" b="1" dirty="0"/>
              <a:t>Call AWS Services directly from Tasks </a:t>
            </a:r>
            <a:r>
              <a:rPr lang="en-US" dirty="0"/>
              <a:t>(e.g</a:t>
            </a:r>
            <a:r>
              <a:rPr lang="en-US" b="1" dirty="0"/>
              <a:t>. </a:t>
            </a:r>
            <a:r>
              <a:rPr lang="en-GB" dirty="0"/>
              <a:t>s</a:t>
            </a:r>
            <a:r>
              <a:rPr lang="en-GB" b="0" i="0" dirty="0">
                <a:effectLst/>
              </a:rPr>
              <a:t>end a message to Amazon SQS or Insert or get an item from Amazon DynamoDB)</a:t>
            </a:r>
          </a:p>
          <a:p>
            <a:endParaRPr lang="en-GB" sz="2400" b="0" i="0" dirty="0">
              <a:solidFill>
                <a:srgbClr val="16191F"/>
              </a:solidFill>
              <a:effectLst/>
              <a:latin typeface="Amazon Ember" panose="020B0603020204020204" pitchFamily="34" charset="0"/>
            </a:endParaRPr>
          </a:p>
          <a:p>
            <a:endParaRPr lang="en-US" sz="2400" b="1" dirty="0"/>
          </a:p>
          <a:p>
            <a:endParaRPr lang="en-GB" b="0" i="0" dirty="0">
              <a:effectLst/>
              <a:latin typeface="Amazon Ember" panose="020B0603020204020204" pitchFamily="34" charset="0"/>
            </a:endParaRPr>
          </a:p>
          <a:p>
            <a:endParaRPr lang="en-GB" b="1" i="1" dirty="0">
              <a:effectLst/>
            </a:endParaRPr>
          </a:p>
          <a:p>
            <a:pPr algn="l"/>
            <a:endParaRPr lang="en-GB" i="0" dirty="0">
              <a:effectLst/>
            </a:endParaRPr>
          </a:p>
        </p:txBody>
      </p:sp>
    </p:spTree>
    <p:extLst>
      <p:ext uri="{BB962C8B-B14F-4D97-AF65-F5344CB8AC3E}">
        <p14:creationId xmlns:p14="http://schemas.microsoft.com/office/powerpoint/2010/main" val="14705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601C-71F8-954F-9CAC-548FA7254ABE}"/>
              </a:ext>
            </a:extLst>
          </p:cNvPr>
          <p:cNvSpPr>
            <a:spLocks noGrp="1"/>
          </p:cNvSpPr>
          <p:nvPr>
            <p:ph type="title"/>
          </p:nvPr>
        </p:nvSpPr>
        <p:spPr>
          <a:xfrm>
            <a:off x="609600" y="3050435"/>
            <a:ext cx="7823200" cy="757130"/>
          </a:xfrm>
        </p:spPr>
        <p:txBody>
          <a:bodyPr/>
          <a:lstStyle/>
          <a:p>
            <a:r>
              <a:rPr lang="en-US" dirty="0"/>
              <a:t>Next Steps</a:t>
            </a:r>
          </a:p>
        </p:txBody>
      </p:sp>
    </p:spTree>
    <p:extLst>
      <p:ext uri="{BB962C8B-B14F-4D97-AF65-F5344CB8AC3E}">
        <p14:creationId xmlns:p14="http://schemas.microsoft.com/office/powerpoint/2010/main" val="18393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D52ECA-2DBA-375B-85C8-ED0EFDBD0356}"/>
              </a:ext>
            </a:extLst>
          </p:cNvPr>
          <p:cNvSpPr/>
          <p:nvPr/>
        </p:nvSpPr>
        <p:spPr>
          <a:xfrm>
            <a:off x="1" y="884420"/>
            <a:ext cx="12192000" cy="5122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sp>
        <p:nvSpPr>
          <p:cNvPr id="2" name="Slide Number Placeholder 1">
            <a:extLst>
              <a:ext uri="{FF2B5EF4-FFF2-40B4-BE49-F238E27FC236}">
                <a16:creationId xmlns:a16="http://schemas.microsoft.com/office/drawing/2014/main" id="{7C0BE2D7-F094-D7D0-7D1E-5D6D46A33E02}"/>
              </a:ext>
            </a:extLst>
          </p:cNvPr>
          <p:cNvSpPr>
            <a:spLocks noGrp="1"/>
          </p:cNvSpPr>
          <p:nvPr>
            <p:ph type="sldNum" sz="quarter" idx="12"/>
          </p:nvPr>
        </p:nvSpPr>
        <p:spPr/>
        <p:txBody>
          <a:bodyPr/>
          <a:lstStyle/>
          <a:p>
            <a:fld id="{EB4B8DE2-A4E8-46E4-8BBF-D75455EFF32C}" type="slidenum">
              <a:rPr lang="en-US" smtClean="0"/>
              <a:pPr/>
              <a:t>96</a:t>
            </a:fld>
            <a:endParaRPr lang="en-US"/>
          </a:p>
        </p:txBody>
      </p:sp>
      <p:sp>
        <p:nvSpPr>
          <p:cNvPr id="5" name="TextBox 4">
            <a:extLst>
              <a:ext uri="{FF2B5EF4-FFF2-40B4-BE49-F238E27FC236}">
                <a16:creationId xmlns:a16="http://schemas.microsoft.com/office/drawing/2014/main" id="{5FB86E2A-78CD-F561-E06D-4F3F3272201A}"/>
              </a:ext>
            </a:extLst>
          </p:cNvPr>
          <p:cNvSpPr txBox="1"/>
          <p:nvPr/>
        </p:nvSpPr>
        <p:spPr>
          <a:xfrm>
            <a:off x="6948521" y="5178908"/>
            <a:ext cx="4998640" cy="369332"/>
          </a:xfrm>
          <a:prstGeom prst="rect">
            <a:avLst/>
          </a:prstGeom>
          <a:noFill/>
        </p:spPr>
        <p:txBody>
          <a:bodyPr wrap="square">
            <a:spAutoFit/>
          </a:bodyPr>
          <a:lstStyle/>
          <a:p>
            <a:r>
              <a:rPr lang="en-GB" dirty="0">
                <a:solidFill>
                  <a:schemeClr val="bg1"/>
                </a:solidFill>
              </a:rPr>
              <a:t>https://</a:t>
            </a:r>
            <a:r>
              <a:rPr lang="en-GB" dirty="0" err="1">
                <a:solidFill>
                  <a:schemeClr val="bg1"/>
                </a:solidFill>
              </a:rPr>
              <a:t>catalog.workshops.aws</a:t>
            </a:r>
            <a:r>
              <a:rPr lang="en-GB" dirty="0">
                <a:solidFill>
                  <a:schemeClr val="bg1"/>
                </a:solidFill>
              </a:rPr>
              <a:t>/</a:t>
            </a:r>
            <a:r>
              <a:rPr lang="en-GB" dirty="0" err="1">
                <a:solidFill>
                  <a:schemeClr val="bg1"/>
                </a:solidFill>
              </a:rPr>
              <a:t>stepfunctions</a:t>
            </a:r>
            <a:endParaRPr lang="en-GB" dirty="0">
              <a:solidFill>
                <a:schemeClr val="bg1"/>
              </a:solidFill>
            </a:endParaRPr>
          </a:p>
        </p:txBody>
      </p:sp>
      <p:pic>
        <p:nvPicPr>
          <p:cNvPr id="6" name="Picture 5">
            <a:extLst>
              <a:ext uri="{FF2B5EF4-FFF2-40B4-BE49-F238E27FC236}">
                <a16:creationId xmlns:a16="http://schemas.microsoft.com/office/drawing/2014/main" id="{39E78A1A-88C7-172B-77BC-2CD13FA2BF58}"/>
              </a:ext>
            </a:extLst>
          </p:cNvPr>
          <p:cNvPicPr>
            <a:picLocks noChangeAspect="1"/>
          </p:cNvPicPr>
          <p:nvPr/>
        </p:nvPicPr>
        <p:blipFill>
          <a:blip r:embed="rId2"/>
          <a:stretch>
            <a:fillRect/>
          </a:stretch>
        </p:blipFill>
        <p:spPr>
          <a:xfrm>
            <a:off x="131373" y="1439057"/>
            <a:ext cx="6419180" cy="4332156"/>
          </a:xfrm>
          <a:prstGeom prst="rect">
            <a:avLst/>
          </a:prstGeom>
        </p:spPr>
      </p:pic>
      <p:pic>
        <p:nvPicPr>
          <p:cNvPr id="8" name="Graphic 7">
            <a:extLst>
              <a:ext uri="{FF2B5EF4-FFF2-40B4-BE49-F238E27FC236}">
                <a16:creationId xmlns:a16="http://schemas.microsoft.com/office/drawing/2014/main" id="{0C78D9FF-9A5A-8F52-B56D-2C237E6EA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901" y="1101776"/>
            <a:ext cx="3725056" cy="3725056"/>
          </a:xfrm>
          <a:prstGeom prst="rect">
            <a:avLst/>
          </a:prstGeom>
        </p:spPr>
      </p:pic>
    </p:spTree>
    <p:extLst>
      <p:ext uri="{BB962C8B-B14F-4D97-AF65-F5344CB8AC3E}">
        <p14:creationId xmlns:p14="http://schemas.microsoft.com/office/powerpoint/2010/main" val="46883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2EBCF7-E526-2EE5-B6DA-B5C15D811D6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F60CDCE1-EEBE-C103-E13E-9D54BBB11916}"/>
              </a:ext>
            </a:extLst>
          </p:cNvPr>
          <p:cNvSpPr>
            <a:spLocks noGrp="1"/>
          </p:cNvSpPr>
          <p:nvPr>
            <p:ph type="body" sz="quarter" idx="11"/>
          </p:nvPr>
        </p:nvSpPr>
        <p:spPr/>
        <p:txBody>
          <a:bodyPr/>
          <a:lstStyle/>
          <a:p>
            <a:endParaRPr lang="en-US"/>
          </a:p>
        </p:txBody>
      </p:sp>
      <p:sp>
        <p:nvSpPr>
          <p:cNvPr id="10" name="Text Placeholder 9">
            <a:extLst>
              <a:ext uri="{FF2B5EF4-FFF2-40B4-BE49-F238E27FC236}">
                <a16:creationId xmlns:a16="http://schemas.microsoft.com/office/drawing/2014/main" id="{2B3CD174-4091-C38D-5771-ED4A2CD0EF95}"/>
              </a:ext>
            </a:extLst>
          </p:cNvPr>
          <p:cNvSpPr>
            <a:spLocks noGrp="1"/>
          </p:cNvSpPr>
          <p:nvPr>
            <p:ph type="body" sz="quarter" idx="12"/>
          </p:nvPr>
        </p:nvSpPr>
        <p:spPr/>
        <p:txBody>
          <a:bodyPr/>
          <a:lstStyle/>
          <a:p>
            <a:endParaRPr lang="en-US"/>
          </a:p>
        </p:txBody>
      </p:sp>
      <p:sp>
        <p:nvSpPr>
          <p:cNvPr id="11" name="Text Placeholder 10">
            <a:extLst>
              <a:ext uri="{FF2B5EF4-FFF2-40B4-BE49-F238E27FC236}">
                <a16:creationId xmlns:a16="http://schemas.microsoft.com/office/drawing/2014/main" id="{5C19E11F-EE96-4C6A-90F5-42F05B6560C4}"/>
              </a:ext>
            </a:extLst>
          </p:cNvPr>
          <p:cNvSpPr>
            <a:spLocks noGrp="1"/>
          </p:cNvSpPr>
          <p:nvPr>
            <p:ph type="body" sz="quarter" idx="13"/>
          </p:nvPr>
        </p:nvSpPr>
        <p:spPr/>
        <p:txBody>
          <a:bodyPr/>
          <a:lstStyle/>
          <a:p>
            <a:endParaRPr lang="en-US"/>
          </a:p>
        </p:txBody>
      </p:sp>
      <p:sp>
        <p:nvSpPr>
          <p:cNvPr id="12" name="Text Placeholder 11">
            <a:extLst>
              <a:ext uri="{FF2B5EF4-FFF2-40B4-BE49-F238E27FC236}">
                <a16:creationId xmlns:a16="http://schemas.microsoft.com/office/drawing/2014/main" id="{7BF3BC16-DB7B-0516-A0A3-B6BB5BEDD737}"/>
              </a:ext>
            </a:extLst>
          </p:cNvPr>
          <p:cNvSpPr>
            <a:spLocks noGrp="1"/>
          </p:cNvSpPr>
          <p:nvPr>
            <p:ph type="body" sz="quarter" idx="14"/>
          </p:nvPr>
        </p:nvSpPr>
        <p:spPr/>
        <p:txBody>
          <a:bodyPr/>
          <a:lstStyle/>
          <a:p>
            <a:endParaRPr lang="en-US"/>
          </a:p>
        </p:txBody>
      </p:sp>
      <p:sp>
        <p:nvSpPr>
          <p:cNvPr id="13" name="Text Placeholder 12">
            <a:extLst>
              <a:ext uri="{FF2B5EF4-FFF2-40B4-BE49-F238E27FC236}">
                <a16:creationId xmlns:a16="http://schemas.microsoft.com/office/drawing/2014/main" id="{A6628CAA-8A7D-F12A-7963-CB2F496A3A0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7361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AB67270C-22DC-C24A-8439-C71A60382193}" vid="{758B50E1-CD69-5749-AEFA-7AE6B7CA312F}"/>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11268</TotalTime>
  <Words>8021</Words>
  <Application>Microsoft Macintosh PowerPoint</Application>
  <PresentationFormat>Widescreen</PresentationFormat>
  <Paragraphs>994</Paragraphs>
  <Slides>97</Slides>
  <Notes>75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97</vt:i4>
      </vt:variant>
    </vt:vector>
  </HeadingPairs>
  <TitlesOfParts>
    <vt:vector size="109" baseType="lpstr">
      <vt:lpstr>AmazonEmber</vt:lpstr>
      <vt:lpstr>Amazon Ember Regular</vt:lpstr>
      <vt:lpstr>Amazon Ember Display</vt:lpstr>
      <vt:lpstr>Arial</vt:lpstr>
      <vt:lpstr>Amazon Ember Mono</vt:lpstr>
      <vt:lpstr>Amazon Ember</vt:lpstr>
      <vt:lpstr>Calibri</vt:lpstr>
      <vt:lpstr>Lucida Console</vt:lpstr>
      <vt:lpstr>Segoe UI</vt:lpstr>
      <vt:lpstr>Amazon Ember Display Light</vt:lpstr>
      <vt:lpstr>Wingdings</vt:lpstr>
      <vt:lpstr>AWS Confidential Dark</vt:lpstr>
      <vt:lpstr>AWS Step Functions</vt:lpstr>
      <vt:lpstr>Agenda</vt:lpstr>
      <vt:lpstr>Why orchestration?</vt:lpstr>
      <vt:lpstr>Modern app</vt:lpstr>
      <vt:lpstr>Why orchestration?</vt:lpstr>
      <vt:lpstr>Example use case</vt:lpstr>
      <vt:lpstr>Coordination by method call</vt:lpstr>
      <vt:lpstr>Coordination by function chaining</vt:lpstr>
      <vt:lpstr>Coordination by database</vt:lpstr>
      <vt:lpstr>Coordination by queues</vt:lpstr>
      <vt:lpstr>Orchestration and choreography</vt:lpstr>
      <vt:lpstr>Why orchestration?</vt:lpstr>
      <vt:lpstr>What is AWS Step Functions?</vt:lpstr>
      <vt:lpstr>What is AWS Step Functions? </vt:lpstr>
      <vt:lpstr>An image processing workflow</vt:lpstr>
      <vt:lpstr>Build workflows using eight state types</vt:lpstr>
      <vt:lpstr>Step Functions benefits</vt:lpstr>
      <vt:lpstr>Use Cases for AWS Step Functions</vt:lpstr>
      <vt:lpstr>Visual workflows</vt:lpstr>
      <vt:lpstr>Amazon States Language</vt:lpstr>
      <vt:lpstr>Workflow Studio</vt:lpstr>
      <vt:lpstr>Workflow Studio: Low-code visual designer</vt:lpstr>
      <vt:lpstr>Workflow Studio: Integrations Sidebar</vt:lpstr>
      <vt:lpstr>Workflow Studio: Form Configuration</vt:lpstr>
      <vt:lpstr>Workflow Studio: ASL and Image Export</vt:lpstr>
      <vt:lpstr>Workflow types</vt:lpstr>
      <vt:lpstr>Two Workflow Types</vt:lpstr>
      <vt:lpstr>Which one is right for my use case?</vt:lpstr>
      <vt:lpstr>Execution guarantees</vt:lpstr>
      <vt:lpstr>Standard vs. express workflows</vt:lpstr>
      <vt:lpstr>Standard vs. express workflows</vt:lpstr>
      <vt:lpstr>So which one should I use?</vt:lpstr>
      <vt:lpstr>States</vt:lpstr>
      <vt:lpstr>State Types</vt:lpstr>
      <vt:lpstr>States - Task</vt:lpstr>
      <vt:lpstr>States – Task Types</vt:lpstr>
      <vt:lpstr>States – Task Types</vt:lpstr>
      <vt:lpstr>States - Parallel Task </vt:lpstr>
      <vt:lpstr>States – Map (Dynamic Parallelism)</vt:lpstr>
      <vt:lpstr>States – Map modes</vt:lpstr>
      <vt:lpstr>Inline Map - State</vt:lpstr>
      <vt:lpstr>Data Processing</vt:lpstr>
      <vt:lpstr>PowerPoint Presentation</vt:lpstr>
      <vt:lpstr>Distributed Map - State</vt:lpstr>
      <vt:lpstr>PowerPoint Presentation</vt:lpstr>
      <vt:lpstr>PowerPoint Presentation</vt:lpstr>
      <vt:lpstr>States - Choice, Wait, Pass</vt:lpstr>
      <vt:lpstr>Integration patterns</vt:lpstr>
      <vt:lpstr>Task integration patterns</vt:lpstr>
      <vt:lpstr>Service integrations – Request Response</vt:lpstr>
      <vt:lpstr>Service integrations – Run a job (.sync)</vt:lpstr>
      <vt:lpstr>Service integrations – Wait for Callback (.waitForTaskToken)</vt:lpstr>
      <vt:lpstr>Activity tasks vs Wait for Callback</vt:lpstr>
      <vt:lpstr>GenAI Use Case</vt:lpstr>
      <vt:lpstr>GenAI Use Case</vt:lpstr>
      <vt:lpstr>State machine data</vt:lpstr>
      <vt:lpstr>Anatomy of a State</vt:lpstr>
      <vt:lpstr>InputPath</vt:lpstr>
      <vt:lpstr>Parameters</vt:lpstr>
      <vt:lpstr>ResultSelector</vt:lpstr>
      <vt:lpstr>ResultPath</vt:lpstr>
      <vt:lpstr>OutputPath</vt:lpstr>
      <vt:lpstr>Data flow simulator</vt:lpstr>
      <vt:lpstr>Context Object</vt:lpstr>
      <vt:lpstr>Intrinsic functions</vt:lpstr>
      <vt:lpstr>Input and Output in Map state</vt:lpstr>
      <vt:lpstr>ItemReader</vt:lpstr>
      <vt:lpstr>ItemsPath</vt:lpstr>
      <vt:lpstr>ItemSelector</vt:lpstr>
      <vt:lpstr>ItemBatcher</vt:lpstr>
      <vt:lpstr>ResultWriter</vt:lpstr>
      <vt:lpstr>Workflow Patterns</vt:lpstr>
      <vt:lpstr>Nested “child” workflows </vt:lpstr>
      <vt:lpstr>Saga Pattern</vt:lpstr>
      <vt:lpstr>Circuit Breaker</vt:lpstr>
      <vt:lpstr>Developer Tooling</vt:lpstr>
      <vt:lpstr>AWS Toolkit for VSCode</vt:lpstr>
      <vt:lpstr>Your Choice for Infrastructure as Code</vt:lpstr>
      <vt:lpstr>Using Workflow Studio in Application Composer (New)</vt:lpstr>
      <vt:lpstr>Data Science SDK for Python</vt:lpstr>
      <vt:lpstr>Step Functions Local</vt:lpstr>
      <vt:lpstr>Test API (New)</vt:lpstr>
      <vt:lpstr>Redrive (New)</vt:lpstr>
      <vt:lpstr>Versions and Aliases (New)</vt:lpstr>
      <vt:lpstr>Observability</vt:lpstr>
      <vt:lpstr>Monitoring, Visibility, and Debug</vt:lpstr>
      <vt:lpstr>Metrics</vt:lpstr>
      <vt:lpstr>Logs</vt:lpstr>
      <vt:lpstr>AWS X-Ray</vt:lpstr>
      <vt:lpstr>AWS Step Function - Console Debugging</vt:lpstr>
      <vt:lpstr>EventBridge events</vt:lpstr>
      <vt:lpstr>Best practices</vt:lpstr>
      <vt:lpstr>Best practices</vt:lpstr>
      <vt:lpstr>Cost Optimization Tips</vt:lpstr>
      <vt:lpstr>Next Steps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Step Functions</dc:title>
  <dc:creator>Microsoft Office User</dc:creator>
  <cp:lastModifiedBy>Microsoft Office User</cp:lastModifiedBy>
  <cp:revision>58</cp:revision>
  <dcterms:created xsi:type="dcterms:W3CDTF">2023-03-13T13:05:22Z</dcterms:created>
  <dcterms:modified xsi:type="dcterms:W3CDTF">2024-03-21T22:44:59Z</dcterms:modified>
</cp:coreProperties>
</file>